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charts/chart3.xml" ContentType="application/vnd.openxmlformats-officedocument.drawingml.chart+xml"/>
  <Override PartName="/ppt/tags/tag27.xml" ContentType="application/vnd.openxmlformats-officedocument.presentationml.tags+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1.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tags/tag7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notesMasterIdLst>
    <p:notesMasterId r:id="rId57"/>
  </p:notesMasterIdLst>
  <p:handoutMasterIdLst>
    <p:handoutMasterId r:id="rId58"/>
  </p:handoutMasterIdLst>
  <p:sldIdLst>
    <p:sldId id="264" r:id="rId5"/>
    <p:sldId id="310" r:id="rId6"/>
    <p:sldId id="305" r:id="rId7"/>
    <p:sldId id="307" r:id="rId8"/>
    <p:sldId id="274" r:id="rId9"/>
    <p:sldId id="8357" r:id="rId10"/>
    <p:sldId id="309" r:id="rId11"/>
    <p:sldId id="296" r:id="rId12"/>
    <p:sldId id="312" r:id="rId13"/>
    <p:sldId id="313" r:id="rId14"/>
    <p:sldId id="315" r:id="rId15"/>
    <p:sldId id="316" r:id="rId16"/>
    <p:sldId id="317" r:id="rId17"/>
    <p:sldId id="314" r:id="rId18"/>
    <p:sldId id="318" r:id="rId19"/>
    <p:sldId id="320" r:id="rId20"/>
    <p:sldId id="319" r:id="rId21"/>
    <p:sldId id="321" r:id="rId22"/>
    <p:sldId id="322" r:id="rId23"/>
    <p:sldId id="276" r:id="rId24"/>
    <p:sldId id="323" r:id="rId25"/>
    <p:sldId id="324" r:id="rId26"/>
    <p:sldId id="2147483060" r:id="rId27"/>
    <p:sldId id="8353" r:id="rId28"/>
    <p:sldId id="327" r:id="rId29"/>
    <p:sldId id="8349" r:id="rId30"/>
    <p:sldId id="328" r:id="rId31"/>
    <p:sldId id="8347" r:id="rId32"/>
    <p:sldId id="282" r:id="rId33"/>
    <p:sldId id="8350" r:id="rId34"/>
    <p:sldId id="8354" r:id="rId35"/>
    <p:sldId id="8351" r:id="rId36"/>
    <p:sldId id="8352" r:id="rId37"/>
    <p:sldId id="279" r:id="rId38"/>
    <p:sldId id="8355" r:id="rId39"/>
    <p:sldId id="2147483057" r:id="rId40"/>
    <p:sldId id="2147483058" r:id="rId41"/>
    <p:sldId id="2147483055" r:id="rId42"/>
    <p:sldId id="2147483044" r:id="rId43"/>
    <p:sldId id="2147483039" r:id="rId44"/>
    <p:sldId id="2147483022" r:id="rId45"/>
    <p:sldId id="2147483054" r:id="rId46"/>
    <p:sldId id="266" r:id="rId47"/>
    <p:sldId id="287" r:id="rId48"/>
    <p:sldId id="2147483059" r:id="rId49"/>
    <p:sldId id="325" r:id="rId50"/>
    <p:sldId id="326" r:id="rId51"/>
    <p:sldId id="6872" r:id="rId52"/>
    <p:sldId id="8348" r:id="rId53"/>
    <p:sldId id="8202" r:id="rId54"/>
    <p:sldId id="8241" r:id="rId55"/>
    <p:sldId id="306" r:id="rId56"/>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CC00"/>
    <a:srgbClr val="FF99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50BBE2-5270-4C2C-B1A1-61FA9D78E7C9}" v="108" dt="2024-01-10T01:53:56.937"/>
    <p1510:client id="{B15EF991-0BF2-4A3D-9E0B-DFB4BE4A0686}" v="1" dt="2024-01-10T08:37:18.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25" autoAdjust="0"/>
  </p:normalViewPr>
  <p:slideViewPr>
    <p:cSldViewPr snapToGrid="0">
      <p:cViewPr varScale="1">
        <p:scale>
          <a:sx n="94" d="100"/>
          <a:sy n="94" d="100"/>
        </p:scale>
        <p:origin x="1194"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Apportioning</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Load Profile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A005-4B80-9EFA-FE711768DB6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7-A005-4B80-9EFA-FE711768DB6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A005-4B80-9EFA-FE711768DB6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5-A005-4B80-9EFA-FE711768DB6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3-A005-4B80-9EFA-FE711768DB6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2-A005-4B80-9EFA-FE711768DB6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1-A005-4B80-9EFA-FE711768DB68}"/>
              </c:ext>
            </c:extLst>
          </c:dPt>
          <c:dLbls>
            <c:dLbl>
              <c:idx val="0"/>
              <c:layout>
                <c:manualLayout>
                  <c:x val="1.3154760200429492E-2"/>
                  <c:y val="-7.785775208071973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005-4B80-9EFA-FE711768DB68}"/>
                </c:ext>
              </c:extLst>
            </c:dLbl>
            <c:dLbl>
              <c:idx val="1"/>
              <c:layout>
                <c:manualLayout>
                  <c:x val="-2.9716205671441308E-2"/>
                  <c:y val="-6.6860934734675193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005-4B80-9EFA-FE711768DB68}"/>
                </c:ext>
              </c:extLst>
            </c:dLbl>
            <c:dLbl>
              <c:idx val="2"/>
              <c:layout>
                <c:manualLayout>
                  <c:x val="-6.158239083750898E-2"/>
                  <c:y val="-4.363980796183757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005-4B80-9EFA-FE711768DB68}"/>
                </c:ext>
              </c:extLst>
            </c:dLbl>
            <c:dLbl>
              <c:idx val="3"/>
              <c:layout>
                <c:manualLayout>
                  <c:x val="-0.12899527559055121"/>
                  <c:y val="-2.13296321582920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005-4B80-9EFA-FE711768DB68}"/>
                </c:ext>
              </c:extLst>
            </c:dLbl>
            <c:dLbl>
              <c:idx val="4"/>
              <c:layout>
                <c:manualLayout>
                  <c:x val="-5.2813027916964926E-2"/>
                  <c:y val="-8.5682701385830489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005-4B80-9EFA-FE711768DB68}"/>
                </c:ext>
              </c:extLst>
            </c:dLbl>
            <c:dLbl>
              <c:idx val="5"/>
              <c:layout>
                <c:manualLayout>
                  <c:x val="-8.3618468146027219E-2"/>
                  <c:y val="9.147645163683744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005-4B80-9EFA-FE711768DB68}"/>
                </c:ext>
              </c:extLst>
            </c:dLbl>
            <c:dLbl>
              <c:idx val="6"/>
              <c:layout>
                <c:manualLayout>
                  <c:x val="-0.16331181102362208"/>
                  <c:y val="2.7493341084200124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005-4B80-9EFA-FE711768DB6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Cooling</c:v>
                </c:pt>
                <c:pt idx="1">
                  <c:v>Lighting</c:v>
                </c:pt>
                <c:pt idx="2">
                  <c:v>Refrigerator</c:v>
                </c:pt>
                <c:pt idx="3">
                  <c:v>TV</c:v>
                </c:pt>
                <c:pt idx="4">
                  <c:v>Water Heating</c:v>
                </c:pt>
                <c:pt idx="5">
                  <c:v>Cooking &amp; Cleaning</c:v>
                </c:pt>
                <c:pt idx="6">
                  <c:v>Other plug load</c:v>
                </c:pt>
              </c:strCache>
            </c:strRef>
          </c:cat>
          <c:val>
            <c:numRef>
              <c:f>Sheet1!$B$2:$B$8</c:f>
              <c:numCache>
                <c:formatCode>0%</c:formatCode>
                <c:ptCount val="7"/>
                <c:pt idx="0">
                  <c:v>0.41</c:v>
                </c:pt>
                <c:pt idx="1">
                  <c:v>0.15</c:v>
                </c:pt>
                <c:pt idx="2">
                  <c:v>0.1</c:v>
                </c:pt>
                <c:pt idx="3">
                  <c:v>0.03</c:v>
                </c:pt>
                <c:pt idx="4">
                  <c:v>0.09</c:v>
                </c:pt>
                <c:pt idx="5">
                  <c:v>0.17</c:v>
                </c:pt>
                <c:pt idx="6">
                  <c:v>0.05</c:v>
                </c:pt>
              </c:numCache>
            </c:numRef>
          </c:val>
          <c:extLst>
            <c:ext xmlns:c16="http://schemas.microsoft.com/office/drawing/2014/chart" uri="{C3380CC4-5D6E-409C-BE32-E72D297353CC}">
              <c16:uniqueId val="{00000000-A005-4B80-9EFA-FE711768DB6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Apportioning</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302-4214-9E04-3BD8BE4A62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302-4214-9E04-3BD8BE4A62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302-4214-9E04-3BD8BE4A62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302-4214-9E04-3BD8BE4A62F6}"/>
              </c:ext>
            </c:extLst>
          </c:dPt>
          <c:dLbls>
            <c:dLbl>
              <c:idx val="0"/>
              <c:layout>
                <c:manualLayout>
                  <c:x val="1.3154760200429492E-2"/>
                  <c:y val="-7.785775208071973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302-4214-9E04-3BD8BE4A62F6}"/>
                </c:ext>
              </c:extLst>
            </c:dLbl>
            <c:dLbl>
              <c:idx val="1"/>
              <c:layout>
                <c:manualLayout>
                  <c:x val="-2.9716205671441308E-2"/>
                  <c:y val="-6.6860934734675193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302-4214-9E04-3BD8BE4A62F6}"/>
                </c:ext>
              </c:extLst>
            </c:dLbl>
            <c:dLbl>
              <c:idx val="2"/>
              <c:layout>
                <c:manualLayout>
                  <c:x val="-6.158239083750898E-2"/>
                  <c:y val="-4.363980796183757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302-4214-9E04-3BD8BE4A62F6}"/>
                </c:ext>
              </c:extLst>
            </c:dLbl>
            <c:dLbl>
              <c:idx val="3"/>
              <c:layout>
                <c:manualLayout>
                  <c:x val="-6.3806264790057007E-2"/>
                  <c:y val="-2.1329531184588441E-2"/>
                </c:manualLayout>
              </c:layout>
              <c:tx>
                <c:rich>
                  <a:bodyPr/>
                  <a:lstStyle/>
                  <a:p>
                    <a:fld id="{4247F40D-CCFE-4E5F-878D-78D536A85147}" type="CATEGORYNAME">
                      <a:rPr lang="en-US" sz="1100"/>
                      <a:pPr/>
                      <a:t>[CATEGORY NAME]</a:t>
                    </a:fld>
                    <a:r>
                      <a:rPr lang="en-US" sz="1100" baseline="0"/>
                      <a:t>, </a:t>
                    </a:r>
                    <a:fld id="{34251DCB-E28C-4B4F-BBC2-1EA7CCCE11BE}" type="VALUE">
                      <a:rPr lang="en-US" sz="1100" baseline="0"/>
                      <a:pPr/>
                      <a:t>[VALUE]</a:t>
                    </a:fld>
                    <a:endParaRPr lang="en-US" sz="1100" baseline="0"/>
                  </a:p>
                </c:rich>
              </c:tx>
              <c:dLblPos val="bestFit"/>
              <c:showLegendKey val="0"/>
              <c:showVal val="1"/>
              <c:showCatName val="1"/>
              <c:showSerName val="0"/>
              <c:showPercent val="0"/>
              <c:showBubbleSize val="0"/>
              <c:extLst>
                <c:ext xmlns:c15="http://schemas.microsoft.com/office/drawing/2012/chart" uri="{CE6537A1-D6FC-4f65-9D91-7224C49458BB}">
                  <c15:layout>
                    <c:manualLayout>
                      <c:w val="0.32174813904907995"/>
                      <c:h val="0.2010227198521175"/>
                    </c:manualLayout>
                  </c15:layout>
                  <c15:dlblFieldTable/>
                  <c15:showDataLabelsRange val="0"/>
                </c:ext>
                <c:ext xmlns:c16="http://schemas.microsoft.com/office/drawing/2014/chart" uri="{C3380CC4-5D6E-409C-BE32-E72D297353CC}">
                  <c16:uniqueId val="{00000007-1302-4214-9E04-3BD8BE4A62F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Central Air Cond System</c:v>
                </c:pt>
                <c:pt idx="1">
                  <c:v>Lighting</c:v>
                </c:pt>
                <c:pt idx="2">
                  <c:v>Split Air Cond System </c:v>
                </c:pt>
                <c:pt idx="3">
                  <c:v>Plug Loads/Others</c:v>
                </c:pt>
              </c:strCache>
            </c:strRef>
          </c:cat>
          <c:val>
            <c:numRef>
              <c:f>Sheet1!$B$2:$B$5</c:f>
              <c:numCache>
                <c:formatCode>0%</c:formatCode>
                <c:ptCount val="4"/>
                <c:pt idx="0">
                  <c:v>0.55000000000000004</c:v>
                </c:pt>
                <c:pt idx="1">
                  <c:v>0.18</c:v>
                </c:pt>
                <c:pt idx="2">
                  <c:v>7.0000000000000007E-2</c:v>
                </c:pt>
                <c:pt idx="3">
                  <c:v>0.2</c:v>
                </c:pt>
              </c:numCache>
            </c:numRef>
          </c:val>
          <c:extLst>
            <c:ext xmlns:c16="http://schemas.microsoft.com/office/drawing/2014/chart" uri="{C3380CC4-5D6E-409C-BE32-E72D297353CC}">
              <c16:uniqueId val="{0000000E-1302-4214-9E04-3BD8BE4A62F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7396516201535867E-3"/>
          <c:y val="3.7572254335260118E-2"/>
          <c:w val="0.98052069675969278"/>
          <c:h val="0.92485549132947975"/>
        </c:manualLayout>
      </c:layout>
      <c:barChart>
        <c:barDir val="col"/>
        <c:grouping val="stacked"/>
        <c:varyColors val="0"/>
        <c:ser>
          <c:idx val="0"/>
          <c:order val="0"/>
          <c:spPr>
            <a:solidFill>
              <a:srgbClr val="D3D4D5"/>
            </a:solidFill>
            <a:ln>
              <a:noFill/>
            </a:ln>
          </c:spPr>
          <c:invertIfNegative val="0"/>
          <c:val>
            <c:numRef>
              <c:f>Sheet1!$A$1:$C$1</c:f>
              <c:numCache>
                <c:formatCode>General</c:formatCode>
                <c:ptCount val="3"/>
                <c:pt idx="0">
                  <c:v>33313.954739474866</c:v>
                </c:pt>
                <c:pt idx="1">
                  <c:v>31178</c:v>
                </c:pt>
                <c:pt idx="2">
                  <c:v>21352.218513198204</c:v>
                </c:pt>
              </c:numCache>
            </c:numRef>
          </c:val>
          <c:extLst>
            <c:ext xmlns:c16="http://schemas.microsoft.com/office/drawing/2014/chart" uri="{C3380CC4-5D6E-409C-BE32-E72D297353CC}">
              <c16:uniqueId val="{00000000-B2D0-48F7-9948-51010925CBC2}"/>
            </c:ext>
          </c:extLst>
        </c:ser>
        <c:ser>
          <c:idx val="1"/>
          <c:order val="1"/>
          <c:spPr>
            <a:solidFill>
              <a:srgbClr val="5279A3"/>
            </a:solidFill>
            <a:ln>
              <a:noFill/>
            </a:ln>
          </c:spPr>
          <c:invertIfNegative val="0"/>
          <c:val>
            <c:numRef>
              <c:f>Sheet1!$A$2:$C$2</c:f>
              <c:numCache>
                <c:formatCode>General</c:formatCode>
                <c:ptCount val="3"/>
                <c:pt idx="0">
                  <c:v>40643.24591464363</c:v>
                </c:pt>
                <c:pt idx="1">
                  <c:v>45979</c:v>
                </c:pt>
                <c:pt idx="2">
                  <c:v>56990.091745185251</c:v>
                </c:pt>
              </c:numCache>
            </c:numRef>
          </c:val>
          <c:extLst>
            <c:ext xmlns:c16="http://schemas.microsoft.com/office/drawing/2014/chart" uri="{C3380CC4-5D6E-409C-BE32-E72D297353CC}">
              <c16:uniqueId val="{00000001-B2D0-48F7-9948-51010925CBC2}"/>
            </c:ext>
          </c:extLst>
        </c:ser>
        <c:ser>
          <c:idx val="2"/>
          <c:order val="2"/>
          <c:spPr>
            <a:solidFill>
              <a:srgbClr val="89181B"/>
            </a:solidFill>
            <a:ln>
              <a:noFill/>
            </a:ln>
          </c:spPr>
          <c:invertIfNegative val="0"/>
          <c:val>
            <c:numRef>
              <c:f>Sheet1!$A$3:$C$3</c:f>
              <c:numCache>
                <c:formatCode>General</c:formatCode>
                <c:ptCount val="3"/>
                <c:pt idx="0">
                  <c:v>17752.772426464609</c:v>
                </c:pt>
                <c:pt idx="1">
                  <c:v>19691</c:v>
                </c:pt>
                <c:pt idx="2">
                  <c:v>1467.8382568359375</c:v>
                </c:pt>
              </c:numCache>
            </c:numRef>
          </c:val>
          <c:extLst>
            <c:ext xmlns:c16="http://schemas.microsoft.com/office/drawing/2014/chart" uri="{C3380CC4-5D6E-409C-BE32-E72D297353CC}">
              <c16:uniqueId val="{00000002-B2D0-48F7-9948-51010925CBC2}"/>
            </c:ext>
          </c:extLst>
        </c:ser>
        <c:ser>
          <c:idx val="3"/>
          <c:order val="3"/>
          <c:spPr>
            <a:solidFill>
              <a:srgbClr val="0F8754"/>
            </a:solidFill>
            <a:ln>
              <a:noFill/>
            </a:ln>
          </c:spPr>
          <c:invertIfNegative val="0"/>
          <c:val>
            <c:numRef>
              <c:f>Sheet1!$A$4:$C$4</c:f>
              <c:numCache>
                <c:formatCode>General</c:formatCode>
                <c:ptCount val="3"/>
                <c:pt idx="0">
                  <c:v>3568.6087862737477</c:v>
                </c:pt>
                <c:pt idx="1">
                  <c:v>20272</c:v>
                </c:pt>
                <c:pt idx="2">
                  <c:v>17576.441256451348</c:v>
                </c:pt>
              </c:numCache>
            </c:numRef>
          </c:val>
          <c:extLst>
            <c:ext xmlns:c16="http://schemas.microsoft.com/office/drawing/2014/chart" uri="{C3380CC4-5D6E-409C-BE32-E72D297353CC}">
              <c16:uniqueId val="{00000003-B2D0-48F7-9948-51010925CBC2}"/>
            </c:ext>
          </c:extLst>
        </c:ser>
        <c:ser>
          <c:idx val="4"/>
          <c:order val="4"/>
          <c:spPr>
            <a:solidFill>
              <a:srgbClr val="1F3964"/>
            </a:solidFill>
            <a:ln>
              <a:noFill/>
            </a:ln>
          </c:spPr>
          <c:invertIfNegative val="0"/>
          <c:val>
            <c:numRef>
              <c:f>Sheet1!$A$5:$C$5</c:f>
              <c:numCache>
                <c:formatCode>General</c:formatCode>
                <c:ptCount val="3"/>
                <c:pt idx="2">
                  <c:v>4623.2700872421265</c:v>
                </c:pt>
              </c:numCache>
            </c:numRef>
          </c:val>
          <c:extLst>
            <c:ext xmlns:c16="http://schemas.microsoft.com/office/drawing/2014/chart" uri="{C3380CC4-5D6E-409C-BE32-E72D297353CC}">
              <c16:uniqueId val="{00000004-B2D0-48F7-9948-51010925CBC2}"/>
            </c:ext>
          </c:extLst>
        </c:ser>
        <c:dLbls>
          <c:showLegendKey val="0"/>
          <c:showVal val="0"/>
          <c:showCatName val="0"/>
          <c:showSerName val="0"/>
          <c:showPercent val="0"/>
          <c:showBubbleSize val="0"/>
        </c:dLbls>
        <c:gapWidth val="60"/>
        <c:overlap val="100"/>
        <c:axId val="255300928"/>
        <c:axId val="1"/>
      </c:barChart>
      <c:catAx>
        <c:axId val="255300928"/>
        <c:scaling>
          <c:orientation val="minMax"/>
        </c:scaling>
        <c:delete val="1"/>
        <c:axPos val="b"/>
        <c:majorGridlines>
          <c:spPr>
            <a:ln>
              <a:noFill/>
            </a:ln>
          </c:spPr>
        </c:majorGridlines>
        <c:majorTickMark val="out"/>
        <c:minorTickMark val="none"/>
        <c:tickLblPos val="none"/>
        <c:crossAx val="1"/>
        <c:crosses val="min"/>
        <c:auto val="0"/>
        <c:lblAlgn val="ctr"/>
        <c:lblOffset val="100"/>
        <c:noMultiLvlLbl val="0"/>
      </c:catAx>
      <c:valAx>
        <c:axId val="1"/>
        <c:scaling>
          <c:orientation val="minMax"/>
          <c:max val="117120"/>
          <c:min val="0"/>
        </c:scaling>
        <c:delete val="1"/>
        <c:axPos val="l"/>
        <c:numFmt formatCode="General" sourceLinked="1"/>
        <c:majorTickMark val="out"/>
        <c:minorTickMark val="none"/>
        <c:tickLblPos val="nextTo"/>
        <c:crossAx val="255300928"/>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6905606813342796E-2"/>
          <c:y val="2.5096525096525095E-2"/>
          <c:w val="0.92618878637331437"/>
          <c:h val="0.9498069498069498"/>
        </c:manualLayout>
      </c:layout>
      <c:areaChart>
        <c:grouping val="standard"/>
        <c:varyColors val="0"/>
        <c:ser>
          <c:idx val="0"/>
          <c:order val="0"/>
          <c:spPr>
            <a:solidFill>
              <a:srgbClr val="236AA2"/>
            </a:solidFill>
            <a:ln>
              <a:noFill/>
            </a:ln>
          </c:spPr>
          <c:val>
            <c:numRef>
              <c:f>Sheet1!$A$1:$AF$1</c:f>
              <c:numCache>
                <c:formatCode>General</c:formatCode>
                <c:ptCount val="32"/>
                <c:pt idx="0">
                  <c:v>259300000</c:v>
                </c:pt>
                <c:pt idx="1">
                  <c:v>259192726.06124496</c:v>
                </c:pt>
                <c:pt idx="2">
                  <c:v>259085452.12248993</c:v>
                </c:pt>
                <c:pt idx="3">
                  <c:v>258978178.18373489</c:v>
                </c:pt>
                <c:pt idx="4">
                  <c:v>258870904.24497986</c:v>
                </c:pt>
                <c:pt idx="5">
                  <c:v>262390767.91184998</c:v>
                </c:pt>
                <c:pt idx="6">
                  <c:v>251442903.9430542</c:v>
                </c:pt>
                <c:pt idx="7">
                  <c:v>255285196.25827026</c:v>
                </c:pt>
                <c:pt idx="8">
                  <c:v>253799158.77815247</c:v>
                </c:pt>
                <c:pt idx="9">
                  <c:v>253282550.32623291</c:v>
                </c:pt>
                <c:pt idx="10">
                  <c:v>254843662.62330627</c:v>
                </c:pt>
                <c:pt idx="11">
                  <c:v>248818076.97386169</c:v>
                </c:pt>
                <c:pt idx="12">
                  <c:v>237531821.04031372</c:v>
                </c:pt>
                <c:pt idx="13">
                  <c:v>229858998.3477478</c:v>
                </c:pt>
                <c:pt idx="14">
                  <c:v>227898149.06559753</c:v>
                </c:pt>
                <c:pt idx="15">
                  <c:v>221231455.50009155</c:v>
                </c:pt>
                <c:pt idx="16">
                  <c:v>215521533.50468445</c:v>
                </c:pt>
                <c:pt idx="17">
                  <c:v>210210853.2230072</c:v>
                </c:pt>
                <c:pt idx="18">
                  <c:v>207727019.85186768</c:v>
                </c:pt>
                <c:pt idx="19">
                  <c:v>202230410.48043823</c:v>
                </c:pt>
                <c:pt idx="20">
                  <c:v>196324814.47836304</c:v>
                </c:pt>
                <c:pt idx="21">
                  <c:v>193066728.36074829</c:v>
                </c:pt>
                <c:pt idx="22">
                  <c:v>189652077.86997986</c:v>
                </c:pt>
                <c:pt idx="23">
                  <c:v>186081314.77433777</c:v>
                </c:pt>
                <c:pt idx="24">
                  <c:v>182727869.07969666</c:v>
                </c:pt>
                <c:pt idx="25">
                  <c:v>183328765.18496704</c:v>
                </c:pt>
                <c:pt idx="26">
                  <c:v>179767325.67184448</c:v>
                </c:pt>
                <c:pt idx="27">
                  <c:v>179661040.72969818</c:v>
                </c:pt>
                <c:pt idx="28">
                  <c:v>177939178.65963745</c:v>
                </c:pt>
                <c:pt idx="29">
                  <c:v>177761286.88603973</c:v>
                </c:pt>
                <c:pt idx="30">
                  <c:v>174752077.35935974</c:v>
                </c:pt>
                <c:pt idx="31">
                  <c:v>175237008.99967957</c:v>
                </c:pt>
              </c:numCache>
            </c:numRef>
          </c:val>
          <c:extLst>
            <c:ext xmlns:c16="http://schemas.microsoft.com/office/drawing/2014/chart" uri="{C3380CC4-5D6E-409C-BE32-E72D297353CC}">
              <c16:uniqueId val="{00000000-72CF-4F23-869B-5D10EA845009}"/>
            </c:ext>
          </c:extLst>
        </c:ser>
        <c:dLbls>
          <c:showLegendKey val="0"/>
          <c:showVal val="0"/>
          <c:showCatName val="0"/>
          <c:showSerName val="0"/>
          <c:showPercent val="0"/>
          <c:showBubbleSize val="0"/>
        </c:dLbls>
        <c:axId val="113467359"/>
        <c:axId val="1"/>
      </c:areaChart>
      <c:catAx>
        <c:axId val="113467359"/>
        <c:scaling>
          <c:orientation val="minMax"/>
        </c:scaling>
        <c:delete val="0"/>
        <c:axPos val="b"/>
        <c:majorGridlines>
          <c:spPr>
            <a:ln>
              <a:noFill/>
            </a:ln>
          </c:spPr>
        </c:majorGridlines>
        <c:majorTickMark val="out"/>
        <c:minorTickMark val="none"/>
        <c:tickLblPos val="none"/>
        <c:spPr>
          <a:ln w="9525" cmpd="sng" algn="ctr">
            <a:solidFill>
              <a:srgbClr val="797979"/>
            </a:solidFill>
            <a:prstDash val="solid"/>
          </a:ln>
        </c:spPr>
        <c:txPr>
          <a:bodyPr wrap="none"/>
          <a:lstStyle/>
          <a:p>
            <a:pPr>
              <a:defRPr sz="1400" kern="1200">
                <a:latin typeface="+mn-lt"/>
                <a:ea typeface="+mn-ea"/>
                <a:cs typeface="+mn-cs"/>
              </a:defRPr>
            </a:pPr>
            <a:endParaRPr lang="en-US"/>
          </a:p>
        </c:txPr>
        <c:crossAx val="1"/>
        <c:crosses val="min"/>
        <c:auto val="0"/>
        <c:lblAlgn val="ctr"/>
        <c:lblOffset val="100"/>
        <c:noMultiLvlLbl val="0"/>
      </c:catAx>
      <c:valAx>
        <c:axId val="1"/>
        <c:scaling>
          <c:orientation val="minMax"/>
          <c:max val="300000000"/>
          <c:min val="0"/>
        </c:scaling>
        <c:delete val="0"/>
        <c:axPos val="l"/>
        <c:majorGridlines>
          <c:spPr>
            <a:ln>
              <a:noFill/>
            </a:ln>
          </c:spPr>
        </c:majorGridlines>
        <c:numFmt formatCode="General" sourceLinked="1"/>
        <c:majorTickMark val="out"/>
        <c:minorTickMark val="none"/>
        <c:tickLblPos val="none"/>
        <c:spPr>
          <a:ln w="9525" cmpd="sng" algn="ctr">
            <a:solidFill>
              <a:srgbClr val="797979"/>
            </a:solidFill>
            <a:prstDash val="solid"/>
          </a:ln>
        </c:spPr>
        <c:txPr>
          <a:bodyPr wrap="none"/>
          <a:lstStyle/>
          <a:p>
            <a:pPr>
              <a:defRPr sz="1400" kern="1200">
                <a:latin typeface="+mn-lt"/>
                <a:ea typeface="+mn-ea"/>
                <a:cs typeface="+mn-cs"/>
              </a:defRPr>
            </a:pPr>
            <a:endParaRPr lang="en-US"/>
          </a:p>
        </c:txPr>
        <c:crossAx val="113467359"/>
        <c:crosses val="min"/>
        <c:crossBetween val="midCat"/>
        <c:majorUnit val="100000000"/>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556231003039513E-2"/>
          <c:y val="5.8348294434470378E-2"/>
          <c:w val="0.91590678824721383"/>
          <c:h val="0.88330341113105926"/>
        </c:manualLayout>
      </c:layout>
      <c:barChart>
        <c:barDir val="col"/>
        <c:grouping val="stacked"/>
        <c:varyColors val="0"/>
        <c:ser>
          <c:idx val="0"/>
          <c:order val="0"/>
          <c:spPr>
            <a:noFill/>
            <a:ln>
              <a:noFill/>
            </a:ln>
          </c:spPr>
          <c:invertIfNegative val="0"/>
          <c:dPt>
            <c:idx val="0"/>
            <c:invertIfNegative val="0"/>
            <c:bubble3D val="0"/>
            <c:spPr>
              <a:solidFill>
                <a:srgbClr val="236AA2"/>
              </a:solidFill>
              <a:ln>
                <a:noFill/>
              </a:ln>
            </c:spPr>
            <c:extLst>
              <c:ext xmlns:c16="http://schemas.microsoft.com/office/drawing/2014/chart" uri="{C3380CC4-5D6E-409C-BE32-E72D297353CC}">
                <c16:uniqueId val="{00000001-5DE7-421A-A9DA-B2631EDACF78}"/>
              </c:ext>
            </c:extLst>
          </c:dPt>
          <c:dPt>
            <c:idx val="2"/>
            <c:invertIfNegative val="0"/>
            <c:bubble3D val="0"/>
            <c:spPr>
              <a:solidFill>
                <a:srgbClr val="1799A8"/>
              </a:solidFill>
              <a:ln>
                <a:noFill/>
              </a:ln>
            </c:spPr>
            <c:extLst>
              <c:ext xmlns:c16="http://schemas.microsoft.com/office/drawing/2014/chart" uri="{C3380CC4-5D6E-409C-BE32-E72D297353CC}">
                <c16:uniqueId val="{00000003-5DE7-421A-A9DA-B2631EDACF78}"/>
              </c:ext>
            </c:extLst>
          </c:dPt>
          <c:dPt>
            <c:idx val="7"/>
            <c:invertIfNegative val="0"/>
            <c:bubble3D val="0"/>
            <c:spPr>
              <a:solidFill>
                <a:srgbClr val="8FCBD2"/>
              </a:solidFill>
              <a:ln>
                <a:noFill/>
              </a:ln>
            </c:spPr>
            <c:extLst>
              <c:ext xmlns:c16="http://schemas.microsoft.com/office/drawing/2014/chart" uri="{C3380CC4-5D6E-409C-BE32-E72D297353CC}">
                <c16:uniqueId val="{00000005-5DE7-421A-A9DA-B2631EDACF78}"/>
              </c:ext>
            </c:extLst>
          </c:dPt>
          <c:dLbls>
            <c:dLbl>
              <c:idx val="0"/>
              <c:layout>
                <c:manualLayout>
                  <c:x val="0"/>
                  <c:y val="-0.29533213644524237"/>
                </c:manualLayout>
              </c:layout>
              <c:numFmt formatCode="#,##0;&quot;-&quot;#,##0" sourceLinked="0"/>
              <c:spPr>
                <a:noFill/>
                <a:ln>
                  <a:noFill/>
                </a:ln>
              </c:spPr>
              <c:txPr>
                <a:bodyPr wrap="none"/>
                <a:lstStyle/>
                <a:p>
                  <a:pPr>
                    <a:defRPr sz="1400" kern="1200">
                      <a:solidFill>
                        <a:srgbClr val="000000"/>
                      </a:solidFill>
                      <a:latin typeface="+mn-lt"/>
                      <a:ea typeface="+mn-ea"/>
                      <a:cs typeface="+mn-cs"/>
                      <a:sym typeface="Henderson BCG San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DE7-421A-A9DA-B2631EDACF78}"/>
                </c:ext>
              </c:extLst>
            </c:dLbl>
            <c:dLbl>
              <c:idx val="2"/>
              <c:layout>
                <c:manualLayout>
                  <c:x val="0"/>
                  <c:y val="-0.27782764811490124"/>
                </c:manualLayout>
              </c:layout>
              <c:numFmt formatCode="#,##0;&quot;-&quot;#,##0" sourceLinked="0"/>
              <c:spPr>
                <a:noFill/>
                <a:ln>
                  <a:noFill/>
                </a:ln>
              </c:spPr>
              <c:txPr>
                <a:bodyPr wrap="none"/>
                <a:lstStyle/>
                <a:p>
                  <a:pPr>
                    <a:defRPr sz="1400" kern="120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DE7-421A-A9DA-B2631EDACF7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Sheet1!$A$1:$H$1</c:f>
              <c:numCache>
                <c:formatCode>General</c:formatCode>
                <c:ptCount val="8"/>
                <c:pt idx="0">
                  <c:v>175.237009</c:v>
                </c:pt>
                <c:pt idx="1">
                  <c:v>163.63700900000001</c:v>
                </c:pt>
                <c:pt idx="2">
                  <c:v>163.63700900000001</c:v>
                </c:pt>
                <c:pt idx="3">
                  <c:v>163.63700900000001</c:v>
                </c:pt>
                <c:pt idx="4">
                  <c:v>20.03700900000004</c:v>
                </c:pt>
                <c:pt idx="5">
                  <c:v>13.358006000000035</c:v>
                </c:pt>
                <c:pt idx="6">
                  <c:v>6.6790030000000415</c:v>
                </c:pt>
                <c:pt idx="7">
                  <c:v>6.6790030000000042</c:v>
                </c:pt>
              </c:numCache>
            </c:numRef>
          </c:val>
          <c:extLst>
            <c:ext xmlns:c16="http://schemas.microsoft.com/office/drawing/2014/chart" uri="{C3380CC4-5D6E-409C-BE32-E72D297353CC}">
              <c16:uniqueId val="{00000006-5DE7-421A-A9DA-B2631EDACF78}"/>
            </c:ext>
          </c:extLst>
        </c:ser>
        <c:ser>
          <c:idx val="1"/>
          <c:order val="1"/>
          <c:spPr>
            <a:solidFill>
              <a:srgbClr val="AFB0AF"/>
            </a:solidFill>
            <a:ln>
              <a:noFill/>
            </a:ln>
          </c:spPr>
          <c:invertIfNegative val="0"/>
          <c:dPt>
            <c:idx val="5"/>
            <c:invertIfNegative val="0"/>
            <c:bubble3D val="0"/>
            <c:spPr>
              <a:solidFill>
                <a:srgbClr val="8FCBD2"/>
              </a:solidFill>
              <a:ln>
                <a:noFill/>
              </a:ln>
            </c:spPr>
            <c:extLst>
              <c:ext xmlns:c16="http://schemas.microsoft.com/office/drawing/2014/chart" uri="{C3380CC4-5D6E-409C-BE32-E72D297353CC}">
                <c16:uniqueId val="{00000008-5DE7-421A-A9DA-B2631EDACF78}"/>
              </c:ext>
            </c:extLst>
          </c:dPt>
          <c:dPt>
            <c:idx val="6"/>
            <c:invertIfNegative val="0"/>
            <c:bubble3D val="0"/>
            <c:spPr>
              <a:solidFill>
                <a:srgbClr val="8FCBD2"/>
              </a:solidFill>
              <a:ln>
                <a:noFill/>
              </a:ln>
            </c:spPr>
            <c:extLst>
              <c:ext xmlns:c16="http://schemas.microsoft.com/office/drawing/2014/chart" uri="{C3380CC4-5D6E-409C-BE32-E72D297353CC}">
                <c16:uniqueId val="{0000000A-5DE7-421A-A9DA-B2631EDACF78}"/>
              </c:ext>
            </c:extLst>
          </c:dPt>
          <c:dLbls>
            <c:dLbl>
              <c:idx val="3"/>
              <c:layout>
                <c:manualLayout>
                  <c:x val="0"/>
                  <c:y val="-0.14183123877917414"/>
                </c:manualLayout>
              </c:layout>
              <c:numFmt formatCode="#,##0;&quot;-&quot;#,##0" sourceLinked="0"/>
              <c:spPr>
                <a:noFill/>
                <a:ln>
                  <a:noFill/>
                </a:ln>
              </c:spPr>
              <c:txPr>
                <a:bodyPr wrap="none"/>
                <a:lstStyle/>
                <a:p>
                  <a:pPr>
                    <a:defRPr sz="1400" kern="120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5DE7-421A-A9DA-B2631EDACF7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Sheet1!$A$2:$H$2</c:f>
              <c:numCache>
                <c:formatCode>General</c:formatCode>
                <c:ptCount val="8"/>
                <c:pt idx="1">
                  <c:v>11.599999999999994</c:v>
                </c:pt>
                <c:pt idx="3">
                  <c:v>71.099999999999994</c:v>
                </c:pt>
                <c:pt idx="4">
                  <c:v>214.7</c:v>
                </c:pt>
                <c:pt idx="5">
                  <c:v>6.6790030000000051</c:v>
                </c:pt>
                <c:pt idx="6">
                  <c:v>6.6790030000000042</c:v>
                </c:pt>
              </c:numCache>
            </c:numRef>
          </c:val>
          <c:extLst>
            <c:ext xmlns:c16="http://schemas.microsoft.com/office/drawing/2014/chart" uri="{C3380CC4-5D6E-409C-BE32-E72D297353CC}">
              <c16:uniqueId val="{0000000C-5DE7-421A-A9DA-B2631EDACF78}"/>
            </c:ext>
          </c:extLst>
        </c:ser>
        <c:dLbls>
          <c:showLegendKey val="0"/>
          <c:showVal val="0"/>
          <c:showCatName val="0"/>
          <c:showSerName val="0"/>
          <c:showPercent val="0"/>
          <c:showBubbleSize val="0"/>
        </c:dLbls>
        <c:gapWidth val="60"/>
        <c:overlap val="100"/>
        <c:axId val="1077805568"/>
        <c:axId val="1"/>
      </c:barChart>
      <c:catAx>
        <c:axId val="1077805568"/>
        <c:scaling>
          <c:orientation val="minMax"/>
        </c:scaling>
        <c:delete val="0"/>
        <c:axPos val="b"/>
        <c:majorGridlines>
          <c:spPr>
            <a:ln>
              <a:noFill/>
            </a:ln>
          </c:spPr>
        </c:majorGridlines>
        <c:majorTickMark val="none"/>
        <c:minorTickMark val="none"/>
        <c:tickLblPos val="none"/>
        <c:spPr>
          <a:ln w="9525" cmpd="sng" algn="ctr">
            <a:solidFill>
              <a:srgbClr val="797979"/>
            </a:solidFill>
            <a:prstDash val="solid"/>
          </a:ln>
        </c:spPr>
        <c:crossAx val="1"/>
        <c:crosses val="min"/>
        <c:auto val="0"/>
        <c:lblAlgn val="ctr"/>
        <c:lblOffset val="100"/>
        <c:noMultiLvlLbl val="0"/>
      </c:catAx>
      <c:valAx>
        <c:axId val="1"/>
        <c:scaling>
          <c:orientation val="minMax"/>
          <c:max val="300"/>
          <c:min val="0"/>
        </c:scaling>
        <c:delete val="0"/>
        <c:axPos val="l"/>
        <c:majorGridlines>
          <c:spPr>
            <a:ln>
              <a:noFill/>
            </a:ln>
          </c:spPr>
        </c:majorGridlines>
        <c:numFmt formatCode="#,##0;&quot;-&quot;#,##0" sourceLinked="0"/>
        <c:majorTickMark val="out"/>
        <c:minorTickMark val="none"/>
        <c:tickLblPos val="nextTo"/>
        <c:spPr>
          <a:ln w="9525" cmpd="sng" algn="ctr">
            <a:solidFill>
              <a:srgbClr val="797979"/>
            </a:solidFill>
            <a:prstDash val="solid"/>
          </a:ln>
        </c:spPr>
        <c:txPr>
          <a:bodyPr wrap="none"/>
          <a:lstStyle/>
          <a:p>
            <a:pPr>
              <a:defRPr sz="1400" kern="1200">
                <a:solidFill>
                  <a:srgbClr val="000000"/>
                </a:solidFill>
                <a:latin typeface="+mn-lt"/>
                <a:ea typeface="+mn-ea"/>
                <a:cs typeface="+mn-cs"/>
                <a:sym typeface="Henderson BCG Sans"/>
              </a:defRPr>
            </a:pPr>
            <a:endParaRPr lang="en-US"/>
          </a:p>
        </c:txPr>
        <c:crossAx val="1077805568"/>
        <c:crosses val="min"/>
        <c:crossBetween val="between"/>
        <c:majorUnit val="100"/>
      </c:valAx>
    </c:plotArea>
    <c:plotVisOnly val="0"/>
    <c:dispBlanksAs val="gap"/>
    <c:showDLblsOverMax val="1"/>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1A0A35-26BF-1CD7-F15A-9A07E5D01876}"/>
              </a:ext>
            </a:extLst>
          </p:cNvPr>
          <p:cNvSpPr>
            <a:spLocks noGrp="1"/>
          </p:cNvSpPr>
          <p:nvPr>
            <p:ph type="hdr" sz="quarter"/>
          </p:nvPr>
        </p:nvSpPr>
        <p:spPr>
          <a:xfrm>
            <a:off x="0" y="2"/>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a:extLst>
              <a:ext uri="{FF2B5EF4-FFF2-40B4-BE49-F238E27FC236}">
                <a16:creationId xmlns:a16="http://schemas.microsoft.com/office/drawing/2014/main" id="{DDABB6E2-6A51-B0F8-99FD-A404EDD760CA}"/>
              </a:ext>
            </a:extLst>
          </p:cNvPr>
          <p:cNvSpPr>
            <a:spLocks noGrp="1"/>
          </p:cNvSpPr>
          <p:nvPr>
            <p:ph type="dt" sz="quarter" idx="1"/>
          </p:nvPr>
        </p:nvSpPr>
        <p:spPr>
          <a:xfrm>
            <a:off x="3976333" y="2"/>
            <a:ext cx="3041968" cy="466912"/>
          </a:xfrm>
          <a:prstGeom prst="rect">
            <a:avLst/>
          </a:prstGeom>
        </p:spPr>
        <p:txBody>
          <a:bodyPr vert="horz" lIns="93287" tIns="46644" rIns="93287" bIns="46644" rtlCol="0"/>
          <a:lstStyle>
            <a:lvl1pPr algn="r">
              <a:defRPr sz="1200"/>
            </a:lvl1pPr>
          </a:lstStyle>
          <a:p>
            <a:fld id="{2C7A576F-5313-4BCF-80FC-B2445804680E}" type="datetimeFigureOut">
              <a:rPr lang="en-US" smtClean="0"/>
              <a:t>1/10/2024</a:t>
            </a:fld>
            <a:endParaRPr lang="en-US"/>
          </a:p>
        </p:txBody>
      </p:sp>
      <p:sp>
        <p:nvSpPr>
          <p:cNvPr id="4" name="Footer Placeholder 3">
            <a:extLst>
              <a:ext uri="{FF2B5EF4-FFF2-40B4-BE49-F238E27FC236}">
                <a16:creationId xmlns:a16="http://schemas.microsoft.com/office/drawing/2014/main" id="{37AB47E5-B913-8FD6-D8AC-757E14BFD70A}"/>
              </a:ext>
            </a:extLst>
          </p:cNvPr>
          <p:cNvSpPr>
            <a:spLocks noGrp="1"/>
          </p:cNvSpPr>
          <p:nvPr>
            <p:ph type="ftr" sz="quarter" idx="2"/>
          </p:nvPr>
        </p:nvSpPr>
        <p:spPr>
          <a:xfrm>
            <a:off x="0" y="8839016"/>
            <a:ext cx="3041968" cy="466911"/>
          </a:xfrm>
          <a:prstGeom prst="rect">
            <a:avLst/>
          </a:prstGeom>
        </p:spPr>
        <p:txBody>
          <a:bodyPr vert="horz" lIns="93287" tIns="46644" rIns="93287" bIns="4664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2678612-9119-6D98-91AA-36C540136DB9}"/>
              </a:ext>
            </a:extLst>
          </p:cNvPr>
          <p:cNvSpPr>
            <a:spLocks noGrp="1"/>
          </p:cNvSpPr>
          <p:nvPr>
            <p:ph type="sldNum" sz="quarter" idx="3"/>
          </p:nvPr>
        </p:nvSpPr>
        <p:spPr>
          <a:xfrm>
            <a:off x="3976333" y="8839016"/>
            <a:ext cx="3041968" cy="466911"/>
          </a:xfrm>
          <a:prstGeom prst="rect">
            <a:avLst/>
          </a:prstGeom>
        </p:spPr>
        <p:txBody>
          <a:bodyPr vert="horz" lIns="93287" tIns="46644" rIns="93287" bIns="46644" rtlCol="0" anchor="b"/>
          <a:lstStyle>
            <a:lvl1pPr algn="r">
              <a:defRPr sz="1200"/>
            </a:lvl1pPr>
          </a:lstStyle>
          <a:p>
            <a:fld id="{214DE5D9-CF95-4022-92FB-F6715FFE829C}" type="slidenum">
              <a:rPr lang="en-US" smtClean="0"/>
              <a:t>‹#›</a:t>
            </a:fld>
            <a:endParaRPr lang="en-US"/>
          </a:p>
        </p:txBody>
      </p:sp>
    </p:spTree>
    <p:extLst>
      <p:ext uri="{BB962C8B-B14F-4D97-AF65-F5344CB8AC3E}">
        <p14:creationId xmlns:p14="http://schemas.microsoft.com/office/powerpoint/2010/main" val="2105790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2"/>
            <a:ext cx="3041968" cy="466912"/>
          </a:xfrm>
          <a:prstGeom prst="rect">
            <a:avLst/>
          </a:prstGeom>
        </p:spPr>
        <p:txBody>
          <a:bodyPr vert="horz" lIns="93287" tIns="46644" rIns="93287" bIns="46644" rtlCol="0"/>
          <a:lstStyle>
            <a:lvl1pPr algn="r">
              <a:defRPr sz="1200"/>
            </a:lvl1pPr>
          </a:lstStyle>
          <a:p>
            <a:fld id="{2B02A7D1-147F-433A-9DC9-9A5ACAB3397C}" type="datetimeFigureOut">
              <a:rPr lang="en-US" smtClean="0"/>
              <a:t>1/10/2024</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6"/>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6"/>
            <a:ext cx="3041968" cy="466911"/>
          </a:xfrm>
          <a:prstGeom prst="rect">
            <a:avLst/>
          </a:prstGeom>
        </p:spPr>
        <p:txBody>
          <a:bodyPr vert="horz" lIns="93287" tIns="46644" rIns="93287" bIns="46644" rtlCol="0" anchor="b"/>
          <a:lstStyle>
            <a:lvl1pPr algn="r">
              <a:defRPr sz="1200"/>
            </a:lvl1pPr>
          </a:lstStyle>
          <a:p>
            <a:fld id="{48FDE13F-FB8C-4943-900A-10B81EB26813}" type="slidenum">
              <a:rPr lang="en-US" smtClean="0"/>
              <a:t>‹#›</a:t>
            </a:fld>
            <a:endParaRPr lang="en-US"/>
          </a:p>
        </p:txBody>
      </p:sp>
    </p:spTree>
    <p:extLst>
      <p:ext uri="{BB962C8B-B14F-4D97-AF65-F5344CB8AC3E}">
        <p14:creationId xmlns:p14="http://schemas.microsoft.com/office/powerpoint/2010/main" val="2864698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Malaysia is categorized as upper-middle income</a:t>
            </a:r>
          </a:p>
          <a:p>
            <a:pPr marL="171450" indent="-171450">
              <a:buFont typeface="Arial" panose="020B0604020202020204" pitchFamily="34" charset="0"/>
              <a:buChar char="•"/>
            </a:pPr>
            <a:r>
              <a:rPr lang="en-US"/>
              <a:t>Expected to achieve the status of high-income nation within 2025 – 2030</a:t>
            </a:r>
          </a:p>
          <a:p>
            <a:pPr marL="171450" indent="-171450">
              <a:buFont typeface="Arial" panose="020B0604020202020204" pitchFamily="34" charset="0"/>
              <a:buChar char="•"/>
            </a:pPr>
            <a:r>
              <a:rPr lang="en-US"/>
              <a:t>In 2020, service activity contributed 59% of GDP, manufacturing 22%, mining and </a:t>
            </a:r>
            <a:r>
              <a:rPr lang="en-US" err="1"/>
              <a:t>quaries</a:t>
            </a:r>
            <a:r>
              <a:rPr lang="en-US"/>
              <a:t> 7%, agriculture 7% and construction at 5%. </a:t>
            </a:r>
          </a:p>
          <a:p>
            <a:pPr marL="171450" indent="-171450">
              <a:buFont typeface="Arial" panose="020B0604020202020204" pitchFamily="34" charset="0"/>
              <a:buChar char="•"/>
            </a:pPr>
            <a:r>
              <a:rPr lang="en-US"/>
              <a:t>The Government of Malaysia’s long-run and medium-run growth strategies are outlined in its Shared Prosperity Vision (SPV) 2030 and 12th Malaysia Plan (respectively). </a:t>
            </a:r>
          </a:p>
          <a:p>
            <a:pPr marL="171450" indent="-171450">
              <a:buFont typeface="Arial" panose="020B0604020202020204" pitchFamily="34" charset="0"/>
              <a:buChar char="•"/>
            </a:pPr>
            <a:r>
              <a:rPr lang="en-US"/>
              <a:t>The SPV and Malaysia plan go beyond high-income status, also ensuring growth is both sustainable and equitable. Currently Malaysia is categories as upper-middle income economy. </a:t>
            </a:r>
          </a:p>
          <a:p>
            <a:pPr marL="171450" indent="-171450">
              <a:buFont typeface="Arial" panose="020B0604020202020204" pitchFamily="34" charset="0"/>
              <a:buChar char="•"/>
            </a:pPr>
            <a:r>
              <a:rPr lang="en-US"/>
              <a:t>The 2019 SPV sets out “a commitment to make Malaysia a nation that achieves sustainable growth along with fair  and equitable distribution.” 2 The SPV blueprint proposes targets across key growth areas: regional </a:t>
            </a:r>
          </a:p>
          <a:p>
            <a:r>
              <a:rPr lang="en-US"/>
              <a:t>inclusion, the role of SMEs, human capital, labor market and workers’ compensation, and social capital and well-being.</a:t>
            </a:r>
          </a:p>
          <a:p>
            <a:endParaRPr lang="en-US"/>
          </a:p>
          <a:p>
            <a:r>
              <a:rPr lang="en-US"/>
              <a:t>GDP is the sum of spending in a country by consumers, investors, and the government, plus net exports. High GDP growth is associated with low unemployment, because a growing economy demands a growing labor force. There are also inflationary pressures, but responsible monetary and fiscal policy can keep the inflation rate low.</a:t>
            </a:r>
          </a:p>
          <a:p>
            <a:endParaRPr lang="en-US"/>
          </a:p>
        </p:txBody>
      </p:sp>
      <p:sp>
        <p:nvSpPr>
          <p:cNvPr id="4" name="Slide Number Placeholder 3"/>
          <p:cNvSpPr>
            <a:spLocks noGrp="1"/>
          </p:cNvSpPr>
          <p:nvPr>
            <p:ph type="sldNum" sz="quarter" idx="5"/>
          </p:nvPr>
        </p:nvSpPr>
        <p:spPr/>
        <p:txBody>
          <a:bodyPr/>
          <a:lstStyle/>
          <a:p>
            <a:fld id="{48FDE13F-FB8C-4943-900A-10B81EB26813}" type="slidenum">
              <a:rPr lang="en-US" smtClean="0"/>
              <a:t>2</a:t>
            </a:fld>
            <a:endParaRPr lang="en-US"/>
          </a:p>
        </p:txBody>
      </p:sp>
    </p:spTree>
    <p:extLst>
      <p:ext uri="{BB962C8B-B14F-4D97-AF65-F5344CB8AC3E}">
        <p14:creationId xmlns:p14="http://schemas.microsoft.com/office/powerpoint/2010/main" val="83012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 Reduction in economy-wide energy intensity consistent with regional targets.</a:t>
            </a:r>
          </a:p>
          <a:p>
            <a:r>
              <a:rPr lang="en-US"/>
              <a:t>ASEAN Regional Target: 32%; by 2025 from 2005 levels</a:t>
            </a:r>
          </a:p>
          <a:p>
            <a:r>
              <a:rPr lang="en-US"/>
              <a:t>APEC Regional Target: 45%; by 2035 from 2005 levels</a:t>
            </a:r>
          </a:p>
          <a:p>
            <a:endParaRPr lang="en-US"/>
          </a:p>
        </p:txBody>
      </p:sp>
      <p:sp>
        <p:nvSpPr>
          <p:cNvPr id="4" name="Slide Number Placeholder 3"/>
          <p:cNvSpPr>
            <a:spLocks noGrp="1"/>
          </p:cNvSpPr>
          <p:nvPr>
            <p:ph type="sldNum" sz="quarter" idx="5"/>
          </p:nvPr>
        </p:nvSpPr>
        <p:spPr/>
        <p:txBody>
          <a:bodyPr/>
          <a:lstStyle/>
          <a:p>
            <a:fld id="{48FDE13F-FB8C-4943-900A-10B81EB26813}" type="slidenum">
              <a:rPr lang="en-US" smtClean="0"/>
              <a:t>13</a:t>
            </a:fld>
            <a:endParaRPr lang="en-US"/>
          </a:p>
        </p:txBody>
      </p:sp>
    </p:spTree>
    <p:extLst>
      <p:ext uri="{BB962C8B-B14F-4D97-AF65-F5344CB8AC3E}">
        <p14:creationId xmlns:p14="http://schemas.microsoft.com/office/powerpoint/2010/main" val="4251171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TIV – Total Industry Volume</a:t>
            </a:r>
          </a:p>
          <a:p>
            <a:endParaRPr lang="en-US"/>
          </a:p>
        </p:txBody>
      </p:sp>
      <p:sp>
        <p:nvSpPr>
          <p:cNvPr id="4" name="Slide Number Placeholder 3"/>
          <p:cNvSpPr>
            <a:spLocks noGrp="1"/>
          </p:cNvSpPr>
          <p:nvPr>
            <p:ph type="sldNum" sz="quarter" idx="5"/>
          </p:nvPr>
        </p:nvSpPr>
        <p:spPr/>
        <p:txBody>
          <a:bodyPr/>
          <a:lstStyle/>
          <a:p>
            <a:fld id="{48FDE13F-FB8C-4943-900A-10B81EB26813}" type="slidenum">
              <a:rPr lang="en-US" smtClean="0"/>
              <a:t>15</a:t>
            </a:fld>
            <a:endParaRPr lang="en-US"/>
          </a:p>
        </p:txBody>
      </p:sp>
    </p:spTree>
    <p:extLst>
      <p:ext uri="{BB962C8B-B14F-4D97-AF65-F5344CB8AC3E}">
        <p14:creationId xmlns:p14="http://schemas.microsoft.com/office/powerpoint/2010/main" val="2781180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Fuel Economy Initiative: GFEI</a:t>
            </a:r>
          </a:p>
          <a:p>
            <a:endParaRPr lang="en-US" dirty="0"/>
          </a:p>
          <a:p>
            <a:r>
              <a:rPr lang="en-US" dirty="0"/>
              <a:t>Malaysian cars consume on average on 6.6 </a:t>
            </a:r>
            <a:r>
              <a:rPr lang="en-US" dirty="0" err="1"/>
              <a:t>LGe</a:t>
            </a:r>
            <a:r>
              <a:rPr lang="en-US" dirty="0"/>
              <a:t>/100km, new cars in the Philippines consume around 17% more, with an average fuel consumption of more than 7.7 </a:t>
            </a:r>
            <a:r>
              <a:rPr lang="en-US" dirty="0" err="1"/>
              <a:t>LGe</a:t>
            </a:r>
            <a:r>
              <a:rPr lang="en-US" dirty="0"/>
              <a:t>/100km. This might be linked due to the fact that Malaysian per capita GDP is about three times higher than in the Philippines, allowing consumers to buy more expensive and hence more modern and more efficient cars. </a:t>
            </a:r>
          </a:p>
          <a:p>
            <a:endParaRPr lang="en-US" dirty="0"/>
          </a:p>
          <a:p>
            <a:r>
              <a:rPr lang="en-US" dirty="0"/>
              <a:t>Malaysia provide tax incentives for the domestic production of fuel-efficient cars but not for consumers. These schemes are geared primarily towards industry development, rather than the objective of reducing fuel consumption. </a:t>
            </a:r>
          </a:p>
          <a:p>
            <a:endParaRPr lang="en-US" dirty="0"/>
          </a:p>
          <a:p>
            <a:r>
              <a:rPr lang="en-US" dirty="0"/>
              <a:t>No fuel taxes implemented in Malaysia</a:t>
            </a:r>
          </a:p>
        </p:txBody>
      </p:sp>
      <p:sp>
        <p:nvSpPr>
          <p:cNvPr id="4" name="Slide Number Placeholder 3"/>
          <p:cNvSpPr>
            <a:spLocks noGrp="1"/>
          </p:cNvSpPr>
          <p:nvPr>
            <p:ph type="sldNum" sz="quarter" idx="5"/>
          </p:nvPr>
        </p:nvSpPr>
        <p:spPr/>
        <p:txBody>
          <a:bodyPr/>
          <a:lstStyle/>
          <a:p>
            <a:fld id="{48FDE13F-FB8C-4943-900A-10B81EB26813}" type="slidenum">
              <a:rPr lang="en-US" smtClean="0"/>
              <a:t>16</a:t>
            </a:fld>
            <a:endParaRPr lang="en-US"/>
          </a:p>
        </p:txBody>
      </p:sp>
    </p:spTree>
    <p:extLst>
      <p:ext uri="{BB962C8B-B14F-4D97-AF65-F5344CB8AC3E}">
        <p14:creationId xmlns:p14="http://schemas.microsoft.com/office/powerpoint/2010/main" val="412753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Electric Vehicle (EV) market in Malaysia is relatively small but growing rapidly. According to the Malaysian Automotive Association (MAA), 2,717 EVs were sold in 2021, a significant increase from the 1,642 units sold in 2020. The EV market share in Malaysia is still relatively low, accounting for only 0.4% of total vehicle sales. However, with the Government’s goal to have 125,000 EVs on the road by 2030, the market is expected to grow in the coming years.</a:t>
            </a:r>
          </a:p>
          <a:p>
            <a:endParaRPr lang="en-US"/>
          </a:p>
          <a:p>
            <a:r>
              <a:rPr lang="en-US"/>
              <a:t>To promote the growth of the EV sector in the country, Malaysia’s Ministry of Investment, Trade, and Industry (MITI) introduced the Battery Electric Vehicle Global Leaders Initiative (BEV GLI). The BEV program allows foreign companies to sell cars in Malaysia without Approved Permit (AP) rules, thus making imported vehicles cheaper. This initiative aims to help boost EV demand in the local market and further promote the development of the ecosystem to support BEV adoption. </a:t>
            </a:r>
          </a:p>
        </p:txBody>
      </p:sp>
      <p:sp>
        <p:nvSpPr>
          <p:cNvPr id="4" name="Slide Number Placeholder 3"/>
          <p:cNvSpPr>
            <a:spLocks noGrp="1"/>
          </p:cNvSpPr>
          <p:nvPr>
            <p:ph type="sldNum" sz="quarter" idx="5"/>
          </p:nvPr>
        </p:nvSpPr>
        <p:spPr/>
        <p:txBody>
          <a:bodyPr/>
          <a:lstStyle/>
          <a:p>
            <a:fld id="{48FDE13F-FB8C-4943-900A-10B81EB26813}" type="slidenum">
              <a:rPr lang="en-US" smtClean="0"/>
              <a:t>17</a:t>
            </a:fld>
            <a:endParaRPr lang="en-US"/>
          </a:p>
        </p:txBody>
      </p:sp>
    </p:spTree>
    <p:extLst>
      <p:ext uri="{BB962C8B-B14F-4D97-AF65-F5344CB8AC3E}">
        <p14:creationId xmlns:p14="http://schemas.microsoft.com/office/powerpoint/2010/main" val="1571370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2025 - </a:t>
            </a:r>
            <a:r>
              <a:rPr lang="en-US" b="0" i="0" dirty="0">
                <a:solidFill>
                  <a:srgbClr val="515150"/>
                </a:solidFill>
                <a:effectLst/>
                <a:latin typeface="Maven Pro"/>
              </a:rPr>
              <a:t>10,000 units of Charging Facilities built by 2025 (comprising 9,000 alternating current (AC) units and 1,000 direct current (DC) units).</a:t>
            </a:r>
          </a:p>
          <a:p>
            <a:endParaRPr lang="en-US" b="0" i="0" dirty="0">
              <a:solidFill>
                <a:srgbClr val="515150"/>
              </a:solidFill>
              <a:effectLst/>
              <a:latin typeface="Maven Pro"/>
            </a:endParaRPr>
          </a:p>
          <a:p>
            <a:r>
              <a:rPr lang="en-US" dirty="0"/>
              <a:t>2050 </a:t>
            </a:r>
            <a:r>
              <a:rPr lang="en-US" dirty="0" err="1"/>
              <a:t>LGe</a:t>
            </a:r>
            <a:r>
              <a:rPr lang="en-US" dirty="0"/>
              <a:t> Target. Option 3: Based on the average of all LDV fuel consumption targets for the year 2020 around the world</a:t>
            </a:r>
          </a:p>
        </p:txBody>
      </p:sp>
      <p:sp>
        <p:nvSpPr>
          <p:cNvPr id="4" name="Slide Number Placeholder 3"/>
          <p:cNvSpPr>
            <a:spLocks noGrp="1"/>
          </p:cNvSpPr>
          <p:nvPr>
            <p:ph type="sldNum" sz="quarter" idx="5"/>
          </p:nvPr>
        </p:nvSpPr>
        <p:spPr/>
        <p:txBody>
          <a:bodyPr/>
          <a:lstStyle/>
          <a:p>
            <a:fld id="{48FDE13F-FB8C-4943-900A-10B81EB26813}" type="slidenum">
              <a:rPr lang="en-US" smtClean="0"/>
              <a:t>18</a:t>
            </a:fld>
            <a:endParaRPr lang="en-US"/>
          </a:p>
        </p:txBody>
      </p:sp>
    </p:spTree>
    <p:extLst>
      <p:ext uri="{BB962C8B-B14F-4D97-AF65-F5344CB8AC3E}">
        <p14:creationId xmlns:p14="http://schemas.microsoft.com/office/powerpoint/2010/main" val="187697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MY"/>
          </a:p>
        </p:txBody>
      </p:sp>
      <p:sp>
        <p:nvSpPr>
          <p:cNvPr id="5" name="Footer Placeholder 4"/>
          <p:cNvSpPr>
            <a:spLocks noGrp="1"/>
          </p:cNvSpPr>
          <p:nvPr>
            <p:ph type="ftr" sz="quarter" idx="4"/>
            <p:custDataLst>
              <p:tags r:id="rId1"/>
            </p:custDataLst>
          </p:nvPr>
        </p:nvSpPr>
        <p:spPr/>
        <p:txBody>
          <a:bodyPr/>
          <a:lstStyle/>
          <a:p>
            <a:r>
              <a:rPr lang="en-US"/>
              <a:t>Open</a:t>
            </a:r>
          </a:p>
        </p:txBody>
      </p:sp>
      <p:sp>
        <p:nvSpPr>
          <p:cNvPr id="6" name="Slide Number Placeholder 5"/>
          <p:cNvSpPr>
            <a:spLocks noGrp="1"/>
          </p:cNvSpPr>
          <p:nvPr>
            <p:ph type="sldNum" sz="quarter" idx="5"/>
          </p:nvPr>
        </p:nvSpPr>
        <p:spPr/>
        <p:txBody>
          <a:bodyPr/>
          <a:lstStyle/>
          <a:p>
            <a:fld id="{67ABBCD8-D8A0-4EE2-85D2-1E30D6D61DC8}" type="slidenum">
              <a:rPr lang="en-MY" smtClean="0"/>
              <a:t>36</a:t>
            </a:fld>
            <a:endParaRPr lang="en-MY"/>
          </a:p>
        </p:txBody>
      </p:sp>
    </p:spTree>
    <p:extLst>
      <p:ext uri="{BB962C8B-B14F-4D97-AF65-F5344CB8AC3E}">
        <p14:creationId xmlns:p14="http://schemas.microsoft.com/office/powerpoint/2010/main" val="1666035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MY"/>
          </a:p>
        </p:txBody>
      </p:sp>
      <p:sp>
        <p:nvSpPr>
          <p:cNvPr id="5" name="Footer Placeholder 4"/>
          <p:cNvSpPr>
            <a:spLocks noGrp="1"/>
          </p:cNvSpPr>
          <p:nvPr>
            <p:ph type="ftr" sz="quarter" idx="4"/>
            <p:custDataLst>
              <p:tags r:id="rId1"/>
            </p:custDataLst>
          </p:nvPr>
        </p:nvSpPr>
        <p:spPr/>
        <p:txBody>
          <a:bodyPr/>
          <a:lstStyle/>
          <a:p>
            <a:r>
              <a:rPr lang="en-US"/>
              <a:t>Open</a:t>
            </a:r>
          </a:p>
        </p:txBody>
      </p:sp>
      <p:sp>
        <p:nvSpPr>
          <p:cNvPr id="6" name="Slide Number Placeholder 5"/>
          <p:cNvSpPr>
            <a:spLocks noGrp="1"/>
          </p:cNvSpPr>
          <p:nvPr>
            <p:ph type="sldNum" sz="quarter" idx="5"/>
          </p:nvPr>
        </p:nvSpPr>
        <p:spPr/>
        <p:txBody>
          <a:bodyPr/>
          <a:lstStyle/>
          <a:p>
            <a:fld id="{67ABBCD8-D8A0-4EE2-85D2-1E30D6D61DC8}" type="slidenum">
              <a:rPr lang="en-MY" smtClean="0"/>
              <a:t>37</a:t>
            </a:fld>
            <a:endParaRPr lang="en-MY"/>
          </a:p>
        </p:txBody>
      </p:sp>
    </p:spTree>
    <p:extLst>
      <p:ext uri="{BB962C8B-B14F-4D97-AF65-F5344CB8AC3E}">
        <p14:creationId xmlns:p14="http://schemas.microsoft.com/office/powerpoint/2010/main" val="497982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MY"/>
          </a:p>
        </p:txBody>
      </p:sp>
      <p:sp>
        <p:nvSpPr>
          <p:cNvPr id="5" name="Footer Placeholder 4"/>
          <p:cNvSpPr>
            <a:spLocks noGrp="1"/>
          </p:cNvSpPr>
          <p:nvPr>
            <p:ph type="ftr" sz="quarter" idx="4"/>
            <p:custDataLst>
              <p:tags r:id="rId1"/>
            </p:custDataLst>
          </p:nvPr>
        </p:nvSpPr>
        <p:spPr/>
        <p:txBody>
          <a:bodyPr/>
          <a:lstStyle/>
          <a:p>
            <a:r>
              <a:rPr lang="en-US"/>
              <a:t>Open</a:t>
            </a:r>
          </a:p>
        </p:txBody>
      </p:sp>
      <p:sp>
        <p:nvSpPr>
          <p:cNvPr id="6" name="Slide Number Placeholder 5"/>
          <p:cNvSpPr>
            <a:spLocks noGrp="1"/>
          </p:cNvSpPr>
          <p:nvPr>
            <p:ph type="sldNum" sz="quarter" idx="5"/>
          </p:nvPr>
        </p:nvSpPr>
        <p:spPr/>
        <p:txBody>
          <a:bodyPr/>
          <a:lstStyle/>
          <a:p>
            <a:fld id="{67ABBCD8-D8A0-4EE2-85D2-1E30D6D61DC8}" type="slidenum">
              <a:rPr lang="en-MY" smtClean="0"/>
              <a:t>38</a:t>
            </a:fld>
            <a:endParaRPr lang="en-MY"/>
          </a:p>
        </p:txBody>
      </p:sp>
    </p:spTree>
    <p:extLst>
      <p:ext uri="{BB962C8B-B14F-4D97-AF65-F5344CB8AC3E}">
        <p14:creationId xmlns:p14="http://schemas.microsoft.com/office/powerpoint/2010/main" val="363005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MY"/>
          </a:p>
        </p:txBody>
      </p:sp>
      <p:sp>
        <p:nvSpPr>
          <p:cNvPr id="5" name="Footer Placeholder 4"/>
          <p:cNvSpPr>
            <a:spLocks noGrp="1"/>
          </p:cNvSpPr>
          <p:nvPr>
            <p:ph type="ftr" sz="quarter" idx="4"/>
            <p:custDataLst>
              <p:tags r:id="rId1"/>
            </p:custDataLst>
          </p:nvPr>
        </p:nvSpPr>
        <p:spPr/>
        <p:txBody>
          <a:bodyPr/>
          <a:lstStyle/>
          <a:p>
            <a:r>
              <a:rPr lang="en-US"/>
              <a:t>Open</a:t>
            </a:r>
          </a:p>
        </p:txBody>
      </p:sp>
      <p:sp>
        <p:nvSpPr>
          <p:cNvPr id="6" name="Slide Number Placeholder 5"/>
          <p:cNvSpPr>
            <a:spLocks noGrp="1"/>
          </p:cNvSpPr>
          <p:nvPr>
            <p:ph type="sldNum" sz="quarter" idx="5"/>
          </p:nvPr>
        </p:nvSpPr>
        <p:spPr/>
        <p:txBody>
          <a:bodyPr/>
          <a:lstStyle/>
          <a:p>
            <a:fld id="{67ABBCD8-D8A0-4EE2-85D2-1E30D6D61DC8}" type="slidenum">
              <a:rPr lang="en-MY" smtClean="0"/>
              <a:t>39</a:t>
            </a:fld>
            <a:endParaRPr lang="en-MY"/>
          </a:p>
        </p:txBody>
      </p:sp>
    </p:spTree>
    <p:extLst>
      <p:ext uri="{BB962C8B-B14F-4D97-AF65-F5344CB8AC3E}">
        <p14:creationId xmlns:p14="http://schemas.microsoft.com/office/powerpoint/2010/main" val="31021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MY"/>
          </a:p>
        </p:txBody>
      </p:sp>
      <p:sp>
        <p:nvSpPr>
          <p:cNvPr id="5" name="Footer Placeholder 4"/>
          <p:cNvSpPr>
            <a:spLocks noGrp="1"/>
          </p:cNvSpPr>
          <p:nvPr>
            <p:ph type="ftr" sz="quarter" idx="4"/>
            <p:custDataLst>
              <p:tags r:id="rId1"/>
            </p:custDataLst>
          </p:nvPr>
        </p:nvSpPr>
        <p:spPr/>
        <p:txBody>
          <a:bodyPr/>
          <a:lstStyle/>
          <a:p>
            <a:r>
              <a:rPr lang="en-US"/>
              <a:t>Open</a:t>
            </a:r>
          </a:p>
        </p:txBody>
      </p:sp>
      <p:sp>
        <p:nvSpPr>
          <p:cNvPr id="6" name="Slide Number Placeholder 5"/>
          <p:cNvSpPr>
            <a:spLocks noGrp="1"/>
          </p:cNvSpPr>
          <p:nvPr>
            <p:ph type="sldNum" sz="quarter" idx="5"/>
          </p:nvPr>
        </p:nvSpPr>
        <p:spPr/>
        <p:txBody>
          <a:bodyPr/>
          <a:lstStyle/>
          <a:p>
            <a:fld id="{67ABBCD8-D8A0-4EE2-85D2-1E30D6D61DC8}" type="slidenum">
              <a:rPr lang="en-MY" smtClean="0"/>
              <a:t>40</a:t>
            </a:fld>
            <a:endParaRPr lang="en-MY"/>
          </a:p>
        </p:txBody>
      </p:sp>
    </p:spTree>
    <p:extLst>
      <p:ext uri="{BB962C8B-B14F-4D97-AF65-F5344CB8AC3E}">
        <p14:creationId xmlns:p14="http://schemas.microsoft.com/office/powerpoint/2010/main" val="1445475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Decline in 2020 is due to pandemic covid 19, GDP contracted 5.6%</a:t>
            </a:r>
          </a:p>
          <a:p>
            <a:pPr marL="0" indent="0">
              <a:buFont typeface="Arial" panose="020B0604020202020204" pitchFamily="34" charset="0"/>
              <a:buNone/>
            </a:pPr>
            <a:r>
              <a:rPr lang="en-US"/>
              <a:t>- TPES reduced 9.6%, similarly TFEC also reduced significantly. </a:t>
            </a:r>
          </a:p>
          <a:p>
            <a:pPr marL="171450" indent="-171450">
              <a:buFont typeface="Arial" panose="020B0604020202020204" pitchFamily="34" charset="0"/>
              <a:buChar char="•"/>
            </a:pPr>
            <a:r>
              <a:rPr lang="en-US"/>
              <a:t>2021 trend normalize as economic </a:t>
            </a:r>
            <a:r>
              <a:rPr lang="en-US" err="1"/>
              <a:t>avtivity</a:t>
            </a:r>
            <a:r>
              <a:rPr lang="en-US"/>
              <a:t> are back to BAU</a:t>
            </a:r>
          </a:p>
          <a:p>
            <a:pPr marL="171450" indent="-171450">
              <a:buFont typeface="Arial" panose="020B0604020202020204" pitchFamily="34" charset="0"/>
              <a:buChar char="•"/>
            </a:pPr>
            <a:r>
              <a:rPr lang="en-US"/>
              <a:t>Malaysia is developing country, the growth of GDP, TPES and TFEC is expected </a:t>
            </a:r>
            <a:r>
              <a:rPr lang="en-US" err="1"/>
              <a:t>parallely</a:t>
            </a:r>
            <a:r>
              <a:rPr lang="en-US"/>
              <a:t> grow till reach its saturation in future. </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48FDE13F-FB8C-4943-900A-10B81EB26813}" type="slidenum">
              <a:rPr lang="en-US" smtClean="0"/>
              <a:t>3</a:t>
            </a:fld>
            <a:endParaRPr lang="en-US"/>
          </a:p>
        </p:txBody>
      </p:sp>
    </p:spTree>
    <p:extLst>
      <p:ext uri="{BB962C8B-B14F-4D97-AF65-F5344CB8AC3E}">
        <p14:creationId xmlns:p14="http://schemas.microsoft.com/office/powerpoint/2010/main" val="2689516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MY"/>
          </a:p>
        </p:txBody>
      </p:sp>
      <p:sp>
        <p:nvSpPr>
          <p:cNvPr id="5" name="Footer Placeholder 4"/>
          <p:cNvSpPr>
            <a:spLocks noGrp="1"/>
          </p:cNvSpPr>
          <p:nvPr>
            <p:ph type="ftr" sz="quarter" idx="4"/>
            <p:custDataLst>
              <p:tags r:id="rId1"/>
            </p:custDataLst>
          </p:nvPr>
        </p:nvSpPr>
        <p:spPr/>
        <p:txBody>
          <a:bodyPr/>
          <a:lstStyle/>
          <a:p>
            <a:r>
              <a:rPr lang="en-US"/>
              <a:t>Open</a:t>
            </a:r>
          </a:p>
        </p:txBody>
      </p:sp>
      <p:sp>
        <p:nvSpPr>
          <p:cNvPr id="6" name="Slide Number Placeholder 5"/>
          <p:cNvSpPr>
            <a:spLocks noGrp="1"/>
          </p:cNvSpPr>
          <p:nvPr>
            <p:ph type="sldNum" sz="quarter" idx="5"/>
          </p:nvPr>
        </p:nvSpPr>
        <p:spPr/>
        <p:txBody>
          <a:bodyPr/>
          <a:lstStyle/>
          <a:p>
            <a:fld id="{67ABBCD8-D8A0-4EE2-85D2-1E30D6D61DC8}" type="slidenum">
              <a:rPr lang="en-MY" smtClean="0"/>
              <a:t>41</a:t>
            </a:fld>
            <a:endParaRPr lang="en-MY"/>
          </a:p>
        </p:txBody>
      </p:sp>
    </p:spTree>
    <p:extLst>
      <p:ext uri="{BB962C8B-B14F-4D97-AF65-F5344CB8AC3E}">
        <p14:creationId xmlns:p14="http://schemas.microsoft.com/office/powerpoint/2010/main" val="4164054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MY"/>
          </a:p>
        </p:txBody>
      </p:sp>
      <p:sp>
        <p:nvSpPr>
          <p:cNvPr id="5" name="Footer Placeholder 4"/>
          <p:cNvSpPr>
            <a:spLocks noGrp="1"/>
          </p:cNvSpPr>
          <p:nvPr>
            <p:ph type="ftr" sz="quarter" idx="4"/>
            <p:custDataLst>
              <p:tags r:id="rId1"/>
            </p:custDataLst>
          </p:nvPr>
        </p:nvSpPr>
        <p:spPr/>
        <p:txBody>
          <a:bodyPr/>
          <a:lstStyle/>
          <a:p>
            <a:r>
              <a:rPr lang="en-US"/>
              <a:t>Open</a:t>
            </a:r>
          </a:p>
        </p:txBody>
      </p:sp>
      <p:sp>
        <p:nvSpPr>
          <p:cNvPr id="6" name="Slide Number Placeholder 5"/>
          <p:cNvSpPr>
            <a:spLocks noGrp="1"/>
          </p:cNvSpPr>
          <p:nvPr>
            <p:ph type="sldNum" sz="quarter" idx="5"/>
          </p:nvPr>
        </p:nvSpPr>
        <p:spPr/>
        <p:txBody>
          <a:bodyPr/>
          <a:lstStyle/>
          <a:p>
            <a:fld id="{67ABBCD8-D8A0-4EE2-85D2-1E30D6D61DC8}" type="slidenum">
              <a:rPr lang="en-MY" smtClean="0"/>
              <a:t>42</a:t>
            </a:fld>
            <a:endParaRPr lang="en-MY"/>
          </a:p>
        </p:txBody>
      </p:sp>
    </p:spTree>
    <p:extLst>
      <p:ext uri="{BB962C8B-B14F-4D97-AF65-F5344CB8AC3E}">
        <p14:creationId xmlns:p14="http://schemas.microsoft.com/office/powerpoint/2010/main" val="1584882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of end of 2016, </a:t>
            </a:r>
            <a:r>
              <a:rPr lang="en-US" err="1"/>
              <a:t>FiT</a:t>
            </a:r>
            <a:r>
              <a:rPr lang="en-US"/>
              <a:t> is implemented by 84 countries, NEM 63 countries and RPS 33 countries.</a:t>
            </a:r>
          </a:p>
          <a:p>
            <a:endParaRPr lang="en-US"/>
          </a:p>
          <a:p>
            <a:r>
              <a:rPr lang="en-US"/>
              <a:t>Typical policy progression:</a:t>
            </a:r>
          </a:p>
          <a:p>
            <a:r>
              <a:rPr lang="en-US"/>
              <a:t>Capital subsidy -&gt; </a:t>
            </a:r>
            <a:r>
              <a:rPr lang="en-US" err="1"/>
              <a:t>FiT</a:t>
            </a:r>
            <a:r>
              <a:rPr lang="en-US"/>
              <a:t> -&gt; NEM (various design) + competitive bidding</a:t>
            </a:r>
          </a:p>
        </p:txBody>
      </p:sp>
      <p:sp>
        <p:nvSpPr>
          <p:cNvPr id="4" name="Slide Number Placeholder 3"/>
          <p:cNvSpPr>
            <a:spLocks noGrp="1"/>
          </p:cNvSpPr>
          <p:nvPr>
            <p:ph type="sldNum" sz="quarter" idx="5"/>
          </p:nvPr>
        </p:nvSpPr>
        <p:spPr/>
        <p:txBody>
          <a:bodyPr/>
          <a:lstStyle/>
          <a:p>
            <a:fld id="{9D172B0D-A332-4C1D-81F4-5D1905FA0635}" type="slidenum">
              <a:rPr lang="en-US" smtClean="0"/>
              <a:t>48</a:t>
            </a:fld>
            <a:endParaRPr lang="en-US"/>
          </a:p>
        </p:txBody>
      </p:sp>
    </p:spTree>
    <p:extLst>
      <p:ext uri="{BB962C8B-B14F-4D97-AF65-F5344CB8AC3E}">
        <p14:creationId xmlns:p14="http://schemas.microsoft.com/office/powerpoint/2010/main" val="1106076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172B0D-A332-4C1D-81F4-5D1905FA0635}" type="slidenum">
              <a:rPr lang="en-US" smtClean="0"/>
              <a:t>49</a:t>
            </a:fld>
            <a:endParaRPr lang="en-US"/>
          </a:p>
        </p:txBody>
      </p:sp>
    </p:spTree>
    <p:extLst>
      <p:ext uri="{BB962C8B-B14F-4D97-AF65-F5344CB8AC3E}">
        <p14:creationId xmlns:p14="http://schemas.microsoft.com/office/powerpoint/2010/main" val="1318872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Fossil fuels remain dominant, there is transition of major supply from coal to NG as Malaysia transition to cleaner energy</a:t>
            </a:r>
          </a:p>
          <a:p>
            <a:pPr marL="171450" indent="-171450">
              <a:buFont typeface="Arial" panose="020B0604020202020204" pitchFamily="34" charset="0"/>
              <a:buChar char="•"/>
            </a:pPr>
            <a:r>
              <a:rPr lang="en-US"/>
              <a:t>In terms of energy security, Malaysia sets a target of less than 40% imported resources.</a:t>
            </a:r>
          </a:p>
          <a:p>
            <a:endParaRPr lang="en-US"/>
          </a:p>
          <a:p>
            <a:r>
              <a:rPr lang="en-US"/>
              <a:t>Primary energy supply is defined as energy production plus energy imports, minus energy exports, minus international bunkers, then plus or minus stock changes.</a:t>
            </a:r>
          </a:p>
          <a:p>
            <a:endParaRPr lang="en-US"/>
          </a:p>
          <a:p>
            <a:r>
              <a:rPr lang="en-US"/>
              <a:t>Primary energy supply = Energy Production + Energy Imports – Energy Exports – International Bunkers +- stock changes</a:t>
            </a:r>
          </a:p>
          <a:p>
            <a:r>
              <a:rPr lang="en-US"/>
              <a:t>ST definition : TPES = Primary production + imports</a:t>
            </a:r>
          </a:p>
          <a:p>
            <a:endParaRPr lang="en-US"/>
          </a:p>
          <a:p>
            <a:r>
              <a:rPr lang="en-US"/>
              <a:t>Total primary energy supply (TPES) reduced by 4.6%  (2018: 2.8%) compared to the previous year, and this is an obvious trend to be expected during a crisis of sorts. All of the fuel types recorded a decline, which contributed to the overall decline of the TPES. Total imports of energy were reduced by 9.6% from the previous year. Natural gas is the leading fuel used in TPES with its share of 42.4%,  followed by crude oil, petroleum products, and others at  27.3%, coal, and coke at 26.3%, and renewable energy  (RE) at 3.9%.</a:t>
            </a:r>
          </a:p>
        </p:txBody>
      </p:sp>
      <p:sp>
        <p:nvSpPr>
          <p:cNvPr id="4" name="Slide Number Placeholder 3"/>
          <p:cNvSpPr>
            <a:spLocks noGrp="1"/>
          </p:cNvSpPr>
          <p:nvPr>
            <p:ph type="sldNum" sz="quarter" idx="5"/>
          </p:nvPr>
        </p:nvSpPr>
        <p:spPr/>
        <p:txBody>
          <a:bodyPr/>
          <a:lstStyle/>
          <a:p>
            <a:fld id="{48FDE13F-FB8C-4943-900A-10B81EB26813}" type="slidenum">
              <a:rPr lang="en-US" smtClean="0"/>
              <a:t>4</a:t>
            </a:fld>
            <a:endParaRPr lang="en-US"/>
          </a:p>
        </p:txBody>
      </p:sp>
    </p:spTree>
    <p:extLst>
      <p:ext uri="{BB962C8B-B14F-4D97-AF65-F5344CB8AC3E}">
        <p14:creationId xmlns:p14="http://schemas.microsoft.com/office/powerpoint/2010/main" val="335163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total final energy consumption (TFEC) also reduced significantly by 14.0% (2019: 2.8%), from 66,483 </a:t>
            </a:r>
            <a:r>
              <a:rPr lang="en-US" err="1"/>
              <a:t>ktoe</a:t>
            </a:r>
            <a:r>
              <a:rPr lang="en-US"/>
              <a:t> to 57,169 </a:t>
            </a:r>
            <a:r>
              <a:rPr lang="en-US" err="1"/>
              <a:t>ktoe</a:t>
            </a:r>
            <a:r>
              <a:rPr lang="en-US"/>
              <a:t>. The COVID-19 pandemic impacted the economy severely, affecting the demand for energy. Business closures during the lockdown period have driven the energy demand down substantially. The transport sector posted a huge reduction of 25.4% due to the travel ban during the lockdown period. This reduction is also shown by a huge drop in petrol and diesel consumption on the road, 19.0% and 19.5% respectively. The commercial sector and industry sector’s final energy consumption was reduced by 13.4% and 6.4%, respectively, due to the lockdown period that refrained businesses and industries from operating as usual. Only the residential sector posted a positive growth in its final energy consumption, partly due to Work-From-Home (WFH) measures taken by most employers in Malaysia in 2020 as a way of curbing the virus spread.</a:t>
            </a:r>
          </a:p>
          <a:p>
            <a:endParaRPr lang="en-US"/>
          </a:p>
          <a:p>
            <a:pPr marL="171450" indent="-171450">
              <a:buFont typeface="Arial" panose="020B0604020202020204" pitchFamily="34" charset="0"/>
              <a:buChar char="•"/>
            </a:pPr>
            <a:r>
              <a:rPr lang="en-US"/>
              <a:t> Non-energy use – comprised primarily of the feedstock of the petrochemical industry and has been the largest driver of energy demand growth at 15% per annum</a:t>
            </a:r>
          </a:p>
          <a:p>
            <a:pPr marL="171450" indent="-171450">
              <a:buFont typeface="Arial" panose="020B0604020202020204" pitchFamily="34" charset="0"/>
              <a:buChar char="•"/>
            </a:pPr>
            <a:r>
              <a:rPr lang="en-US"/>
              <a:t>Final energy demand is expected to grow, albeit at a lower pace</a:t>
            </a:r>
          </a:p>
          <a:p>
            <a:pPr marL="171450" indent="-171450">
              <a:buFont typeface="Arial" panose="020B0604020202020204" pitchFamily="34" charset="0"/>
              <a:buChar char="•"/>
            </a:pPr>
            <a:r>
              <a:rPr lang="en-US"/>
              <a:t>Lower correlations are typically observed between energy demand growth and GDP growth as economies mature and evolve from manufacturing-focused to service-based economies</a:t>
            </a:r>
          </a:p>
          <a:p>
            <a:pPr marL="171450" indent="-171450">
              <a:buFont typeface="Arial" panose="020B0604020202020204" pitchFamily="34" charset="0"/>
              <a:buChar char="•"/>
            </a:pPr>
            <a:r>
              <a:rPr lang="en-US"/>
              <a:t>Enhanced demand-side management and energy efficiency will also reduce the intensity of final energy demand across various sectors.</a:t>
            </a:r>
          </a:p>
        </p:txBody>
      </p:sp>
      <p:sp>
        <p:nvSpPr>
          <p:cNvPr id="4" name="Slide Number Placeholder 3"/>
          <p:cNvSpPr>
            <a:spLocks noGrp="1"/>
          </p:cNvSpPr>
          <p:nvPr>
            <p:ph type="sldNum" sz="quarter" idx="5"/>
          </p:nvPr>
        </p:nvSpPr>
        <p:spPr/>
        <p:txBody>
          <a:bodyPr/>
          <a:lstStyle/>
          <a:p>
            <a:fld id="{48FDE13F-FB8C-4943-900A-10B81EB26813}" type="slidenum">
              <a:rPr lang="en-US" smtClean="0"/>
              <a:t>5</a:t>
            </a:fld>
            <a:endParaRPr lang="en-US"/>
          </a:p>
        </p:txBody>
      </p:sp>
    </p:spTree>
    <p:extLst>
      <p:ext uri="{BB962C8B-B14F-4D97-AF65-F5344CB8AC3E}">
        <p14:creationId xmlns:p14="http://schemas.microsoft.com/office/powerpoint/2010/main" val="46575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1st NDC, Malaysia committed to reducing its GHG emissions intensity against GDP by 35% unconditionally and a further 10% conditional upon receipt of climate finance, technology transfer, and capacity building from developed countries by 2030 compared to 2005 levels.</a:t>
            </a:r>
          </a:p>
          <a:p>
            <a:endParaRPr lang="en-US"/>
          </a:p>
          <a:p>
            <a:r>
              <a:rPr lang="en-US"/>
              <a:t>Malaysia’s NDC is economy-wide and will strive to include all key categories of anthropogenic emissions and removals.</a:t>
            </a:r>
          </a:p>
          <a:p>
            <a:endParaRPr lang="en-US"/>
          </a:p>
          <a:p>
            <a:r>
              <a:rPr lang="en-US"/>
              <a:t>LULUCF Categories:</a:t>
            </a:r>
          </a:p>
          <a:p>
            <a:pPr marL="171450" indent="-171450">
              <a:buFont typeface="Arial" panose="020B0604020202020204" pitchFamily="34" charset="0"/>
              <a:buChar char="•"/>
            </a:pPr>
            <a:r>
              <a:rPr lang="en-US"/>
              <a:t>Forest land Cropland Grassland Wetland Settlement</a:t>
            </a:r>
          </a:p>
          <a:p>
            <a:r>
              <a:rPr lang="en-US"/>
              <a:t>    (Emissions and removals from grassland and wetland will be accounted for subject to the activities undertaken).</a:t>
            </a:r>
          </a:p>
          <a:p>
            <a:endParaRPr lang="en-US"/>
          </a:p>
          <a:p>
            <a:r>
              <a:rPr lang="en-US"/>
              <a:t>LULUCF pools:</a:t>
            </a:r>
          </a:p>
          <a:p>
            <a:pPr marL="171450" indent="-171450">
              <a:buFont typeface="Arial" panose="020B0604020202020204" pitchFamily="34" charset="0"/>
              <a:buChar char="•"/>
            </a:pPr>
            <a:r>
              <a:rPr lang="en-US"/>
              <a:t>Above ground Below ground</a:t>
            </a:r>
          </a:p>
          <a:p>
            <a:pPr marL="171450" indent="-171450">
              <a:buFont typeface="Arial" panose="020B0604020202020204" pitchFamily="34" charset="0"/>
              <a:buChar char="•"/>
            </a:pPr>
            <a:r>
              <a:rPr lang="en-US"/>
              <a:t>Soil organic carbon (drained peatlands)</a:t>
            </a:r>
          </a:p>
        </p:txBody>
      </p:sp>
      <p:sp>
        <p:nvSpPr>
          <p:cNvPr id="4" name="Slide Number Placeholder 3"/>
          <p:cNvSpPr>
            <a:spLocks noGrp="1"/>
          </p:cNvSpPr>
          <p:nvPr>
            <p:ph type="sldNum" sz="quarter" idx="5"/>
          </p:nvPr>
        </p:nvSpPr>
        <p:spPr/>
        <p:txBody>
          <a:bodyPr/>
          <a:lstStyle/>
          <a:p>
            <a:fld id="{48FDE13F-FB8C-4943-900A-10B81EB26813}" type="slidenum">
              <a:rPr lang="en-US" smtClean="0"/>
              <a:t>7</a:t>
            </a:fld>
            <a:endParaRPr lang="en-US"/>
          </a:p>
        </p:txBody>
      </p:sp>
    </p:spTree>
    <p:extLst>
      <p:ext uri="{BB962C8B-B14F-4D97-AF65-F5344CB8AC3E}">
        <p14:creationId xmlns:p14="http://schemas.microsoft.com/office/powerpoint/2010/main" val="2523479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Malaysia Organic Scheme or Malaysia Organic (</a:t>
            </a:r>
            <a:r>
              <a:rPr lang="en-US" dirty="0" err="1"/>
              <a:t>MyOrganic</a:t>
            </a:r>
            <a:r>
              <a:rPr lang="en-US" dirty="0"/>
              <a:t>) is a certification that recognizes farms that practice good agricultural</a:t>
            </a:r>
          </a:p>
          <a:p>
            <a:endParaRPr lang="en-US" dirty="0"/>
          </a:p>
          <a:p>
            <a:r>
              <a:rPr lang="en-US" dirty="0"/>
              <a:t>Output : 253 have been certified with </a:t>
            </a:r>
            <a:r>
              <a:rPr lang="en-US" dirty="0" err="1"/>
              <a:t>MyOrganic</a:t>
            </a:r>
            <a:r>
              <a:rPr lang="en-US" dirty="0"/>
              <a:t> Certification with an area of 2.045,60 </a:t>
            </a:r>
          </a:p>
          <a:p>
            <a:endParaRPr lang="en-US" dirty="0"/>
          </a:p>
          <a:p>
            <a:endParaRPr lang="en-US" dirty="0"/>
          </a:p>
          <a:p>
            <a:r>
              <a:rPr lang="en-US" b="0" i="0" dirty="0">
                <a:solidFill>
                  <a:srgbClr val="202124"/>
                </a:solidFill>
                <a:effectLst/>
                <a:latin typeface="Google Sans"/>
              </a:rPr>
              <a:t>Food crops grown in Malaysia such as </a:t>
            </a:r>
            <a:r>
              <a:rPr lang="en-US" b="0" i="0" dirty="0">
                <a:solidFill>
                  <a:srgbClr val="040C28"/>
                </a:solidFill>
                <a:effectLst/>
                <a:latin typeface="Google Sans"/>
              </a:rPr>
              <a:t>durian, rice, cocoa, bananas, coconuts and pineapple</a:t>
            </a:r>
            <a:endParaRPr lang="en-US" dirty="0"/>
          </a:p>
        </p:txBody>
      </p:sp>
      <p:sp>
        <p:nvSpPr>
          <p:cNvPr id="4" name="Slide Number Placeholder 3"/>
          <p:cNvSpPr>
            <a:spLocks noGrp="1"/>
          </p:cNvSpPr>
          <p:nvPr>
            <p:ph type="sldNum" sz="quarter" idx="5"/>
          </p:nvPr>
        </p:nvSpPr>
        <p:spPr/>
        <p:txBody>
          <a:bodyPr/>
          <a:lstStyle/>
          <a:p>
            <a:fld id="{48FDE13F-FB8C-4943-900A-10B81EB26813}" type="slidenum">
              <a:rPr lang="en-US" smtClean="0"/>
              <a:t>8</a:t>
            </a:fld>
            <a:endParaRPr lang="en-US"/>
          </a:p>
        </p:txBody>
      </p:sp>
    </p:spTree>
    <p:extLst>
      <p:ext uri="{BB962C8B-B14F-4D97-AF65-F5344CB8AC3E}">
        <p14:creationId xmlns:p14="http://schemas.microsoft.com/office/powerpoint/2010/main" val="4109648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DE13F-FB8C-4943-900A-10B81EB268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375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FDE13F-FB8C-4943-900A-10B81EB26813}" type="slidenum">
              <a:rPr lang="en-US" smtClean="0"/>
              <a:t>10</a:t>
            </a:fld>
            <a:endParaRPr lang="en-US"/>
          </a:p>
        </p:txBody>
      </p:sp>
    </p:spTree>
    <p:extLst>
      <p:ext uri="{BB962C8B-B14F-4D97-AF65-F5344CB8AC3E}">
        <p14:creationId xmlns:p14="http://schemas.microsoft.com/office/powerpoint/2010/main" val="386939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Malaysia is a producer for materials related to EV battery manufacturing – not only does the country have reputable local companies that are equipped factory automation lines for battery cells and battery packs production which can support EV battery manufacturing activities; it also possesses a comprehensive E&amp;E ecosystem, particularly for front-end to back-end semiconductor manufacturing activities.</a:t>
            </a:r>
          </a:p>
          <a:p>
            <a:endParaRPr lang="en-US"/>
          </a:p>
          <a:p>
            <a:r>
              <a:rPr lang="en-US"/>
              <a:t>The country continues to be an attractive base for global automotive manufacturers, where Honda, Toyota, Nissan, Mercedes-Benz, and BMW are just some of the global automotive giants which have set up their operations to take advantage of buoyant consumer demand.</a:t>
            </a:r>
          </a:p>
          <a:p>
            <a:endParaRPr lang="en-US"/>
          </a:p>
          <a:p>
            <a:r>
              <a:rPr lang="en-US"/>
              <a:t>The country continues to be an attractive base for global automotive manufacturers, where Honda, Toyota, Nissan, Mercedes-Benz, and BMW are just some of the global automotive giants which have set up their operations to take advantage of buoyant consumer demand.</a:t>
            </a:r>
          </a:p>
        </p:txBody>
      </p:sp>
      <p:sp>
        <p:nvSpPr>
          <p:cNvPr id="4" name="Slide Number Placeholder 3"/>
          <p:cNvSpPr>
            <a:spLocks noGrp="1"/>
          </p:cNvSpPr>
          <p:nvPr>
            <p:ph type="sldNum" sz="quarter" idx="5"/>
          </p:nvPr>
        </p:nvSpPr>
        <p:spPr/>
        <p:txBody>
          <a:bodyPr/>
          <a:lstStyle/>
          <a:p>
            <a:fld id="{48FDE13F-FB8C-4943-900A-10B81EB26813}" type="slidenum">
              <a:rPr lang="en-US" smtClean="0"/>
              <a:t>12</a:t>
            </a:fld>
            <a:endParaRPr lang="en-US"/>
          </a:p>
        </p:txBody>
      </p:sp>
    </p:spTree>
    <p:extLst>
      <p:ext uri="{BB962C8B-B14F-4D97-AF65-F5344CB8AC3E}">
        <p14:creationId xmlns:p14="http://schemas.microsoft.com/office/powerpoint/2010/main" val="3693896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p:nvPr>
        </p:nvSpPr>
        <p:spPr>
          <a:xfrm>
            <a:off x="1524000" y="1062729"/>
            <a:ext cx="9144000" cy="2387600"/>
          </a:xfrm>
          <a:prstGeom prst="rect">
            <a:avLst/>
          </a:prstGeom>
        </p:spPr>
        <p:txBody>
          <a:bodyPr anchor="b">
            <a:normAutofit/>
          </a:bodyPr>
          <a:lstStyle>
            <a:lvl1pPr algn="l">
              <a:defRPr sz="3600"/>
            </a:lvl1pPr>
          </a:lstStyle>
          <a:p>
            <a:r>
              <a:rPr lang="en-US"/>
              <a:t>Click to edit Master title style</a:t>
            </a:r>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7" name="Group 6">
            <a:extLst>
              <a:ext uri="{FF2B5EF4-FFF2-40B4-BE49-F238E27FC236}">
                <a16:creationId xmlns:a16="http://schemas.microsoft.com/office/drawing/2014/main" id="{ADE83D28-6E9C-3208-91CD-5953196215C1}"/>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2227" t="-616" r="77184" b="616"/>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6" name="Picture 5">
              <a:extLst>
                <a:ext uri="{FF2B5EF4-FFF2-40B4-BE49-F238E27FC236}">
                  <a16:creationId xmlns:a16="http://schemas.microsoft.com/office/drawing/2014/main" id="{4726D1A2-23CB-FF81-F809-14FA231AFFAB}"/>
                </a:ext>
              </a:extLst>
            </p:cNvPr>
            <p:cNvPicPr>
              <a:picLocks noChangeAspect="1"/>
            </p:cNvPicPr>
            <p:nvPr/>
          </p:nvPicPr>
          <p:blipFill>
            <a:blip r:embed="rId4" cstate="screen">
              <a:extLst>
                <a:ext uri="{28A0092B-C50C-407E-A947-70E740481C1C}">
                  <a14:useLocalDpi xmlns:a14="http://schemas.microsoft.com/office/drawing/2010/main"/>
                </a:ext>
              </a:extLst>
            </a:blip>
            <a:srcRect r="15687"/>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8" name="Picture 7" descr="A picture containing text, sky, outdoor, nature&#10;&#10;Description automatically generated">
              <a:extLst>
                <a:ext uri="{FF2B5EF4-FFF2-40B4-BE49-F238E27FC236}">
                  <a16:creationId xmlns:a16="http://schemas.microsoft.com/office/drawing/2014/main" id="{7305F016-793B-8F22-B5E4-8A2BFCDF84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2535"/>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10" name="Picture 9" descr="A couple of ships in the water&#10;&#10;Description automatically generated with low confidence">
              <a:extLst>
                <a:ext uri="{FF2B5EF4-FFF2-40B4-BE49-F238E27FC236}">
                  <a16:creationId xmlns:a16="http://schemas.microsoft.com/office/drawing/2014/main" id="{16BA1724-D71E-8866-9DF6-A40ECF0C5D7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22673"/>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2" name="Picture 11" descr="A picture containing several, city&#10;&#10;Description automatically generated">
              <a:extLst>
                <a:ext uri="{FF2B5EF4-FFF2-40B4-BE49-F238E27FC236}">
                  <a16:creationId xmlns:a16="http://schemas.microsoft.com/office/drawing/2014/main" id="{3468B75B-EB04-F3D8-A9C5-2CC885AB0F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33263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8C27EF3A-6A67-E012-63B0-115AB135F2B2}"/>
              </a:ext>
            </a:extLst>
          </p:cNvPr>
          <p:cNvSpPr>
            <a:spLocks noGrp="1"/>
          </p:cNvSpPr>
          <p:nvPr>
            <p:ph type="body" sz="quarter" idx="16"/>
          </p:nvPr>
        </p:nvSpPr>
        <p:spPr>
          <a:xfrm>
            <a:off x="431800" y="5102163"/>
            <a:ext cx="11328400" cy="1124466"/>
          </a:xfrm>
          <a:prstGeom prst="rect">
            <a:avLst/>
          </a:prstGeom>
        </p:spPr>
        <p:txBody>
          <a:bodyPr>
            <a:normAutofit/>
          </a:bodyPr>
          <a:lstStyle>
            <a:lvl1pPr marL="0" indent="0" algn="ctr">
              <a:buNone/>
              <a:defRPr sz="1800"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FC4E55C9-49B2-4947-D5ED-1BEA691188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A10ED9C5-9FE7-6CEA-9629-F721BC66E77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hart Placeholder 13">
            <a:extLst>
              <a:ext uri="{FF2B5EF4-FFF2-40B4-BE49-F238E27FC236}">
                <a16:creationId xmlns:a16="http://schemas.microsoft.com/office/drawing/2014/main" id="{E25C9CB5-5C26-EEE4-56AE-713D7CE70550}"/>
              </a:ext>
            </a:extLst>
          </p:cNvPr>
          <p:cNvSpPr>
            <a:spLocks noGrp="1"/>
          </p:cNvSpPr>
          <p:nvPr>
            <p:ph type="chart" sz="quarter" idx="14"/>
          </p:nvPr>
        </p:nvSpPr>
        <p:spPr>
          <a:xfrm>
            <a:off x="431801" y="1268199"/>
            <a:ext cx="5588000" cy="365760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7" name="Chart Placeholder 13">
            <a:extLst>
              <a:ext uri="{FF2B5EF4-FFF2-40B4-BE49-F238E27FC236}">
                <a16:creationId xmlns:a16="http://schemas.microsoft.com/office/drawing/2014/main" id="{41BF1A48-17E7-0904-8484-5E39B295B323}"/>
              </a:ext>
            </a:extLst>
          </p:cNvPr>
          <p:cNvSpPr>
            <a:spLocks noGrp="1"/>
          </p:cNvSpPr>
          <p:nvPr>
            <p:ph type="chart" sz="quarter" idx="15"/>
          </p:nvPr>
        </p:nvSpPr>
        <p:spPr>
          <a:xfrm>
            <a:off x="6172201" y="1268199"/>
            <a:ext cx="5588000" cy="365760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sp>
        <p:nvSpPr>
          <p:cNvPr id="9" name="テキスト プレースホルダー 8">
            <a:extLst>
              <a:ext uri="{FF2B5EF4-FFF2-40B4-BE49-F238E27FC236}">
                <a16:creationId xmlns:a16="http://schemas.microsoft.com/office/drawing/2014/main" id="{31929C28-4B8E-5839-1EEC-94704480EBF4}"/>
              </a:ext>
            </a:extLst>
          </p:cNvPr>
          <p:cNvSpPr>
            <a:spLocks noGrp="1"/>
          </p:cNvSpPr>
          <p:nvPr>
            <p:ph type="body" sz="quarter" idx="17"/>
          </p:nvPr>
        </p:nvSpPr>
        <p:spPr>
          <a:xfrm>
            <a:off x="431799" y="922317"/>
            <a:ext cx="5587999" cy="288946"/>
          </a:xfrm>
        </p:spPr>
        <p:txBody>
          <a:bodyPr/>
          <a:lstStyle>
            <a:lvl1pPr marL="0" indent="0">
              <a:buNone/>
              <a:defRPr sz="1800" baseline="0"/>
            </a:lvl1pPr>
          </a:lstStyle>
          <a:p>
            <a:pPr lvl="0"/>
            <a:r>
              <a:rPr kumimoji="1" lang="ja-JP" altLang="en-US"/>
              <a:t>マスター テキストの書式設定</a:t>
            </a:r>
          </a:p>
        </p:txBody>
      </p:sp>
      <p:sp>
        <p:nvSpPr>
          <p:cNvPr id="11" name="テキスト プレースホルダー 8">
            <a:extLst>
              <a:ext uri="{FF2B5EF4-FFF2-40B4-BE49-F238E27FC236}">
                <a16:creationId xmlns:a16="http://schemas.microsoft.com/office/drawing/2014/main" id="{F7C23917-2078-04EA-7660-A22D210933ED}"/>
              </a:ext>
            </a:extLst>
          </p:cNvPr>
          <p:cNvSpPr>
            <a:spLocks noGrp="1"/>
          </p:cNvSpPr>
          <p:nvPr>
            <p:ph type="body" sz="quarter" idx="18"/>
          </p:nvPr>
        </p:nvSpPr>
        <p:spPr>
          <a:xfrm>
            <a:off x="6172201" y="922317"/>
            <a:ext cx="5587999" cy="288946"/>
          </a:xfrm>
        </p:spPr>
        <p:txBody>
          <a:bodyPr/>
          <a:lstStyle>
            <a:lvl1pPr marL="0" indent="0">
              <a:buNone/>
              <a:defRPr sz="1800" baseline="0"/>
            </a:lvl1pPr>
          </a:lstStyle>
          <a:p>
            <a:pPr lvl="0"/>
            <a:r>
              <a:rPr kumimoji="1" lang="ja-JP" altLang="en-US"/>
              <a:t>マスター テキストの書式設定</a:t>
            </a:r>
          </a:p>
        </p:txBody>
      </p:sp>
    </p:spTree>
    <p:extLst>
      <p:ext uri="{BB962C8B-B14F-4D97-AF65-F5344CB8AC3E}">
        <p14:creationId xmlns:p14="http://schemas.microsoft.com/office/powerpoint/2010/main" val="380604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5">
    <p:spTree>
      <p:nvGrpSpPr>
        <p:cNvPr id="1" name=""/>
        <p:cNvGrpSpPr/>
        <p:nvPr/>
      </p:nvGrpSpPr>
      <p:grpSpPr>
        <a:xfrm>
          <a:off x="0" y="0"/>
          <a:ext cx="0" cy="0"/>
          <a:chOff x="0" y="0"/>
          <a:chExt cx="0" cy="0"/>
        </a:xfrm>
      </p:grpSpPr>
      <p:sp>
        <p:nvSpPr>
          <p:cNvPr id="10" name="Chart Placeholder 13">
            <a:extLst>
              <a:ext uri="{FF2B5EF4-FFF2-40B4-BE49-F238E27FC236}">
                <a16:creationId xmlns:a16="http://schemas.microsoft.com/office/drawing/2014/main" id="{D9DBB8A0-0D94-641C-8437-0F9060ACB263}"/>
              </a:ext>
            </a:extLst>
          </p:cNvPr>
          <p:cNvSpPr>
            <a:spLocks noGrp="1"/>
          </p:cNvSpPr>
          <p:nvPr>
            <p:ph type="chart" sz="quarter" idx="14"/>
          </p:nvPr>
        </p:nvSpPr>
        <p:spPr>
          <a:xfrm>
            <a:off x="1981200" y="1283834"/>
            <a:ext cx="8229600" cy="3556753"/>
          </a:xfrm>
          <a:prstGeom prst="rect">
            <a:avLst/>
          </a:prstGeom>
        </p:spPr>
        <p:txBody>
          <a:bodyPr vert="horz" lIns="91440" tIns="45720" rIns="91440" bIns="45720" rtlCol="0">
            <a:normAutofit/>
          </a:bodyPr>
          <a:lstStyle>
            <a:lvl1pPr marL="0" indent="0" algn="ctr">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3510164A-13A3-C071-B8E1-9A6C4B1C12B9}"/>
              </a:ext>
            </a:extLst>
          </p:cNvPr>
          <p:cNvSpPr>
            <a:spLocks noGrp="1"/>
          </p:cNvSpPr>
          <p:nvPr>
            <p:ph type="body" sz="quarter" idx="16"/>
          </p:nvPr>
        </p:nvSpPr>
        <p:spPr>
          <a:xfrm>
            <a:off x="431800" y="5333999"/>
            <a:ext cx="11328400" cy="892629"/>
          </a:xfrm>
          <a:prstGeom prst="rect">
            <a:avLst/>
          </a:prstGeom>
        </p:spPr>
        <p:txBody>
          <a:bodyPr>
            <a:normAutofit/>
          </a:bodyPr>
          <a:lstStyle>
            <a:lvl1pPr marL="0" indent="0" algn="ctr">
              <a:buNone/>
              <a:defRPr sz="1800"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テキスト プレースホルダー 8">
            <a:extLst>
              <a:ext uri="{FF2B5EF4-FFF2-40B4-BE49-F238E27FC236}">
                <a16:creationId xmlns:a16="http://schemas.microsoft.com/office/drawing/2014/main" id="{4CBE5281-4044-40B3-625F-5D5823978854}"/>
              </a:ext>
            </a:extLst>
          </p:cNvPr>
          <p:cNvSpPr>
            <a:spLocks noGrp="1"/>
          </p:cNvSpPr>
          <p:nvPr>
            <p:ph type="body" sz="quarter" idx="19" hasCustomPrompt="1"/>
          </p:nvPr>
        </p:nvSpPr>
        <p:spPr>
          <a:xfrm>
            <a:off x="6268720" y="4871067"/>
            <a:ext cx="3942080" cy="261576"/>
          </a:xfrm>
        </p:spPr>
        <p:txBody>
          <a:bodyPr>
            <a:normAutofit/>
          </a:bodyPr>
          <a:lstStyle>
            <a:lvl1pPr marL="0" indent="0">
              <a:buNone/>
              <a:defRPr sz="1100" i="1" baseline="0">
                <a:solidFill>
                  <a:schemeClr val="tx1"/>
                </a:solidFill>
                <a:latin typeface="Segoe UI" panose="020B0502040204020203" pitchFamily="34" charset="0"/>
                <a:cs typeface="Segoe UI" panose="020B0502040204020203" pitchFamily="34" charset="0"/>
              </a:defRPr>
            </a:lvl1pPr>
          </a:lstStyle>
          <a:p>
            <a:pPr lvl="0"/>
            <a:r>
              <a:rPr kumimoji="1" lang="en-US" altLang="ja-JP"/>
              <a:t>Source: </a:t>
            </a:r>
            <a:endParaRPr kumimoji="1" lang="ja-JP" altLang="en-US"/>
          </a:p>
        </p:txBody>
      </p:sp>
      <p:sp>
        <p:nvSpPr>
          <p:cNvPr id="7" name="テキスト プレースホルダー 8">
            <a:extLst>
              <a:ext uri="{FF2B5EF4-FFF2-40B4-BE49-F238E27FC236}">
                <a16:creationId xmlns:a16="http://schemas.microsoft.com/office/drawing/2014/main" id="{B2DFCACC-DF30-AF86-44A2-C24F60271882}"/>
              </a:ext>
            </a:extLst>
          </p:cNvPr>
          <p:cNvSpPr>
            <a:spLocks noGrp="1"/>
          </p:cNvSpPr>
          <p:nvPr>
            <p:ph type="body" sz="quarter" idx="17" hasCustomPrompt="1"/>
          </p:nvPr>
        </p:nvSpPr>
        <p:spPr>
          <a:xfrm>
            <a:off x="1981200" y="922316"/>
            <a:ext cx="8229600" cy="331037"/>
          </a:xfrm>
        </p:spPr>
        <p:txBody>
          <a:bodyPr/>
          <a:lstStyle>
            <a:lvl1pPr marL="0" indent="0">
              <a:buNone/>
              <a:defRPr sz="1800" baseline="0"/>
            </a:lvl1pPr>
          </a:lstStyle>
          <a:p>
            <a:pPr lvl="0"/>
            <a:r>
              <a:rPr lang="en-US" altLang="ja-JP"/>
              <a:t>Chart/table name</a:t>
            </a:r>
          </a:p>
          <a:p>
            <a:pPr lvl="0"/>
            <a:endParaRPr lang="en-US" altLang="ja-JP"/>
          </a:p>
        </p:txBody>
      </p:sp>
    </p:spTree>
    <p:extLst>
      <p:ext uri="{BB962C8B-B14F-4D97-AF65-F5344CB8AC3E}">
        <p14:creationId xmlns:p14="http://schemas.microsoft.com/office/powerpoint/2010/main" val="3151152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10" name="Chart Placeholder 13">
            <a:extLst>
              <a:ext uri="{FF2B5EF4-FFF2-40B4-BE49-F238E27FC236}">
                <a16:creationId xmlns:a16="http://schemas.microsoft.com/office/drawing/2014/main" id="{D9DBB8A0-0D94-641C-8437-0F9060ACB263}"/>
              </a:ext>
            </a:extLst>
          </p:cNvPr>
          <p:cNvSpPr>
            <a:spLocks noGrp="1"/>
          </p:cNvSpPr>
          <p:nvPr>
            <p:ph type="chart" sz="quarter" idx="14"/>
          </p:nvPr>
        </p:nvSpPr>
        <p:spPr>
          <a:xfrm>
            <a:off x="1981200" y="1111322"/>
            <a:ext cx="8229600" cy="3729265"/>
          </a:xfrm>
          <a:prstGeom prst="rect">
            <a:avLst/>
          </a:prstGeom>
        </p:spPr>
        <p:txBody>
          <a:bodyPr vert="horz" lIns="91440" tIns="45720" rIns="91440" bIns="45720" rtlCol="0">
            <a:normAutofit/>
          </a:bodyPr>
          <a:lstStyle>
            <a:lvl1pPr marL="0" indent="0" algn="ctr">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3510164A-13A3-C071-B8E1-9A6C4B1C12B9}"/>
              </a:ext>
            </a:extLst>
          </p:cNvPr>
          <p:cNvSpPr>
            <a:spLocks noGrp="1"/>
          </p:cNvSpPr>
          <p:nvPr>
            <p:ph type="body" sz="quarter" idx="16"/>
          </p:nvPr>
        </p:nvSpPr>
        <p:spPr>
          <a:xfrm>
            <a:off x="431800" y="5102163"/>
            <a:ext cx="11328400" cy="1124466"/>
          </a:xfrm>
          <a:prstGeom prst="rect">
            <a:avLst/>
          </a:prstGeom>
        </p:spPr>
        <p:txBody>
          <a:bodyPr>
            <a:normAutofit/>
          </a:bodyPr>
          <a:lstStyle>
            <a:lvl1pPr marL="0" indent="0" algn="ctr">
              <a:buNone/>
              <a:defRPr sz="1800"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Tree>
    <p:extLst>
      <p:ext uri="{BB962C8B-B14F-4D97-AF65-F5344CB8AC3E}">
        <p14:creationId xmlns:p14="http://schemas.microsoft.com/office/powerpoint/2010/main" val="644362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ontent Placeholder 2">
            <a:extLst>
              <a:ext uri="{FF2B5EF4-FFF2-40B4-BE49-F238E27FC236}">
                <a16:creationId xmlns:a16="http://schemas.microsoft.com/office/drawing/2014/main" id="{6FE9280E-ABEB-2986-4159-2C8377CBF79D}"/>
              </a:ext>
            </a:extLst>
          </p:cNvPr>
          <p:cNvSpPr>
            <a:spLocks noGrp="1"/>
          </p:cNvSpPr>
          <p:nvPr>
            <p:ph idx="13"/>
          </p:nvPr>
        </p:nvSpPr>
        <p:spPr>
          <a:xfrm>
            <a:off x="431800" y="5196361"/>
            <a:ext cx="11328400" cy="1001238"/>
          </a:xfrm>
          <a:prstGeom prst="rect">
            <a:avLst/>
          </a:prstGeom>
        </p:spPr>
        <p:txBody>
          <a:bodyPr>
            <a:normAutofit/>
          </a:bodyPr>
          <a:lstStyle>
            <a:lvl1pPr>
              <a:spcBef>
                <a:spcPts val="0"/>
              </a:spcBef>
              <a:defRPr sz="18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4" name="Chart Placeholder 13">
            <a:extLst>
              <a:ext uri="{FF2B5EF4-FFF2-40B4-BE49-F238E27FC236}">
                <a16:creationId xmlns:a16="http://schemas.microsoft.com/office/drawing/2014/main" id="{1B4F39D2-5DF3-6BDD-44FC-D577AF5939BE}"/>
              </a:ext>
            </a:extLst>
          </p:cNvPr>
          <p:cNvSpPr>
            <a:spLocks noGrp="1"/>
          </p:cNvSpPr>
          <p:nvPr>
            <p:ph type="chart" sz="quarter" idx="14"/>
          </p:nvPr>
        </p:nvSpPr>
        <p:spPr>
          <a:xfrm>
            <a:off x="1981200" y="1111322"/>
            <a:ext cx="8229600" cy="3729265"/>
          </a:xfrm>
          <a:prstGeom prst="rect">
            <a:avLst/>
          </a:prstGeom>
        </p:spPr>
        <p:txBody>
          <a:bodyPr vert="horz" lIns="91440" tIns="45720" rIns="91440" bIns="45720" rtlCol="0">
            <a:normAutofit/>
          </a:bodyPr>
          <a:lstStyle>
            <a:lvl1pPr marL="0" indent="0" algn="ctr">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Tree>
    <p:extLst>
      <p:ext uri="{BB962C8B-B14F-4D97-AF65-F5344CB8AC3E}">
        <p14:creationId xmlns:p14="http://schemas.microsoft.com/office/powerpoint/2010/main" val="4022152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04E79978-6EEB-9C6E-06D0-F9768915FE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52BC87C6-5A09-A326-FB73-8E5AF33E321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Tree>
    <p:extLst>
      <p:ext uri="{BB962C8B-B14F-4D97-AF65-F5344CB8AC3E}">
        <p14:creationId xmlns:p14="http://schemas.microsoft.com/office/powerpoint/2010/main" val="452150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hank you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hasCustomPrompt="1"/>
          </p:nvPr>
        </p:nvSpPr>
        <p:spPr>
          <a:xfrm>
            <a:off x="1524000" y="1062729"/>
            <a:ext cx="9144000" cy="2387600"/>
          </a:xfrm>
          <a:prstGeom prst="rect">
            <a:avLst/>
          </a:prstGeom>
        </p:spPr>
        <p:txBody>
          <a:bodyPr anchor="b">
            <a:normAutofit/>
          </a:bodyPr>
          <a:lstStyle>
            <a:lvl1pPr algn="l">
              <a:defRPr sz="3600"/>
            </a:lvl1pPr>
          </a:lstStyle>
          <a:p>
            <a:r>
              <a:rPr lang="en-AU"/>
              <a:t>Thank you.</a:t>
            </a:r>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hasCustomPrompt="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https://aperc.or.jp</a:t>
            </a:r>
          </a:p>
          <a:p>
            <a:endParaRPr lang="en-US"/>
          </a:p>
        </p:txBody>
      </p:sp>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7" name="Group 6">
            <a:extLst>
              <a:ext uri="{FF2B5EF4-FFF2-40B4-BE49-F238E27FC236}">
                <a16:creationId xmlns:a16="http://schemas.microsoft.com/office/drawing/2014/main" id="{ADE83D28-6E9C-3208-91CD-5953196215C1}"/>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2227" t="-616" r="77184" b="616"/>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6" name="Picture 5">
              <a:extLst>
                <a:ext uri="{FF2B5EF4-FFF2-40B4-BE49-F238E27FC236}">
                  <a16:creationId xmlns:a16="http://schemas.microsoft.com/office/drawing/2014/main" id="{4726D1A2-23CB-FF81-F809-14FA231AFFAB}"/>
                </a:ext>
              </a:extLst>
            </p:cNvPr>
            <p:cNvPicPr>
              <a:picLocks noChangeAspect="1"/>
            </p:cNvPicPr>
            <p:nvPr/>
          </p:nvPicPr>
          <p:blipFill>
            <a:blip r:embed="rId4" cstate="screen">
              <a:extLst>
                <a:ext uri="{28A0092B-C50C-407E-A947-70E740481C1C}">
                  <a14:useLocalDpi xmlns:a14="http://schemas.microsoft.com/office/drawing/2010/main"/>
                </a:ext>
              </a:extLst>
            </a:blip>
            <a:srcRect r="15687"/>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8" name="Picture 7" descr="A picture containing text, sky, outdoor, nature&#10;&#10;Description automatically generated">
              <a:extLst>
                <a:ext uri="{FF2B5EF4-FFF2-40B4-BE49-F238E27FC236}">
                  <a16:creationId xmlns:a16="http://schemas.microsoft.com/office/drawing/2014/main" id="{7305F016-793B-8F22-B5E4-8A2BFCDF84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2535"/>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10" name="Picture 9" descr="A couple of ships in the water&#10;&#10;Description automatically generated with low confidence">
              <a:extLst>
                <a:ext uri="{FF2B5EF4-FFF2-40B4-BE49-F238E27FC236}">
                  <a16:creationId xmlns:a16="http://schemas.microsoft.com/office/drawing/2014/main" id="{16BA1724-D71E-8866-9DF6-A40ECF0C5D7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22673"/>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2" name="Picture 11" descr="A picture containing several, city&#10;&#10;Description automatically generated">
              <a:extLst>
                <a:ext uri="{FF2B5EF4-FFF2-40B4-BE49-F238E27FC236}">
                  <a16:creationId xmlns:a16="http://schemas.microsoft.com/office/drawing/2014/main" id="{3468B75B-EB04-F3D8-A9C5-2CC885AB0F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2935513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hank you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hasCustomPrompt="1"/>
          </p:nvPr>
        </p:nvSpPr>
        <p:spPr>
          <a:xfrm>
            <a:off x="1524000" y="1062729"/>
            <a:ext cx="9144000" cy="2387600"/>
          </a:xfrm>
          <a:prstGeom prst="rect">
            <a:avLst/>
          </a:prstGeom>
        </p:spPr>
        <p:txBody>
          <a:bodyPr anchor="b">
            <a:normAutofit/>
          </a:bodyPr>
          <a:lstStyle>
            <a:lvl1pPr algn="l">
              <a:defRPr sz="3600"/>
            </a:lvl1pPr>
          </a:lstStyle>
          <a:p>
            <a:r>
              <a:rPr lang="en-AU" altLang="ja-JP"/>
              <a:t>Thank you.</a:t>
            </a:r>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hasCustomPrompt="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ltLang="ja-JP"/>
              <a:t>https://aperc.or.jp</a:t>
            </a:r>
          </a:p>
          <a:p>
            <a:endParaRPr lang="en-US"/>
          </a:p>
        </p:txBody>
      </p:sp>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2227" t="-616" r="77184" b="616"/>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r="15687"/>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2535"/>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22673"/>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2625140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hank you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p:nvPr>
        </p:nvSpPr>
        <p:spPr>
          <a:xfrm>
            <a:off x="1524000" y="1062729"/>
            <a:ext cx="9144000" cy="2387600"/>
          </a:xfrm>
          <a:prstGeom prst="rect">
            <a:avLst/>
          </a:prstGeom>
        </p:spPr>
        <p:txBody>
          <a:bodyPr anchor="b">
            <a:normAutofit/>
          </a:bodyPr>
          <a:lstStyle>
            <a:lvl1pPr algn="l">
              <a:defRPr sz="3600"/>
            </a:lvl1pPr>
          </a:lstStyle>
          <a:p>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7" name="Group 6">
            <a:extLst>
              <a:ext uri="{FF2B5EF4-FFF2-40B4-BE49-F238E27FC236}">
                <a16:creationId xmlns:a16="http://schemas.microsoft.com/office/drawing/2014/main" id="{ADE83D28-6E9C-3208-91CD-5953196215C1}"/>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2227" t="-616" r="77184" b="616"/>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6" name="Picture 5">
              <a:extLst>
                <a:ext uri="{FF2B5EF4-FFF2-40B4-BE49-F238E27FC236}">
                  <a16:creationId xmlns:a16="http://schemas.microsoft.com/office/drawing/2014/main" id="{4726D1A2-23CB-FF81-F809-14FA231AFFAB}"/>
                </a:ext>
              </a:extLst>
            </p:cNvPr>
            <p:cNvPicPr>
              <a:picLocks noChangeAspect="1"/>
            </p:cNvPicPr>
            <p:nvPr/>
          </p:nvPicPr>
          <p:blipFill>
            <a:blip r:embed="rId4" cstate="screen">
              <a:extLst>
                <a:ext uri="{28A0092B-C50C-407E-A947-70E740481C1C}">
                  <a14:useLocalDpi xmlns:a14="http://schemas.microsoft.com/office/drawing/2010/main"/>
                </a:ext>
              </a:extLst>
            </a:blip>
            <a:srcRect r="15687"/>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8" name="Picture 7" descr="A picture containing text, sky, outdoor, nature&#10;&#10;Description automatically generated">
              <a:extLst>
                <a:ext uri="{FF2B5EF4-FFF2-40B4-BE49-F238E27FC236}">
                  <a16:creationId xmlns:a16="http://schemas.microsoft.com/office/drawing/2014/main" id="{7305F016-793B-8F22-B5E4-8A2BFCDF84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2535"/>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10" name="Picture 9" descr="A couple of ships in the water&#10;&#10;Description automatically generated with low confidence">
              <a:extLst>
                <a:ext uri="{FF2B5EF4-FFF2-40B4-BE49-F238E27FC236}">
                  <a16:creationId xmlns:a16="http://schemas.microsoft.com/office/drawing/2014/main" id="{16BA1724-D71E-8866-9DF6-A40ECF0C5D7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22673"/>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2" name="Picture 11" descr="A picture containing several, city&#10;&#10;Description automatically generated">
              <a:extLst>
                <a:ext uri="{FF2B5EF4-FFF2-40B4-BE49-F238E27FC236}">
                  <a16:creationId xmlns:a16="http://schemas.microsoft.com/office/drawing/2014/main" id="{3468B75B-EB04-F3D8-A9C5-2CC885AB0F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115585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hank you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p:nvPr>
        </p:nvSpPr>
        <p:spPr>
          <a:xfrm>
            <a:off x="1524000" y="1062729"/>
            <a:ext cx="9144000" cy="2387600"/>
          </a:xfrm>
          <a:prstGeom prst="rect">
            <a:avLst/>
          </a:prstGeom>
        </p:spPr>
        <p:txBody>
          <a:bodyPr anchor="b">
            <a:normAutofit/>
          </a:bodyPr>
          <a:lstStyle>
            <a:lvl1pPr algn="l">
              <a:defRPr sz="3600"/>
            </a:lvl1pPr>
          </a:lstStyle>
          <a:p>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2227" t="-616" r="77184" b="616"/>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r="15687"/>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2535"/>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22673"/>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2401957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E6A440C-4ABD-411C-87A1-F5426409860C}"/>
              </a:ext>
            </a:extLst>
          </p:cNvPr>
          <p:cNvPicPr>
            <a:picLocks noChangeAspect="1"/>
          </p:cNvPicPr>
          <p:nvPr userDrawn="1"/>
        </p:nvPicPr>
        <p:blipFill>
          <a:blip r:embed="rId2"/>
          <a:stretch>
            <a:fillRect/>
          </a:stretch>
        </p:blipFill>
        <p:spPr>
          <a:xfrm>
            <a:off x="11093456" y="354476"/>
            <a:ext cx="889545" cy="922189"/>
          </a:xfrm>
          <a:prstGeom prst="rect">
            <a:avLst/>
          </a:prstGeom>
        </p:spPr>
      </p:pic>
      <p:sp>
        <p:nvSpPr>
          <p:cNvPr id="15" name="Rectangle 14">
            <a:extLst>
              <a:ext uri="{FF2B5EF4-FFF2-40B4-BE49-F238E27FC236}">
                <a16:creationId xmlns:a16="http://schemas.microsoft.com/office/drawing/2014/main" id="{25DA6D71-88ED-43F0-BDA5-D963857B1285}"/>
              </a:ext>
            </a:extLst>
          </p:cNvPr>
          <p:cNvSpPr/>
          <p:nvPr userDrawn="1"/>
        </p:nvSpPr>
        <p:spPr>
          <a:xfrm>
            <a:off x="0" y="-4617"/>
            <a:ext cx="12191677" cy="153201"/>
          </a:xfrm>
          <a:prstGeom prst="rect">
            <a:avLst/>
          </a:prstGeom>
          <a:solidFill>
            <a:srgbClr val="231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Y" sz="2400"/>
          </a:p>
        </p:txBody>
      </p:sp>
      <p:sp>
        <p:nvSpPr>
          <p:cNvPr id="16" name="Rectangle 15">
            <a:extLst>
              <a:ext uri="{FF2B5EF4-FFF2-40B4-BE49-F238E27FC236}">
                <a16:creationId xmlns:a16="http://schemas.microsoft.com/office/drawing/2014/main" id="{FF91E010-10A5-4A4F-AB7D-50F002E48D24}"/>
              </a:ext>
            </a:extLst>
          </p:cNvPr>
          <p:cNvSpPr/>
          <p:nvPr userDrawn="1"/>
        </p:nvSpPr>
        <p:spPr>
          <a:xfrm>
            <a:off x="0" y="153023"/>
            <a:ext cx="12191677" cy="60959"/>
          </a:xfrm>
          <a:prstGeom prst="rect">
            <a:avLst/>
          </a:prstGeom>
          <a:solidFill>
            <a:srgbClr val="61B2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Y" sz="2400"/>
          </a:p>
        </p:txBody>
      </p:sp>
      <p:sp>
        <p:nvSpPr>
          <p:cNvPr id="17" name="Rectangle 16">
            <a:extLst>
              <a:ext uri="{FF2B5EF4-FFF2-40B4-BE49-F238E27FC236}">
                <a16:creationId xmlns:a16="http://schemas.microsoft.com/office/drawing/2014/main" id="{938B5D0B-00F7-4233-8F73-2B6CD8F9FD7E}"/>
              </a:ext>
            </a:extLst>
          </p:cNvPr>
          <p:cNvSpPr/>
          <p:nvPr userDrawn="1"/>
        </p:nvSpPr>
        <p:spPr>
          <a:xfrm>
            <a:off x="323" y="6707438"/>
            <a:ext cx="12191677" cy="153201"/>
          </a:xfrm>
          <a:prstGeom prst="rect">
            <a:avLst/>
          </a:prstGeom>
          <a:solidFill>
            <a:srgbClr val="231E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Y" sz="2400"/>
          </a:p>
        </p:txBody>
      </p:sp>
      <p:sp>
        <p:nvSpPr>
          <p:cNvPr id="18" name="Rectangle 17">
            <a:extLst>
              <a:ext uri="{FF2B5EF4-FFF2-40B4-BE49-F238E27FC236}">
                <a16:creationId xmlns:a16="http://schemas.microsoft.com/office/drawing/2014/main" id="{77856756-8661-4653-A33B-E64F57A3BF72}"/>
              </a:ext>
            </a:extLst>
          </p:cNvPr>
          <p:cNvSpPr/>
          <p:nvPr userDrawn="1"/>
        </p:nvSpPr>
        <p:spPr>
          <a:xfrm>
            <a:off x="323" y="6656062"/>
            <a:ext cx="12191677" cy="60959"/>
          </a:xfrm>
          <a:prstGeom prst="rect">
            <a:avLst/>
          </a:prstGeom>
          <a:solidFill>
            <a:srgbClr val="00AD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MY" sz="2400"/>
          </a:p>
        </p:txBody>
      </p:sp>
    </p:spTree>
    <p:extLst>
      <p:ext uri="{BB962C8B-B14F-4D97-AF65-F5344CB8AC3E}">
        <p14:creationId xmlns:p14="http://schemas.microsoft.com/office/powerpoint/2010/main" val="1522357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p:nvPr>
        </p:nvSpPr>
        <p:spPr>
          <a:xfrm>
            <a:off x="1524000" y="1062729"/>
            <a:ext cx="9144000" cy="2387600"/>
          </a:xfrm>
          <a:prstGeom prst="rect">
            <a:avLst/>
          </a:prstGeom>
        </p:spPr>
        <p:txBody>
          <a:bodyPr anchor="b">
            <a:normAutofit/>
          </a:bodyPr>
          <a:lstStyle>
            <a:lvl1pPr algn="l">
              <a:defRPr sz="3600"/>
            </a:lvl1pPr>
          </a:lstStyle>
          <a:p>
            <a:r>
              <a:rPr lang="en-US"/>
              <a:t>Click to edit Master title style</a:t>
            </a:r>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2227" t="-616" r="77184" b="616"/>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r="15687"/>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2535"/>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22673"/>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841672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B329408-F597-2448-F93A-3454AA089274}"/>
              </a:ext>
            </a:extLst>
          </p:cNvPr>
          <p:cNvSpPr>
            <a:spLocks noGrp="1"/>
          </p:cNvSpPr>
          <p:nvPr>
            <p:ph type="body" sz="quarter" idx="10"/>
          </p:nvPr>
        </p:nvSpPr>
        <p:spPr>
          <a:xfrm>
            <a:off x="454026" y="746760"/>
            <a:ext cx="11283950" cy="639763"/>
          </a:xfrm>
          <a:prstGeom prst="rect">
            <a:avLst/>
          </a:prstGeom>
        </p:spPr>
        <p:txBody>
          <a:bodyPr/>
          <a:lstStyle>
            <a:lvl1pPr marL="0" indent="0">
              <a:buNone/>
              <a:defRPr>
                <a:latin typeface="Franklin Gothic Medium Cond" panose="020B0606030402020204" pitchFamily="34" charset="0"/>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791755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ver 2">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2227" t="-616" r="77184" b="616"/>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r="15687"/>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2535"/>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22673"/>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
        <p:nvSpPr>
          <p:cNvPr id="8" name="Subtitle 2">
            <a:extLst>
              <a:ext uri="{FF2B5EF4-FFF2-40B4-BE49-F238E27FC236}">
                <a16:creationId xmlns:a16="http://schemas.microsoft.com/office/drawing/2014/main" id="{1040B117-B124-8DAF-D849-80C0A9E1C56D}"/>
              </a:ext>
            </a:extLst>
          </p:cNvPr>
          <p:cNvSpPr txBox="1">
            <a:spLocks/>
          </p:cNvSpPr>
          <p:nvPr userDrawn="1"/>
        </p:nvSpPr>
        <p:spPr>
          <a:xfrm>
            <a:off x="1524000" y="2212678"/>
            <a:ext cx="9144000" cy="121632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00000"/>
              </a:lnSpc>
              <a:spcBef>
                <a:spcPts val="500"/>
              </a:spcBef>
              <a:spcAft>
                <a:spcPts val="600"/>
              </a:spcAft>
              <a:buFont typeface="Arial" panose="020B0604020202020204" pitchFamily="34" charset="0"/>
              <a:buNone/>
              <a:defRPr sz="2000" b="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Tx/>
              <a:buNone/>
              <a:defRPr sz="180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br>
              <a:rPr lang="en-US">
                <a:solidFill>
                  <a:srgbClr val="002060"/>
                </a:solidFill>
              </a:rPr>
            </a:br>
            <a:endParaRPr lang="en-US" b="0">
              <a:solidFill>
                <a:srgbClr val="002060"/>
              </a:solidFill>
            </a:endParaRPr>
          </a:p>
        </p:txBody>
      </p:sp>
      <p:sp>
        <p:nvSpPr>
          <p:cNvPr id="10" name="Content Placeholder 4">
            <a:extLst>
              <a:ext uri="{FF2B5EF4-FFF2-40B4-BE49-F238E27FC236}">
                <a16:creationId xmlns:a16="http://schemas.microsoft.com/office/drawing/2014/main" id="{E24EB868-89AB-CE63-AA94-65A829ACBA8D}"/>
              </a:ext>
            </a:extLst>
          </p:cNvPr>
          <p:cNvSpPr txBox="1">
            <a:spLocks/>
          </p:cNvSpPr>
          <p:nvPr userDrawn="1"/>
        </p:nvSpPr>
        <p:spPr>
          <a:xfrm>
            <a:off x="1524000" y="3748476"/>
            <a:ext cx="7429500" cy="1001653"/>
          </a:xfrm>
          <a:prstGeom prst="rect">
            <a:avLst/>
          </a:prstGeom>
        </p:spPr>
        <p:txBody>
          <a:bodyPr vert="horz" lIns="91440" tIns="45720" rIns="91440" bIns="45720" rtlCol="0">
            <a:noAutofit/>
          </a:bodyPr>
          <a:lstStyle>
            <a:lvl1pPr marL="174625" indent="-174625" algn="l" defTabSz="914400" rtl="0" eaLnBrk="1" latinLnBrk="0" hangingPunct="1">
              <a:lnSpc>
                <a:spcPct val="110000"/>
              </a:lnSpc>
              <a:spcBef>
                <a:spcPts val="1000"/>
              </a:spcBef>
              <a:buFont typeface="Segoe UI" panose="020B0502040204020203" pitchFamily="34" charset="0"/>
              <a:buChar char="▪"/>
              <a:defRPr kumimoji="1" lang="ja-JP" altLang="en-US" sz="2000" b="0" kern="1200" dirty="0">
                <a:solidFill>
                  <a:schemeClr val="accent1">
                    <a:lumMod val="50000"/>
                  </a:schemeClr>
                </a:solidFill>
                <a:effectLst/>
                <a:latin typeface="Segoe UI" panose="020B0502040204020203" pitchFamily="34" charset="0"/>
                <a:ea typeface="Segoe UI" panose="020B0502040204020203" pitchFamily="34" charset="0"/>
                <a:cs typeface="Segoe UI" panose="020B0502040204020203" pitchFamily="34" charset="0"/>
              </a:defRPr>
            </a:lvl1pPr>
            <a:lvl2pPr marL="450850" indent="-187325" algn="l" defTabSz="914400" rtl="0" eaLnBrk="1" latinLnBrk="0" hangingPunct="1">
              <a:lnSpc>
                <a:spcPct val="110000"/>
              </a:lnSpc>
              <a:spcBef>
                <a:spcPts val="500"/>
              </a:spcBef>
              <a:buFont typeface="Segoe UI" panose="020B0502040204020203" pitchFamily="34" charset="0"/>
              <a:buChar char="▪"/>
              <a:defRPr kumimoji="1" sz="24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627063" indent="-176213" algn="l" defTabSz="914400" rtl="0" eaLnBrk="1" latinLnBrk="0" hangingPunct="1">
              <a:lnSpc>
                <a:spcPct val="110000"/>
              </a:lnSpc>
              <a:spcBef>
                <a:spcPts val="500"/>
              </a:spcBef>
              <a:buFont typeface="Segoe UI" panose="020B0502040204020203" pitchFamily="34" charset="0"/>
              <a:buChar char="▪"/>
              <a:defRPr kumimoji="1" sz="20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01688" indent="-174625" algn="l" defTabSz="914400" rtl="0" eaLnBrk="1" latinLnBrk="0" hangingPunct="1">
              <a:lnSpc>
                <a:spcPct val="110000"/>
              </a:lnSpc>
              <a:spcBef>
                <a:spcPts val="500"/>
              </a:spcBef>
              <a:buFont typeface="Segoe UI" panose="020B0502040204020203" pitchFamily="34" charset="0"/>
              <a:buChar char="▪"/>
              <a:tabLst>
                <a:tab pos="801688" algn="l"/>
              </a:tabLst>
              <a:defRPr kumimoji="1" sz="1800" b="1" kern="1200">
                <a:solidFill>
                  <a:schemeClr val="tx1"/>
                </a:solidFill>
                <a:latin typeface="Segoe UI" panose="020B0502040204020203" pitchFamily="34" charset="0"/>
                <a:ea typeface="+mn-ea"/>
                <a:cs typeface="Segoe UI" panose="020B0502040204020203" pitchFamily="34" charset="0"/>
              </a:defRPr>
            </a:lvl4pPr>
            <a:lvl5pPr marL="989013" indent="-187325" algn="l" defTabSz="914400" rtl="0" eaLnBrk="1" latinLnBrk="0" hangingPunct="1">
              <a:lnSpc>
                <a:spcPct val="110000"/>
              </a:lnSpc>
              <a:spcBef>
                <a:spcPts val="500"/>
              </a:spcBef>
              <a:buFont typeface="Segoe UI" panose="020B0502040204020203" pitchFamily="34" charset="0"/>
              <a:buChar char="▪"/>
              <a:defRPr kumimoji="1" sz="1800" b="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74625" marR="0" lvl="0" indent="-174625" algn="l" defTabSz="914400" rtl="0" eaLnBrk="1" fontAlgn="auto" latinLnBrk="0" hangingPunct="1">
              <a:lnSpc>
                <a:spcPct val="110000"/>
              </a:lnSpc>
              <a:spcBef>
                <a:spcPts val="0"/>
              </a:spcBef>
              <a:spcAft>
                <a:spcPts val="0"/>
              </a:spcAft>
              <a:buClrTx/>
              <a:buSzTx/>
              <a:buFont typeface="Segoe UI" panose="020B0502040204020203" pitchFamily="34" charset="0"/>
              <a:buChar char="▪"/>
              <a:tabLst/>
              <a:defRPr/>
            </a:pPr>
            <a:endParaRPr kumimoji="1" lang="en-US" altLang="en-US" sz="2400" b="0" i="0" u="none" strike="noStrike" kern="1200" cap="none" spc="0" normalizeH="0" noProof="0">
              <a:ln>
                <a:noFill/>
              </a:ln>
              <a:solidFill>
                <a:srgbClr val="002060"/>
              </a:solidFill>
              <a:effectLst/>
              <a:uLnTx/>
              <a:uFillTx/>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20A8F957-A1A4-1229-B81E-D5B5EC9DB7BB}"/>
              </a:ext>
            </a:extLst>
          </p:cNvPr>
          <p:cNvSpPr>
            <a:spLocks noGrp="1"/>
          </p:cNvSpPr>
          <p:nvPr>
            <p:ph type="ctrTitle" hasCustomPrompt="1"/>
          </p:nvPr>
        </p:nvSpPr>
        <p:spPr>
          <a:xfrm>
            <a:off x="1524000" y="1230336"/>
            <a:ext cx="9144000" cy="1329531"/>
          </a:xfrm>
        </p:spPr>
        <p:txBody>
          <a:bodyPr/>
          <a:lstStyle>
            <a:lvl1pPr>
              <a:defRPr/>
            </a:lvl1pPr>
          </a:lstStyle>
          <a:p>
            <a:r>
              <a:rPr lang="en-US" altLang="ja-JP"/>
              <a:t>Click to edit Master title style</a:t>
            </a:r>
            <a:endParaRPr lang="en-US"/>
          </a:p>
        </p:txBody>
      </p:sp>
      <p:sp>
        <p:nvSpPr>
          <p:cNvPr id="13" name="Subtitle 2">
            <a:extLst>
              <a:ext uri="{FF2B5EF4-FFF2-40B4-BE49-F238E27FC236}">
                <a16:creationId xmlns:a16="http://schemas.microsoft.com/office/drawing/2014/main" id="{AF25B088-1EDC-F447-40FD-5D262E99D095}"/>
              </a:ext>
            </a:extLst>
          </p:cNvPr>
          <p:cNvSpPr txBox="1">
            <a:spLocks/>
          </p:cNvSpPr>
          <p:nvPr userDrawn="1"/>
        </p:nvSpPr>
        <p:spPr>
          <a:xfrm>
            <a:off x="1524000" y="2579746"/>
            <a:ext cx="9144000" cy="100165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00000"/>
              </a:lnSpc>
              <a:spcBef>
                <a:spcPts val="500"/>
              </a:spcBef>
              <a:spcAft>
                <a:spcPts val="600"/>
              </a:spcAft>
              <a:buFont typeface="Arial" panose="020B0604020202020204" pitchFamily="34" charset="0"/>
              <a:buNone/>
              <a:defRPr sz="2000" b="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Tx/>
              <a:buNone/>
              <a:defRPr sz="180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br>
              <a:rPr lang="en-US">
                <a:solidFill>
                  <a:srgbClr val="002060"/>
                </a:solidFill>
              </a:rPr>
            </a:br>
            <a:r>
              <a:rPr lang="en-US" b="0">
                <a:solidFill>
                  <a:srgbClr val="002060"/>
                </a:solidFill>
              </a:rPr>
              <a:t>Meeting info</a:t>
            </a:r>
          </a:p>
        </p:txBody>
      </p:sp>
      <p:sp>
        <p:nvSpPr>
          <p:cNvPr id="16" name="Content Placeholder 4">
            <a:extLst>
              <a:ext uri="{FF2B5EF4-FFF2-40B4-BE49-F238E27FC236}">
                <a16:creationId xmlns:a16="http://schemas.microsoft.com/office/drawing/2014/main" id="{81ADC26B-6847-C128-5C99-76688A1EF73A}"/>
              </a:ext>
            </a:extLst>
          </p:cNvPr>
          <p:cNvSpPr txBox="1">
            <a:spLocks/>
          </p:cNvSpPr>
          <p:nvPr userDrawn="1"/>
        </p:nvSpPr>
        <p:spPr>
          <a:xfrm>
            <a:off x="1533985" y="3804317"/>
            <a:ext cx="7429500" cy="889969"/>
          </a:xfrm>
          <a:prstGeom prst="rect">
            <a:avLst/>
          </a:prstGeom>
        </p:spPr>
        <p:txBody>
          <a:bodyPr vert="horz" lIns="91440" tIns="45720" rIns="91440" bIns="45720" rtlCol="0">
            <a:noAutofit/>
          </a:bodyPr>
          <a:lstStyle>
            <a:lvl1pPr marL="174625" indent="-174625" algn="l" defTabSz="914400" rtl="0" eaLnBrk="1" latinLnBrk="0" hangingPunct="1">
              <a:lnSpc>
                <a:spcPct val="110000"/>
              </a:lnSpc>
              <a:spcBef>
                <a:spcPts val="1000"/>
              </a:spcBef>
              <a:buFont typeface="Segoe UI" panose="020B0502040204020203" pitchFamily="34" charset="0"/>
              <a:buChar char="▪"/>
              <a:defRPr kumimoji="1" lang="ja-JP" altLang="en-US" sz="2000" b="0" kern="1200" dirty="0">
                <a:solidFill>
                  <a:schemeClr val="accent1">
                    <a:lumMod val="50000"/>
                  </a:schemeClr>
                </a:solidFill>
                <a:effectLst/>
                <a:latin typeface="Segoe UI" panose="020B0502040204020203" pitchFamily="34" charset="0"/>
                <a:ea typeface="Segoe UI" panose="020B0502040204020203" pitchFamily="34" charset="0"/>
                <a:cs typeface="Segoe UI" panose="020B0502040204020203" pitchFamily="34" charset="0"/>
              </a:defRPr>
            </a:lvl1pPr>
            <a:lvl2pPr marL="450850" indent="-187325" algn="l" defTabSz="914400" rtl="0" eaLnBrk="1" latinLnBrk="0" hangingPunct="1">
              <a:lnSpc>
                <a:spcPct val="110000"/>
              </a:lnSpc>
              <a:spcBef>
                <a:spcPts val="500"/>
              </a:spcBef>
              <a:buFont typeface="Segoe UI" panose="020B0502040204020203" pitchFamily="34" charset="0"/>
              <a:buChar char="▪"/>
              <a:defRPr kumimoji="1" sz="24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627063" indent="-176213" algn="l" defTabSz="914400" rtl="0" eaLnBrk="1" latinLnBrk="0" hangingPunct="1">
              <a:lnSpc>
                <a:spcPct val="110000"/>
              </a:lnSpc>
              <a:spcBef>
                <a:spcPts val="500"/>
              </a:spcBef>
              <a:buFont typeface="Segoe UI" panose="020B0502040204020203" pitchFamily="34" charset="0"/>
              <a:buChar char="▪"/>
              <a:defRPr kumimoji="1" sz="20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01688" indent="-174625" algn="l" defTabSz="914400" rtl="0" eaLnBrk="1" latinLnBrk="0" hangingPunct="1">
              <a:lnSpc>
                <a:spcPct val="110000"/>
              </a:lnSpc>
              <a:spcBef>
                <a:spcPts val="500"/>
              </a:spcBef>
              <a:buFont typeface="Segoe UI" panose="020B0502040204020203" pitchFamily="34" charset="0"/>
              <a:buChar char="▪"/>
              <a:tabLst>
                <a:tab pos="801688" algn="l"/>
              </a:tabLst>
              <a:defRPr kumimoji="1" sz="1800" b="1" kern="1200">
                <a:solidFill>
                  <a:schemeClr val="tx1"/>
                </a:solidFill>
                <a:latin typeface="Segoe UI" panose="020B0502040204020203" pitchFamily="34" charset="0"/>
                <a:ea typeface="+mn-ea"/>
                <a:cs typeface="Segoe UI" panose="020B0502040204020203" pitchFamily="34" charset="0"/>
              </a:defRPr>
            </a:lvl4pPr>
            <a:lvl5pPr marL="989013" indent="-187325" algn="l" defTabSz="914400" rtl="0" eaLnBrk="1" latinLnBrk="0" hangingPunct="1">
              <a:lnSpc>
                <a:spcPct val="110000"/>
              </a:lnSpc>
              <a:spcBef>
                <a:spcPts val="500"/>
              </a:spcBef>
              <a:buFont typeface="Segoe UI" panose="020B0502040204020203" pitchFamily="34" charset="0"/>
              <a:buChar char="▪"/>
              <a:defRPr kumimoji="1" sz="1800" b="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 typeface="Segoe UI" panose="020B0502040204020203" pitchFamily="34" charset="0"/>
              <a:buNone/>
              <a:tabLst/>
              <a:defRPr/>
            </a:pPr>
            <a:r>
              <a:rPr kumimoji="1" lang="en-AU" altLang="en-US" sz="2400" b="0" i="0" u="none" strike="noStrike" kern="1200" cap="none" spc="0" normalizeH="0" noProof="0">
                <a:ln>
                  <a:noFill/>
                </a:ln>
                <a:solidFill>
                  <a:srgbClr val="002060"/>
                </a:solidFill>
                <a:effectLst/>
                <a:uLnTx/>
                <a:uFillTx/>
                <a:latin typeface="Calibri" panose="020F0502020204030204" pitchFamily="34" charset="0"/>
                <a:cs typeface="Calibri" panose="020F0502020204030204" pitchFamily="34" charset="0"/>
              </a:rPr>
              <a:t>Presenter, title</a:t>
            </a:r>
          </a:p>
          <a:p>
            <a:pPr marL="174625" marR="0" lvl="0" indent="-174625" algn="l" defTabSz="914400" rtl="0" eaLnBrk="1" fontAlgn="auto" latinLnBrk="0" hangingPunct="1">
              <a:lnSpc>
                <a:spcPct val="110000"/>
              </a:lnSpc>
              <a:spcBef>
                <a:spcPts val="0"/>
              </a:spcBef>
              <a:spcAft>
                <a:spcPts val="0"/>
              </a:spcAft>
              <a:buClrTx/>
              <a:buSzTx/>
              <a:buFont typeface="Segoe UI" panose="020B0502040204020203" pitchFamily="34" charset="0"/>
              <a:buChar char="▪"/>
              <a:tabLst/>
              <a:defRPr/>
            </a:pPr>
            <a:endParaRPr kumimoji="1" lang="en-US" altLang="en-US" sz="2400" b="0" i="0" u="none" strike="noStrike" kern="1200" cap="none" spc="0" normalizeH="0" noProof="0">
              <a:ln>
                <a:noFill/>
              </a:ln>
              <a:solidFill>
                <a:srgbClr val="00206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9238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Cover Plai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itle 1">
            <a:extLst>
              <a:ext uri="{FF2B5EF4-FFF2-40B4-BE49-F238E27FC236}">
                <a16:creationId xmlns:a16="http://schemas.microsoft.com/office/drawing/2014/main" id="{BD9E455C-EBFA-A154-8DEB-CC155C5CD515}"/>
              </a:ext>
            </a:extLst>
          </p:cNvPr>
          <p:cNvSpPr>
            <a:spLocks noGrp="1"/>
          </p:cNvSpPr>
          <p:nvPr>
            <p:ph type="title"/>
          </p:nvPr>
        </p:nvSpPr>
        <p:spPr>
          <a:xfrm>
            <a:off x="431801" y="1709738"/>
            <a:ext cx="11328399" cy="2852737"/>
          </a:xfrm>
          <a:prstGeom prst="rect">
            <a:avLst/>
          </a:prstGeom>
        </p:spPr>
        <p:txBody>
          <a:bodyPr anchor="b">
            <a:normAutofit/>
          </a:bodyPr>
          <a:lstStyle>
            <a:lvl1pPr>
              <a:defRPr sz="3600"/>
            </a:lvl1pPr>
          </a:lstStyle>
          <a:p>
            <a:r>
              <a:rPr lang="en-US"/>
              <a:t>Click to edit Master title style</a:t>
            </a:r>
            <a:endParaRPr lang="en-AU"/>
          </a:p>
        </p:txBody>
      </p:sp>
      <p:sp>
        <p:nvSpPr>
          <p:cNvPr id="5" name="Text Placeholder 2">
            <a:extLst>
              <a:ext uri="{FF2B5EF4-FFF2-40B4-BE49-F238E27FC236}">
                <a16:creationId xmlns:a16="http://schemas.microsoft.com/office/drawing/2014/main" id="{9FC753A9-103B-C950-E619-F65F96B33CD9}"/>
              </a:ext>
            </a:extLst>
          </p:cNvPr>
          <p:cNvSpPr>
            <a:spLocks noGrp="1"/>
          </p:cNvSpPr>
          <p:nvPr>
            <p:ph type="body" idx="1"/>
          </p:nvPr>
        </p:nvSpPr>
        <p:spPr>
          <a:xfrm>
            <a:off x="431801" y="4589463"/>
            <a:ext cx="11328399" cy="1500187"/>
          </a:xfrm>
          <a:prstGeom prst="rect">
            <a:avLst/>
          </a:prstGeom>
        </p:spPr>
        <p:txBody>
          <a:bodyPr/>
          <a:lstStyle>
            <a:lvl1pPr marL="0" indent="0">
              <a:buNone/>
              <a:defRPr sz="24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3" name="図 13">
            <a:extLst>
              <a:ext uri="{FF2B5EF4-FFF2-40B4-BE49-F238E27FC236}">
                <a16:creationId xmlns:a16="http://schemas.microsoft.com/office/drawing/2014/main" id="{3D0F82E0-B096-D8CB-9924-F9F2054680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Tree>
    <p:extLst>
      <p:ext uri="{BB962C8B-B14F-4D97-AF65-F5344CB8AC3E}">
        <p14:creationId xmlns:p14="http://schemas.microsoft.com/office/powerpoint/2010/main" val="238873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AF92-974C-EE3D-69C0-B233496A1A83}"/>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E30080D-53BD-F60D-C85E-95B5845F5813}"/>
              </a:ext>
            </a:extLst>
          </p:cNvPr>
          <p:cNvSpPr>
            <a:spLocks noGrp="1"/>
          </p:cNvSpPr>
          <p:nvPr>
            <p:ph idx="1"/>
          </p:nvPr>
        </p:nvSpPr>
        <p:spPr>
          <a:xfrm>
            <a:off x="431800" y="1328057"/>
            <a:ext cx="11328400" cy="4869543"/>
          </a:xfrm>
          <a:prstGeom prst="rect">
            <a:avLst/>
          </a:prstGeom>
        </p:spPr>
        <p:txBody>
          <a:bodyPr>
            <a:normAutofit/>
          </a:bodyPr>
          <a:lstStyle>
            <a:lvl1pPr>
              <a:lnSpc>
                <a:spcPct val="100000"/>
              </a:lnSpc>
              <a:spcBef>
                <a:spcPts val="600"/>
              </a:spcBef>
              <a:defRPr sz="2000" b="0">
                <a:solidFill>
                  <a:schemeClr val="tx1"/>
                </a:solidFill>
              </a:defRPr>
            </a:lvl1pPr>
            <a:lvl2pPr>
              <a:lnSpc>
                <a:spcPct val="100000"/>
              </a:lnSpc>
              <a:spcBef>
                <a:spcPts val="60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5" name="図 13">
            <a:extLst>
              <a:ext uri="{FF2B5EF4-FFF2-40B4-BE49-F238E27FC236}">
                <a16:creationId xmlns:a16="http://schemas.microsoft.com/office/drawing/2014/main" id="{9FCFE694-15AC-50E6-E068-F4E03D0DF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Tree>
    <p:extLst>
      <p:ext uri="{BB962C8B-B14F-4D97-AF65-F5344CB8AC3E}">
        <p14:creationId xmlns:p14="http://schemas.microsoft.com/office/powerpoint/2010/main" val="23452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3" name="Content Placeholder 2">
            <a:extLst>
              <a:ext uri="{FF2B5EF4-FFF2-40B4-BE49-F238E27FC236}">
                <a16:creationId xmlns:a16="http://schemas.microsoft.com/office/drawing/2014/main" id="{DD3452A6-7CCA-8E11-2CB8-030708DF53EE}"/>
              </a:ext>
            </a:extLst>
          </p:cNvPr>
          <p:cNvSpPr>
            <a:spLocks noGrp="1"/>
          </p:cNvSpPr>
          <p:nvPr>
            <p:ph sz="half" idx="1"/>
          </p:nvPr>
        </p:nvSpPr>
        <p:spPr>
          <a:xfrm>
            <a:off x="431800" y="1320800"/>
            <a:ext cx="5588000" cy="4881563"/>
          </a:xfrm>
          <a:prstGeom prst="rect">
            <a:avLst/>
          </a:prstGeom>
        </p:spPr>
        <p:txBody>
          <a:bodyPr>
            <a:normAutofit/>
          </a:bodyPr>
          <a:lstStyle>
            <a:lvl1pPr>
              <a:defRPr sz="2000" b="0">
                <a:solidFill>
                  <a:schemeClr val="tx1"/>
                </a:solidFill>
              </a:defRPr>
            </a:lvl1pPr>
            <a:lvl2pPr>
              <a:defRPr sz="1800" b="0">
                <a:solidFill>
                  <a:schemeClr val="tx1"/>
                </a:solidFill>
              </a:defRPr>
            </a:lvl2pPr>
            <a:lvl3pPr>
              <a:defRPr sz="1800"/>
            </a:lvl3pPr>
            <a:lvl4pPr>
              <a:defRPr sz="1600"/>
            </a:lvl4pPr>
            <a:lvl5pPr>
              <a:defRPr sz="1600"/>
            </a:lvl5pPr>
          </a:lstStyle>
          <a:p>
            <a:pPr lvl="0"/>
            <a:r>
              <a:rPr lang="en-US"/>
              <a:t>Click to edit Master text styles</a:t>
            </a:r>
          </a:p>
          <a:p>
            <a:pPr lvl="1"/>
            <a:r>
              <a:rPr lang="en-US"/>
              <a:t>Second level</a:t>
            </a:r>
          </a:p>
        </p:txBody>
      </p:sp>
      <p:sp>
        <p:nvSpPr>
          <p:cNvPr id="8" name="Content Placeholder 3">
            <a:extLst>
              <a:ext uri="{FF2B5EF4-FFF2-40B4-BE49-F238E27FC236}">
                <a16:creationId xmlns:a16="http://schemas.microsoft.com/office/drawing/2014/main" id="{A4C6A9D0-1F1F-F4F2-BDBE-08269B2C432F}"/>
              </a:ext>
            </a:extLst>
          </p:cNvPr>
          <p:cNvSpPr>
            <a:spLocks noGrp="1"/>
          </p:cNvSpPr>
          <p:nvPr>
            <p:ph sz="half" idx="2"/>
          </p:nvPr>
        </p:nvSpPr>
        <p:spPr>
          <a:xfrm>
            <a:off x="6172200" y="1320800"/>
            <a:ext cx="5588000" cy="4881563"/>
          </a:xfrm>
          <a:prstGeom prst="rect">
            <a:avLst/>
          </a:prstGeom>
        </p:spPr>
        <p:txBody>
          <a:bodyPr>
            <a:normAutofit/>
          </a:bodyPr>
          <a:lstStyle>
            <a:lvl1pPr>
              <a:defRPr sz="2000" b="0">
                <a:solidFill>
                  <a:schemeClr val="tx1"/>
                </a:solidFill>
              </a:defRPr>
            </a:lvl1pPr>
            <a:lvl2pPr>
              <a:defRPr sz="1800" b="0">
                <a:solidFill>
                  <a:schemeClr val="tx1"/>
                </a:solidFill>
              </a:defRPr>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4" name="図 13">
            <a:extLst>
              <a:ext uri="{FF2B5EF4-FFF2-40B4-BE49-F238E27FC236}">
                <a16:creationId xmlns:a16="http://schemas.microsoft.com/office/drawing/2014/main" id="{CB09C967-054F-6315-DBC6-056D7AC771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103B0632-48D0-BE05-750E-6A9CBA6EEC06}"/>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Tree>
    <p:extLst>
      <p:ext uri="{BB962C8B-B14F-4D97-AF65-F5344CB8AC3E}">
        <p14:creationId xmlns:p14="http://schemas.microsoft.com/office/powerpoint/2010/main" val="3780337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4">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8C27EF3A-6A67-E012-63B0-115AB135F2B2}"/>
              </a:ext>
            </a:extLst>
          </p:cNvPr>
          <p:cNvSpPr>
            <a:spLocks noGrp="1"/>
          </p:cNvSpPr>
          <p:nvPr>
            <p:ph type="body" sz="quarter" idx="16"/>
          </p:nvPr>
        </p:nvSpPr>
        <p:spPr>
          <a:xfrm>
            <a:off x="431800" y="5102163"/>
            <a:ext cx="11328400" cy="1124466"/>
          </a:xfrm>
          <a:prstGeom prst="rect">
            <a:avLst/>
          </a:prstGeom>
        </p:spPr>
        <p:txBody>
          <a:bodyPr>
            <a:normAutofit/>
          </a:bodyPr>
          <a:lstStyle>
            <a:lvl1pPr marL="0" indent="0" algn="ctr">
              <a:buNone/>
              <a:defRPr sz="1800"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FC4E55C9-49B2-4947-D5ED-1BEA691188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A10ED9C5-9FE7-6CEA-9629-F721BC66E77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hart Placeholder 13">
            <a:extLst>
              <a:ext uri="{FF2B5EF4-FFF2-40B4-BE49-F238E27FC236}">
                <a16:creationId xmlns:a16="http://schemas.microsoft.com/office/drawing/2014/main" id="{E25C9CB5-5C26-EEE4-56AE-713D7CE70550}"/>
              </a:ext>
            </a:extLst>
          </p:cNvPr>
          <p:cNvSpPr>
            <a:spLocks noGrp="1"/>
          </p:cNvSpPr>
          <p:nvPr>
            <p:ph type="chart" sz="quarter" idx="14"/>
          </p:nvPr>
        </p:nvSpPr>
        <p:spPr>
          <a:xfrm>
            <a:off x="431799" y="1026110"/>
            <a:ext cx="5588000" cy="365760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7" name="Chart Placeholder 13">
            <a:extLst>
              <a:ext uri="{FF2B5EF4-FFF2-40B4-BE49-F238E27FC236}">
                <a16:creationId xmlns:a16="http://schemas.microsoft.com/office/drawing/2014/main" id="{41BF1A48-17E7-0904-8484-5E39B295B323}"/>
              </a:ext>
            </a:extLst>
          </p:cNvPr>
          <p:cNvSpPr>
            <a:spLocks noGrp="1"/>
          </p:cNvSpPr>
          <p:nvPr>
            <p:ph type="chart" sz="quarter" idx="15"/>
          </p:nvPr>
        </p:nvSpPr>
        <p:spPr>
          <a:xfrm>
            <a:off x="6172200" y="1026110"/>
            <a:ext cx="5588000" cy="365760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spTree>
    <p:extLst>
      <p:ext uri="{BB962C8B-B14F-4D97-AF65-F5344CB8AC3E}">
        <p14:creationId xmlns:p14="http://schemas.microsoft.com/office/powerpoint/2010/main" val="986978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4">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8C27EF3A-6A67-E012-63B0-115AB135F2B2}"/>
              </a:ext>
            </a:extLst>
          </p:cNvPr>
          <p:cNvSpPr>
            <a:spLocks noGrp="1"/>
          </p:cNvSpPr>
          <p:nvPr>
            <p:ph type="body" sz="quarter" idx="16"/>
          </p:nvPr>
        </p:nvSpPr>
        <p:spPr>
          <a:xfrm>
            <a:off x="431800" y="5344251"/>
            <a:ext cx="11328400" cy="882377"/>
          </a:xfrm>
          <a:prstGeom prst="rect">
            <a:avLst/>
          </a:prstGeom>
        </p:spPr>
        <p:txBody>
          <a:bodyPr>
            <a:normAutofit/>
          </a:bodyPr>
          <a:lstStyle>
            <a:lvl1pPr marL="0" indent="0" algn="ctr">
              <a:buNone/>
              <a:defRPr sz="1800"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FC4E55C9-49B2-4947-D5ED-1BEA691188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A10ED9C5-9FE7-6CEA-9629-F721BC66E77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hart Placeholder 13">
            <a:extLst>
              <a:ext uri="{FF2B5EF4-FFF2-40B4-BE49-F238E27FC236}">
                <a16:creationId xmlns:a16="http://schemas.microsoft.com/office/drawing/2014/main" id="{E25C9CB5-5C26-EEE4-56AE-713D7CE70550}"/>
              </a:ext>
            </a:extLst>
          </p:cNvPr>
          <p:cNvSpPr>
            <a:spLocks noGrp="1"/>
          </p:cNvSpPr>
          <p:nvPr>
            <p:ph type="chart" sz="quarter" idx="14" hasCustomPrompt="1"/>
          </p:nvPr>
        </p:nvSpPr>
        <p:spPr>
          <a:xfrm>
            <a:off x="431801" y="1268199"/>
            <a:ext cx="5588000" cy="365760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7" name="Chart Placeholder 13">
            <a:extLst>
              <a:ext uri="{FF2B5EF4-FFF2-40B4-BE49-F238E27FC236}">
                <a16:creationId xmlns:a16="http://schemas.microsoft.com/office/drawing/2014/main" id="{41BF1A48-17E7-0904-8484-5E39B295B323}"/>
              </a:ext>
            </a:extLst>
          </p:cNvPr>
          <p:cNvSpPr>
            <a:spLocks noGrp="1"/>
          </p:cNvSpPr>
          <p:nvPr>
            <p:ph type="chart" sz="quarter" idx="15"/>
          </p:nvPr>
        </p:nvSpPr>
        <p:spPr>
          <a:xfrm>
            <a:off x="6172201" y="1268199"/>
            <a:ext cx="5588000" cy="365760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sp>
        <p:nvSpPr>
          <p:cNvPr id="9" name="テキスト プレースホルダー 8">
            <a:extLst>
              <a:ext uri="{FF2B5EF4-FFF2-40B4-BE49-F238E27FC236}">
                <a16:creationId xmlns:a16="http://schemas.microsoft.com/office/drawing/2014/main" id="{31929C28-4B8E-5839-1EEC-94704480EBF4}"/>
              </a:ext>
            </a:extLst>
          </p:cNvPr>
          <p:cNvSpPr>
            <a:spLocks noGrp="1"/>
          </p:cNvSpPr>
          <p:nvPr>
            <p:ph type="body" sz="quarter" idx="17" hasCustomPrompt="1"/>
          </p:nvPr>
        </p:nvSpPr>
        <p:spPr>
          <a:xfrm>
            <a:off x="431799" y="922316"/>
            <a:ext cx="5587999" cy="345881"/>
          </a:xfrm>
        </p:spPr>
        <p:txBody>
          <a:bodyPr/>
          <a:lstStyle>
            <a:lvl1pPr marL="0" indent="0">
              <a:buNone/>
              <a:defRPr sz="1800" baseline="0"/>
            </a:lvl1pPr>
          </a:lstStyle>
          <a:p>
            <a:pPr lvl="0"/>
            <a:r>
              <a:rPr lang="en-US" altLang="ja-JP"/>
              <a:t>Chart/table name</a:t>
            </a:r>
          </a:p>
          <a:p>
            <a:pPr lvl="0"/>
            <a:endParaRPr lang="en-US" altLang="ja-JP"/>
          </a:p>
        </p:txBody>
      </p:sp>
      <p:sp>
        <p:nvSpPr>
          <p:cNvPr id="11" name="テキスト プレースホルダー 8">
            <a:extLst>
              <a:ext uri="{FF2B5EF4-FFF2-40B4-BE49-F238E27FC236}">
                <a16:creationId xmlns:a16="http://schemas.microsoft.com/office/drawing/2014/main" id="{F7C23917-2078-04EA-7660-A22D210933ED}"/>
              </a:ext>
            </a:extLst>
          </p:cNvPr>
          <p:cNvSpPr>
            <a:spLocks noGrp="1"/>
          </p:cNvSpPr>
          <p:nvPr>
            <p:ph type="body" sz="quarter" idx="18" hasCustomPrompt="1"/>
          </p:nvPr>
        </p:nvSpPr>
        <p:spPr>
          <a:xfrm>
            <a:off x="6172201" y="922317"/>
            <a:ext cx="5587999" cy="345880"/>
          </a:xfrm>
        </p:spPr>
        <p:txBody>
          <a:bodyPr/>
          <a:lstStyle>
            <a:lvl1pPr marL="0" indent="0">
              <a:buNone/>
              <a:defRPr sz="1800" baseline="0"/>
            </a:lvl1pPr>
          </a:lstStyle>
          <a:p>
            <a:pPr lvl="0"/>
            <a:r>
              <a:rPr lang="en-US" altLang="ja-JP"/>
              <a:t>Chart/table name</a:t>
            </a:r>
          </a:p>
          <a:p>
            <a:pPr lvl="0"/>
            <a:endParaRPr lang="en-US" altLang="ja-JP"/>
          </a:p>
        </p:txBody>
      </p:sp>
      <p:sp>
        <p:nvSpPr>
          <p:cNvPr id="8" name="テキスト プレースホルダー 8">
            <a:extLst>
              <a:ext uri="{FF2B5EF4-FFF2-40B4-BE49-F238E27FC236}">
                <a16:creationId xmlns:a16="http://schemas.microsoft.com/office/drawing/2014/main" id="{DD6042ED-EB1D-F6B7-3EDA-FA912006BC33}"/>
              </a:ext>
            </a:extLst>
          </p:cNvPr>
          <p:cNvSpPr>
            <a:spLocks noGrp="1"/>
          </p:cNvSpPr>
          <p:nvPr>
            <p:ph type="body" sz="quarter" idx="19" hasCustomPrompt="1"/>
          </p:nvPr>
        </p:nvSpPr>
        <p:spPr>
          <a:xfrm>
            <a:off x="431798" y="4982734"/>
            <a:ext cx="5587999" cy="288946"/>
          </a:xfrm>
        </p:spPr>
        <p:txBody>
          <a:bodyPr>
            <a:normAutofit/>
          </a:bodyPr>
          <a:lstStyle>
            <a:lvl1pPr marL="0" indent="0">
              <a:buNone/>
              <a:defRPr sz="1100" i="1" baseline="0">
                <a:solidFill>
                  <a:schemeClr val="tx1"/>
                </a:solidFill>
                <a:latin typeface="Segoe UI" panose="020B0502040204020203" pitchFamily="34" charset="0"/>
                <a:cs typeface="Segoe UI" panose="020B0502040204020203" pitchFamily="34" charset="0"/>
              </a:defRPr>
            </a:lvl1pPr>
          </a:lstStyle>
          <a:p>
            <a:pPr lvl="0"/>
            <a:r>
              <a:rPr kumimoji="1" lang="en-US" altLang="ja-JP"/>
              <a:t>Source: </a:t>
            </a:r>
            <a:endParaRPr kumimoji="1" lang="ja-JP" altLang="en-US"/>
          </a:p>
        </p:txBody>
      </p:sp>
      <p:sp>
        <p:nvSpPr>
          <p:cNvPr id="12" name="テキスト プレースホルダー 8">
            <a:extLst>
              <a:ext uri="{FF2B5EF4-FFF2-40B4-BE49-F238E27FC236}">
                <a16:creationId xmlns:a16="http://schemas.microsoft.com/office/drawing/2014/main" id="{AA9D0BDB-37F0-ED8B-5838-EF1A0A5DB9A3}"/>
              </a:ext>
            </a:extLst>
          </p:cNvPr>
          <p:cNvSpPr>
            <a:spLocks noGrp="1"/>
          </p:cNvSpPr>
          <p:nvPr>
            <p:ph type="body" sz="quarter" idx="20" hasCustomPrompt="1"/>
          </p:nvPr>
        </p:nvSpPr>
        <p:spPr>
          <a:xfrm>
            <a:off x="6172201" y="4982734"/>
            <a:ext cx="5587999" cy="288946"/>
          </a:xfrm>
        </p:spPr>
        <p:txBody>
          <a:bodyPr>
            <a:normAutofit/>
          </a:bodyPr>
          <a:lstStyle>
            <a:lvl1pPr marL="0" indent="0">
              <a:buNone/>
              <a:defRPr sz="1100" i="1" baseline="0">
                <a:solidFill>
                  <a:schemeClr val="tx1"/>
                </a:solidFill>
                <a:latin typeface="Segoe UI" panose="020B0502040204020203" pitchFamily="34" charset="0"/>
                <a:cs typeface="Segoe UI" panose="020B0502040204020203" pitchFamily="34" charset="0"/>
              </a:defRPr>
            </a:lvl1pPr>
          </a:lstStyle>
          <a:p>
            <a:pPr lvl="0"/>
            <a:r>
              <a:rPr kumimoji="1" lang="en-US" altLang="ja-JP"/>
              <a:t>Source: </a:t>
            </a:r>
            <a:endParaRPr kumimoji="1" lang="ja-JP" altLang="en-US"/>
          </a:p>
        </p:txBody>
      </p:sp>
    </p:spTree>
    <p:extLst>
      <p:ext uri="{BB962C8B-B14F-4D97-AF65-F5344CB8AC3E}">
        <p14:creationId xmlns:p14="http://schemas.microsoft.com/office/powerpoint/2010/main" val="2439964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10" name="Chart Placeholder 13">
            <a:extLst>
              <a:ext uri="{FF2B5EF4-FFF2-40B4-BE49-F238E27FC236}">
                <a16:creationId xmlns:a16="http://schemas.microsoft.com/office/drawing/2014/main" id="{D9DBB8A0-0D94-641C-8437-0F9060ACB263}"/>
              </a:ext>
            </a:extLst>
          </p:cNvPr>
          <p:cNvSpPr>
            <a:spLocks noGrp="1"/>
          </p:cNvSpPr>
          <p:nvPr>
            <p:ph type="chart" sz="quarter" idx="14"/>
          </p:nvPr>
        </p:nvSpPr>
        <p:spPr>
          <a:xfrm>
            <a:off x="431799" y="1026110"/>
            <a:ext cx="5588000" cy="347472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2" name="Content Placeholder 2">
            <a:extLst>
              <a:ext uri="{FF2B5EF4-FFF2-40B4-BE49-F238E27FC236}">
                <a16:creationId xmlns:a16="http://schemas.microsoft.com/office/drawing/2014/main" id="{BCF4D05C-9D4A-CCC7-AC9E-B4E9133C7F0C}"/>
              </a:ext>
            </a:extLst>
          </p:cNvPr>
          <p:cNvSpPr>
            <a:spLocks noGrp="1"/>
          </p:cNvSpPr>
          <p:nvPr>
            <p:ph idx="13"/>
          </p:nvPr>
        </p:nvSpPr>
        <p:spPr>
          <a:xfrm>
            <a:off x="431800" y="4679041"/>
            <a:ext cx="11328400" cy="1518558"/>
          </a:xfrm>
          <a:prstGeom prst="rect">
            <a:avLst/>
          </a:prstGeom>
        </p:spPr>
        <p:txBody>
          <a:bodyPr>
            <a:normAutofit/>
          </a:bodyPr>
          <a:lstStyle>
            <a:lvl1pPr>
              <a:spcBef>
                <a:spcPts val="0"/>
              </a:spcBef>
              <a:defRPr sz="18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11" name="Chart Placeholder 13">
            <a:extLst>
              <a:ext uri="{FF2B5EF4-FFF2-40B4-BE49-F238E27FC236}">
                <a16:creationId xmlns:a16="http://schemas.microsoft.com/office/drawing/2014/main" id="{89C0182C-AEC9-714A-6CF0-D711ED86C6FF}"/>
              </a:ext>
            </a:extLst>
          </p:cNvPr>
          <p:cNvSpPr>
            <a:spLocks noGrp="1"/>
          </p:cNvSpPr>
          <p:nvPr>
            <p:ph type="chart" sz="quarter" idx="15"/>
          </p:nvPr>
        </p:nvSpPr>
        <p:spPr>
          <a:xfrm>
            <a:off x="6172200" y="1026110"/>
            <a:ext cx="5588000" cy="347472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pic>
        <p:nvPicPr>
          <p:cNvPr id="4" name="図 13">
            <a:extLst>
              <a:ext uri="{FF2B5EF4-FFF2-40B4-BE49-F238E27FC236}">
                <a16:creationId xmlns:a16="http://schemas.microsoft.com/office/drawing/2014/main" id="{50EF6712-75B9-FADE-C102-CAA8D77DCE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3" name="Title 1">
            <a:extLst>
              <a:ext uri="{FF2B5EF4-FFF2-40B4-BE49-F238E27FC236}">
                <a16:creationId xmlns:a16="http://schemas.microsoft.com/office/drawing/2014/main" id="{2FF045EB-EA45-5AF2-7D6C-3DE3CAC28FDE}"/>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Slide Number Placeholder 5">
            <a:extLst>
              <a:ext uri="{FF2B5EF4-FFF2-40B4-BE49-F238E27FC236}">
                <a16:creationId xmlns:a16="http://schemas.microsoft.com/office/drawing/2014/main" id="{10DFF686-48D8-2A95-A789-E46BBAEA3553}"/>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Tree>
    <p:extLst>
      <p:ext uri="{BB962C8B-B14F-4D97-AF65-F5344CB8AC3E}">
        <p14:creationId xmlns:p14="http://schemas.microsoft.com/office/powerpoint/2010/main" val="78884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1AB51F-4D1D-62E2-01F1-AA09CD212A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BE7C7C8-5EB4-6F33-EA44-2A621086BC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10" name="Slide Number Placeholder 9">
            <a:extLst>
              <a:ext uri="{FF2B5EF4-FFF2-40B4-BE49-F238E27FC236}">
                <a16:creationId xmlns:a16="http://schemas.microsoft.com/office/drawing/2014/main" id="{846AD68E-DAEC-9D6D-3220-444473E97E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DBDE687B-1385-4678-B37F-AB98306ADDAE}" type="slidenum">
              <a:rPr lang="en-AU" smtClean="0"/>
              <a:pPr/>
              <a:t>‹#›</a:t>
            </a:fld>
            <a:endParaRPr lang="en-AU"/>
          </a:p>
        </p:txBody>
      </p:sp>
    </p:spTree>
    <p:extLst>
      <p:ext uri="{BB962C8B-B14F-4D97-AF65-F5344CB8AC3E}">
        <p14:creationId xmlns:p14="http://schemas.microsoft.com/office/powerpoint/2010/main" val="377721384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6" r:id="rId3"/>
    <p:sldLayoutId id="2147483706" r:id="rId4"/>
    <p:sldLayoutId id="2147483707" r:id="rId5"/>
    <p:sldLayoutId id="2147483708" r:id="rId6"/>
    <p:sldLayoutId id="2147483717" r:id="rId7"/>
    <p:sldLayoutId id="2147483718" r:id="rId8"/>
    <p:sldLayoutId id="2147483709" r:id="rId9"/>
    <p:sldLayoutId id="2147483710" r:id="rId10"/>
    <p:sldLayoutId id="2147483719" r:id="rId11"/>
    <p:sldLayoutId id="2147483711" r:id="rId12"/>
    <p:sldLayoutId id="2147483712" r:id="rId13"/>
    <p:sldLayoutId id="2147483713" r:id="rId14"/>
    <p:sldLayoutId id="2147483720" r:id="rId15"/>
    <p:sldLayoutId id="2147483721" r:id="rId16"/>
    <p:sldLayoutId id="2147483715" r:id="rId17"/>
    <p:sldLayoutId id="2147483714" r:id="rId18"/>
    <p:sldLayoutId id="2147483722" r:id="rId19"/>
    <p:sldLayoutId id="2147483723" r:id="rId20"/>
  </p:sldLayoutIdLst>
  <p:hf hdr="0" ftr="0" dt="0"/>
  <p:txStyles>
    <p:titleStyle>
      <a:lvl1pPr algn="l" defTabSz="914400" rtl="0" eaLnBrk="1" latinLnBrk="0" hangingPunct="1">
        <a:lnSpc>
          <a:spcPct val="90000"/>
        </a:lnSpc>
        <a:spcBef>
          <a:spcPct val="0"/>
        </a:spcBef>
        <a:buNone/>
        <a:defRPr sz="3200" b="1" kern="1200">
          <a:solidFill>
            <a:srgbClr val="00206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800" b="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Tx/>
        <a:buBlip>
          <a:blip r:embed="rId22">
            <a:extLst>
              <a:ext uri="{96DAC541-7B7A-43D3-8B79-37D633B846F1}">
                <asvg:svgBlip xmlns:asvg="http://schemas.microsoft.com/office/drawing/2016/SVG/main" r:embed="rId23"/>
              </a:ext>
            </a:extLst>
          </a:blip>
        </a:buBlip>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Tx/>
        <a:buBlip>
          <a:blip r:embed="rId22">
            <a:extLst>
              <a:ext uri="{96DAC541-7B7A-43D3-8B79-37D633B846F1}">
                <asvg:svgBlip xmlns:asvg="http://schemas.microsoft.com/office/drawing/2016/SVG/main" r:embed="rId23"/>
              </a:ext>
            </a:extLst>
          </a:blip>
        </a:buBlip>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Tx/>
        <a:buBlip>
          <a:blip r:embed="rId22">
            <a:extLst>
              <a:ext uri="{96DAC541-7B7A-43D3-8B79-37D633B846F1}">
                <asvg:svgBlip xmlns:asvg="http://schemas.microsoft.com/office/drawing/2016/SVG/main" r:embed="rId23"/>
              </a:ext>
            </a:extLst>
          </a:blip>
        </a:buBlip>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hart" Target="../charts/chart1.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18.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6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64.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notesSlide" Target="../notesSlides/notesSlide15.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chart" Target="../charts/chart3.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slideLayout" Target="../slideLayouts/slideLayout20.xml"/><Relationship Id="rId30" Type="http://schemas.openxmlformats.org/officeDocument/2006/relationships/image" Target="../media/image63.svg"/><Relationship Id="rId8" Type="http://schemas.openxmlformats.org/officeDocument/2006/relationships/tags" Target="../tags/tag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tags" Target="../tags/tag2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svg"/><Relationship Id="rId18" Type="http://schemas.openxmlformats.org/officeDocument/2006/relationships/image" Target="../media/image82.png"/><Relationship Id="rId3" Type="http://schemas.openxmlformats.org/officeDocument/2006/relationships/notesSlide" Target="../notesSlides/notesSlide17.xml"/><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svg"/><Relationship Id="rId2" Type="http://schemas.openxmlformats.org/officeDocument/2006/relationships/slideLayout" Target="../slideLayouts/slideLayout20.xml"/><Relationship Id="rId16" Type="http://schemas.openxmlformats.org/officeDocument/2006/relationships/image" Target="../media/image80.png"/><Relationship Id="rId20" Type="http://schemas.openxmlformats.org/officeDocument/2006/relationships/image" Target="../media/image84.svg"/><Relationship Id="rId1" Type="http://schemas.openxmlformats.org/officeDocument/2006/relationships/tags" Target="../tags/tag30.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png"/><Relationship Id="rId15" Type="http://schemas.openxmlformats.org/officeDocument/2006/relationships/image" Target="../media/image79.sv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tags" Target="../tags/tag32.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tags" Target="../tags/tag34.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0.xml"/><Relationship Id="rId1" Type="http://schemas.openxmlformats.org/officeDocument/2006/relationships/tags" Target="../tags/tag36.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13" Type="http://schemas.openxmlformats.org/officeDocument/2006/relationships/tags" Target="../tags/tag50.xml"/><Relationship Id="rId18" Type="http://schemas.openxmlformats.org/officeDocument/2006/relationships/tags" Target="../tags/tag55.xml"/><Relationship Id="rId26" Type="http://schemas.openxmlformats.org/officeDocument/2006/relationships/tags" Target="../tags/tag63.xml"/><Relationship Id="rId21" Type="http://schemas.openxmlformats.org/officeDocument/2006/relationships/tags" Target="../tags/tag58.xml"/><Relationship Id="rId34" Type="http://schemas.openxmlformats.org/officeDocument/2006/relationships/slideLayout" Target="../slideLayouts/slideLayout2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5" Type="http://schemas.openxmlformats.org/officeDocument/2006/relationships/tags" Target="../tags/tag62.xml"/><Relationship Id="rId33" Type="http://schemas.openxmlformats.org/officeDocument/2006/relationships/tags" Target="../tags/tag70.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29" Type="http://schemas.openxmlformats.org/officeDocument/2006/relationships/tags" Target="../tags/tag66.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tags" Target="../tags/tag61.xml"/><Relationship Id="rId32" Type="http://schemas.openxmlformats.org/officeDocument/2006/relationships/tags" Target="../tags/tag69.xml"/><Relationship Id="rId37" Type="http://schemas.openxmlformats.org/officeDocument/2006/relationships/chart" Target="../charts/chart5.xml"/><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tags" Target="../tags/tag60.xml"/><Relationship Id="rId28" Type="http://schemas.openxmlformats.org/officeDocument/2006/relationships/tags" Target="../tags/tag65.xml"/><Relationship Id="rId36" Type="http://schemas.openxmlformats.org/officeDocument/2006/relationships/chart" Target="../charts/chart4.xml"/><Relationship Id="rId10" Type="http://schemas.openxmlformats.org/officeDocument/2006/relationships/tags" Target="../tags/tag47.xml"/><Relationship Id="rId19" Type="http://schemas.openxmlformats.org/officeDocument/2006/relationships/tags" Target="../tags/tag56.xml"/><Relationship Id="rId31" Type="http://schemas.openxmlformats.org/officeDocument/2006/relationships/tags" Target="../tags/tag68.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tags" Target="../tags/tag59.xml"/><Relationship Id="rId27" Type="http://schemas.openxmlformats.org/officeDocument/2006/relationships/tags" Target="../tags/tag64.xml"/><Relationship Id="rId30" Type="http://schemas.openxmlformats.org/officeDocument/2006/relationships/tags" Target="../tags/tag67.xml"/><Relationship Id="rId35" Type="http://schemas.openxmlformats.org/officeDocument/2006/relationships/notesSlide" Target="../notesSlides/notesSlide21.xml"/><Relationship Id="rId8" Type="http://schemas.openxmlformats.org/officeDocument/2006/relationships/tags" Target="../tags/tag45.xml"/><Relationship Id="rId3" Type="http://schemas.openxmlformats.org/officeDocument/2006/relationships/tags" Target="../tags/tag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B57F-57CF-7F34-8C49-D004BAFE4B6E}"/>
              </a:ext>
            </a:extLst>
          </p:cNvPr>
          <p:cNvSpPr>
            <a:spLocks noGrp="1"/>
          </p:cNvSpPr>
          <p:nvPr>
            <p:ph type="ctrTitle"/>
          </p:nvPr>
        </p:nvSpPr>
        <p:spPr/>
        <p:txBody>
          <a:bodyPr/>
          <a:lstStyle/>
          <a:p>
            <a:r>
              <a:rPr lang="en-US"/>
              <a:t>Key Assumptions of the MAS 9</a:t>
            </a:r>
            <a:r>
              <a:rPr lang="en-US" baseline="30000"/>
              <a:t>th</a:t>
            </a:r>
            <a:r>
              <a:rPr lang="en-US"/>
              <a:t> Outlook</a:t>
            </a:r>
          </a:p>
        </p:txBody>
      </p:sp>
      <p:sp>
        <p:nvSpPr>
          <p:cNvPr id="3" name="Subtitle 2">
            <a:extLst>
              <a:ext uri="{FF2B5EF4-FFF2-40B4-BE49-F238E27FC236}">
                <a16:creationId xmlns:a16="http://schemas.microsoft.com/office/drawing/2014/main" id="{747135E4-F207-298D-B425-89BEFB2F9F44}"/>
              </a:ext>
            </a:extLst>
          </p:cNvPr>
          <p:cNvSpPr>
            <a:spLocks noGrp="1"/>
          </p:cNvSpPr>
          <p:nvPr>
            <p:ph type="subTitle" idx="1"/>
          </p:nvPr>
        </p:nvSpPr>
        <p:spPr/>
        <p:txBody>
          <a:bodyPr/>
          <a:lstStyle/>
          <a:p>
            <a:r>
              <a:rPr lang="en-US"/>
              <a:t>Mohd Shah Hambali Arifin</a:t>
            </a:r>
          </a:p>
          <a:p>
            <a:r>
              <a:rPr lang="en-US"/>
              <a:t>26 December 2023</a:t>
            </a:r>
          </a:p>
        </p:txBody>
      </p:sp>
    </p:spTree>
    <p:extLst>
      <p:ext uri="{BB962C8B-B14F-4D97-AF65-F5344CB8AC3E}">
        <p14:creationId xmlns:p14="http://schemas.microsoft.com/office/powerpoint/2010/main" val="4201800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Buildings </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Content Placeholder 2">
            <a:extLst>
              <a:ext uri="{FF2B5EF4-FFF2-40B4-BE49-F238E27FC236}">
                <a16:creationId xmlns:a16="http://schemas.microsoft.com/office/drawing/2014/main" id="{5905397D-C3A5-6683-983F-570713C72F54}"/>
              </a:ext>
            </a:extLst>
          </p:cNvPr>
          <p:cNvSpPr txBox="1">
            <a:spLocks/>
          </p:cNvSpPr>
          <p:nvPr/>
        </p:nvSpPr>
        <p:spPr>
          <a:xfrm>
            <a:off x="431800" y="831930"/>
            <a:ext cx="11328400" cy="63326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1800" b="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1200"/>
              </a:spcBef>
              <a:buFontTx/>
              <a:buBlip>
                <a:blip r:embed="rId3">
                  <a:extLst>
                    <a:ext uri="{96DAC541-7B7A-43D3-8B79-37D633B846F1}">
                      <asvg:svgBlip xmlns:asvg="http://schemas.microsoft.com/office/drawing/2016/SVG/main" r:embed="rId4"/>
                    </a:ext>
                  </a:extLst>
                </a:blip>
              </a:buBlip>
              <a:defRPr sz="1800" b="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1200"/>
              </a:spcBef>
              <a:buFontTx/>
              <a:buBlip>
                <a:blip r:embed="rId3">
                  <a:extLst>
                    <a:ext uri="{96DAC541-7B7A-43D3-8B79-37D633B846F1}">
                      <asvg:svgBlip xmlns:asvg="http://schemas.microsoft.com/office/drawing/2016/SVG/main" r:embed="rId4"/>
                    </a:ext>
                  </a:extLst>
                </a:blip>
              </a:buBlip>
              <a:defRPr sz="1600" b="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1200"/>
              </a:spcBef>
              <a:buFontTx/>
              <a:buBlip>
                <a:blip r:embed="rId3">
                  <a:extLst>
                    <a:ext uri="{96DAC541-7B7A-43D3-8B79-37D633B846F1}">
                      <asvg:svgBlip xmlns:asvg="http://schemas.microsoft.com/office/drawing/2016/SVG/main" r:embed="rId4"/>
                    </a:ext>
                  </a:extLst>
                </a:blip>
              </a:buBlip>
              <a:defRPr sz="1600" b="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General information.</a:t>
            </a:r>
          </a:p>
          <a:p>
            <a:pPr marL="0" indent="0">
              <a:buNone/>
            </a:pPr>
            <a:endParaRPr lang="en-US"/>
          </a:p>
        </p:txBody>
      </p:sp>
      <p:graphicFrame>
        <p:nvGraphicFramePr>
          <p:cNvPr id="8" name="Table 7">
            <a:extLst>
              <a:ext uri="{FF2B5EF4-FFF2-40B4-BE49-F238E27FC236}">
                <a16:creationId xmlns:a16="http://schemas.microsoft.com/office/drawing/2014/main" id="{14772813-D346-D5CE-C411-11B3FE4A9AEC}"/>
              </a:ext>
            </a:extLst>
          </p:cNvPr>
          <p:cNvGraphicFramePr>
            <a:graphicFrameLocks noGrp="1"/>
          </p:cNvGraphicFramePr>
          <p:nvPr>
            <p:extLst>
              <p:ext uri="{D42A27DB-BD31-4B8C-83A1-F6EECF244321}">
                <p14:modId xmlns:p14="http://schemas.microsoft.com/office/powerpoint/2010/main" val="2636672595"/>
              </p:ext>
            </p:extLst>
          </p:nvPr>
        </p:nvGraphicFramePr>
        <p:xfrm>
          <a:off x="794084" y="1301548"/>
          <a:ext cx="8927433" cy="1041400"/>
        </p:xfrm>
        <a:graphic>
          <a:graphicData uri="http://schemas.openxmlformats.org/drawingml/2006/table">
            <a:tbl>
              <a:tblPr firstRow="1" bandRow="1">
                <a:tableStyleId>{5C22544A-7EE6-4342-B048-85BDC9FD1C3A}</a:tableStyleId>
              </a:tblPr>
              <a:tblGrid>
                <a:gridCol w="4716379">
                  <a:extLst>
                    <a:ext uri="{9D8B030D-6E8A-4147-A177-3AD203B41FA5}">
                      <a16:colId xmlns:a16="http://schemas.microsoft.com/office/drawing/2014/main" val="3025093391"/>
                    </a:ext>
                  </a:extLst>
                </a:gridCol>
                <a:gridCol w="1371600">
                  <a:extLst>
                    <a:ext uri="{9D8B030D-6E8A-4147-A177-3AD203B41FA5}">
                      <a16:colId xmlns:a16="http://schemas.microsoft.com/office/drawing/2014/main" val="3854580980"/>
                    </a:ext>
                  </a:extLst>
                </a:gridCol>
                <a:gridCol w="1479884">
                  <a:extLst>
                    <a:ext uri="{9D8B030D-6E8A-4147-A177-3AD203B41FA5}">
                      <a16:colId xmlns:a16="http://schemas.microsoft.com/office/drawing/2014/main" val="1077886575"/>
                    </a:ext>
                  </a:extLst>
                </a:gridCol>
                <a:gridCol w="1359570">
                  <a:extLst>
                    <a:ext uri="{9D8B030D-6E8A-4147-A177-3AD203B41FA5}">
                      <a16:colId xmlns:a16="http://schemas.microsoft.com/office/drawing/2014/main" val="4049930901"/>
                    </a:ext>
                  </a:extLst>
                </a:gridCol>
              </a:tblGrid>
              <a:tr h="370840">
                <a:tc>
                  <a:txBody>
                    <a:bodyPr/>
                    <a:lstStyle/>
                    <a:p>
                      <a:r>
                        <a:rPr lang="en-US" sz="1600"/>
                        <a:t>Type</a:t>
                      </a:r>
                    </a:p>
                  </a:txBody>
                  <a:tcPr/>
                </a:tc>
                <a:tc>
                  <a:txBody>
                    <a:bodyPr/>
                    <a:lstStyle/>
                    <a:p>
                      <a:pPr algn="ctr"/>
                      <a:r>
                        <a:rPr lang="en-US" sz="1600"/>
                        <a:t>Industrial </a:t>
                      </a:r>
                    </a:p>
                  </a:txBody>
                  <a:tcPr/>
                </a:tc>
                <a:tc>
                  <a:txBody>
                    <a:bodyPr/>
                    <a:lstStyle/>
                    <a:p>
                      <a:pPr algn="ctr"/>
                      <a:r>
                        <a:rPr lang="en-US" sz="1600"/>
                        <a:t>Commercial</a:t>
                      </a:r>
                    </a:p>
                  </a:txBody>
                  <a:tcPr/>
                </a:tc>
                <a:tc>
                  <a:txBody>
                    <a:bodyPr/>
                    <a:lstStyle/>
                    <a:p>
                      <a:pPr algn="ctr"/>
                      <a:r>
                        <a:rPr lang="en-US" sz="1600"/>
                        <a:t>Residential</a:t>
                      </a:r>
                    </a:p>
                  </a:txBody>
                  <a:tcPr/>
                </a:tc>
                <a:extLst>
                  <a:ext uri="{0D108BD9-81ED-4DB2-BD59-A6C34878D82A}">
                    <a16:rowId xmlns:a16="http://schemas.microsoft.com/office/drawing/2014/main" val="2864988136"/>
                  </a:ext>
                </a:extLst>
              </a:tr>
              <a:tr h="123613">
                <a:tc>
                  <a:txBody>
                    <a:bodyPr/>
                    <a:lstStyle/>
                    <a:p>
                      <a:r>
                        <a:rPr lang="en-US" sz="1600"/>
                        <a:t>Electricity Consumption</a:t>
                      </a:r>
                    </a:p>
                  </a:txBody>
                  <a:tcPr/>
                </a:tc>
                <a:tc>
                  <a:txBody>
                    <a:bodyPr/>
                    <a:lstStyle/>
                    <a:p>
                      <a:pPr algn="ctr"/>
                      <a:r>
                        <a:rPr lang="en-US" sz="1600"/>
                        <a:t>38%</a:t>
                      </a:r>
                    </a:p>
                  </a:txBody>
                  <a:tcPr/>
                </a:tc>
                <a:tc>
                  <a:txBody>
                    <a:bodyPr/>
                    <a:lstStyle/>
                    <a:p>
                      <a:pPr algn="ctr"/>
                      <a:r>
                        <a:rPr lang="en-US" sz="1600"/>
                        <a:t>37%</a:t>
                      </a:r>
                    </a:p>
                  </a:txBody>
                  <a:tcPr/>
                </a:tc>
                <a:tc>
                  <a:txBody>
                    <a:bodyPr/>
                    <a:lstStyle/>
                    <a:p>
                      <a:pPr algn="ctr"/>
                      <a:r>
                        <a:rPr lang="en-US" sz="1600"/>
                        <a:t>25%</a:t>
                      </a:r>
                    </a:p>
                  </a:txBody>
                  <a:tcPr/>
                </a:tc>
                <a:extLst>
                  <a:ext uri="{0D108BD9-81ED-4DB2-BD59-A6C34878D82A}">
                    <a16:rowId xmlns:a16="http://schemas.microsoft.com/office/drawing/2014/main" val="1668889960"/>
                  </a:ext>
                </a:extLst>
              </a:tr>
              <a:tr h="242147">
                <a:tc>
                  <a:txBody>
                    <a:bodyPr/>
                    <a:lstStyle/>
                    <a:p>
                      <a:r>
                        <a:rPr lang="en-US" sz="1600"/>
                        <a:t>Weighted average electrical energy price</a:t>
                      </a:r>
                    </a:p>
                  </a:txBody>
                  <a:tcPr/>
                </a:tc>
                <a:tc>
                  <a:txBody>
                    <a:bodyPr/>
                    <a:lstStyle/>
                    <a:p>
                      <a:pPr algn="ctr"/>
                      <a:r>
                        <a:rPr lang="en-US" sz="1600"/>
                        <a:t>0.369kWh</a:t>
                      </a:r>
                    </a:p>
                  </a:txBody>
                  <a:tcPr/>
                </a:tc>
                <a:tc>
                  <a:txBody>
                    <a:bodyPr/>
                    <a:lstStyle/>
                    <a:p>
                      <a:pPr algn="ctr"/>
                      <a:r>
                        <a:rPr lang="en-US" sz="1600"/>
                        <a:t>0.464kWh</a:t>
                      </a:r>
                    </a:p>
                  </a:txBody>
                  <a:tcPr/>
                </a:tc>
                <a:tc>
                  <a:txBody>
                    <a:bodyPr/>
                    <a:lstStyle/>
                    <a:p>
                      <a:pPr algn="ctr"/>
                      <a:r>
                        <a:rPr lang="en-US" sz="1600"/>
                        <a:t>0.330kWh</a:t>
                      </a:r>
                    </a:p>
                  </a:txBody>
                  <a:tcPr/>
                </a:tc>
                <a:extLst>
                  <a:ext uri="{0D108BD9-81ED-4DB2-BD59-A6C34878D82A}">
                    <a16:rowId xmlns:a16="http://schemas.microsoft.com/office/drawing/2014/main" val="1679725901"/>
                  </a:ext>
                </a:extLst>
              </a:tr>
            </a:tbl>
          </a:graphicData>
        </a:graphic>
      </p:graphicFrame>
      <p:sp>
        <p:nvSpPr>
          <p:cNvPr id="11" name="Content Placeholder 2">
            <a:extLst>
              <a:ext uri="{FF2B5EF4-FFF2-40B4-BE49-F238E27FC236}">
                <a16:creationId xmlns:a16="http://schemas.microsoft.com/office/drawing/2014/main" id="{B77DD042-427B-1D30-211A-C0E53BE2F883}"/>
              </a:ext>
            </a:extLst>
          </p:cNvPr>
          <p:cNvSpPr txBox="1">
            <a:spLocks/>
          </p:cNvSpPr>
          <p:nvPr/>
        </p:nvSpPr>
        <p:spPr>
          <a:xfrm>
            <a:off x="431800" y="2461652"/>
            <a:ext cx="11328400" cy="63326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1800" b="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1200"/>
              </a:spcBef>
              <a:buFontTx/>
              <a:buBlip>
                <a:blip r:embed="rId3">
                  <a:extLst>
                    <a:ext uri="{96DAC541-7B7A-43D3-8B79-37D633B846F1}">
                      <asvg:svgBlip xmlns:asvg="http://schemas.microsoft.com/office/drawing/2016/SVG/main" r:embed="rId4"/>
                    </a:ext>
                  </a:extLst>
                </a:blip>
              </a:buBlip>
              <a:defRPr sz="1800" b="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1200"/>
              </a:spcBef>
              <a:buFontTx/>
              <a:buBlip>
                <a:blip r:embed="rId3">
                  <a:extLst>
                    <a:ext uri="{96DAC541-7B7A-43D3-8B79-37D633B846F1}">
                      <asvg:svgBlip xmlns:asvg="http://schemas.microsoft.com/office/drawing/2016/SVG/main" r:embed="rId4"/>
                    </a:ext>
                  </a:extLst>
                </a:blip>
              </a:buBlip>
              <a:defRPr sz="1600" b="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1200"/>
              </a:spcBef>
              <a:buFontTx/>
              <a:buBlip>
                <a:blip r:embed="rId3">
                  <a:extLst>
                    <a:ext uri="{96DAC541-7B7A-43D3-8B79-37D633B846F1}">
                      <asvg:svgBlip xmlns:asvg="http://schemas.microsoft.com/office/drawing/2016/SVG/main" r:embed="rId4"/>
                    </a:ext>
                  </a:extLst>
                </a:blip>
              </a:buBlip>
              <a:defRPr sz="1600" b="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Residential.</a:t>
            </a:r>
          </a:p>
          <a:p>
            <a:pPr marL="0" indent="0">
              <a:buNone/>
            </a:pPr>
            <a:endParaRPr lang="en-US"/>
          </a:p>
        </p:txBody>
      </p:sp>
      <p:sp>
        <p:nvSpPr>
          <p:cNvPr id="12" name="TextBox 11">
            <a:extLst>
              <a:ext uri="{FF2B5EF4-FFF2-40B4-BE49-F238E27FC236}">
                <a16:creationId xmlns:a16="http://schemas.microsoft.com/office/drawing/2014/main" id="{9646809C-F35A-2CC2-3006-D22CD6062FBC}"/>
              </a:ext>
            </a:extLst>
          </p:cNvPr>
          <p:cNvSpPr txBox="1"/>
          <p:nvPr/>
        </p:nvSpPr>
        <p:spPr>
          <a:xfrm>
            <a:off x="5971670" y="2830835"/>
            <a:ext cx="5664200" cy="830997"/>
          </a:xfrm>
          <a:prstGeom prst="rect">
            <a:avLst/>
          </a:prstGeom>
          <a:noFill/>
        </p:spPr>
        <p:txBody>
          <a:bodyPr wrap="square" rtlCol="0">
            <a:spAutoFit/>
          </a:bodyPr>
          <a:lstStyle/>
          <a:p>
            <a:r>
              <a:rPr lang="en-US" sz="1600"/>
              <a:t>AC ownership and plug load increase due to the average household purchase power increase. Other categories remain unchanged.</a:t>
            </a:r>
          </a:p>
        </p:txBody>
      </p:sp>
      <p:sp>
        <p:nvSpPr>
          <p:cNvPr id="14" name="TextBox 13">
            <a:extLst>
              <a:ext uri="{FF2B5EF4-FFF2-40B4-BE49-F238E27FC236}">
                <a16:creationId xmlns:a16="http://schemas.microsoft.com/office/drawing/2014/main" id="{525001C4-6758-FAFA-D15B-437F5EB6ACFB}"/>
              </a:ext>
            </a:extLst>
          </p:cNvPr>
          <p:cNvSpPr txBox="1"/>
          <p:nvPr/>
        </p:nvSpPr>
        <p:spPr>
          <a:xfrm>
            <a:off x="669754" y="2830835"/>
            <a:ext cx="5301916" cy="646331"/>
          </a:xfrm>
          <a:prstGeom prst="rect">
            <a:avLst/>
          </a:prstGeom>
          <a:noFill/>
        </p:spPr>
        <p:txBody>
          <a:bodyPr wrap="square" rtlCol="0">
            <a:spAutoFit/>
          </a:bodyPr>
          <a:lstStyle/>
          <a:p>
            <a:r>
              <a:rPr lang="en-US"/>
              <a:t>1. Typical load apportioning for residential buildings in Malaysia.</a:t>
            </a:r>
          </a:p>
        </p:txBody>
      </p:sp>
      <p:graphicFrame>
        <p:nvGraphicFramePr>
          <p:cNvPr id="17" name="Chart 16">
            <a:extLst>
              <a:ext uri="{FF2B5EF4-FFF2-40B4-BE49-F238E27FC236}">
                <a16:creationId xmlns:a16="http://schemas.microsoft.com/office/drawing/2014/main" id="{9BAF50FC-9545-4227-C5C5-6405B5EBE168}"/>
              </a:ext>
            </a:extLst>
          </p:cNvPr>
          <p:cNvGraphicFramePr/>
          <p:nvPr>
            <p:extLst>
              <p:ext uri="{D42A27DB-BD31-4B8C-83A1-F6EECF244321}">
                <p14:modId xmlns:p14="http://schemas.microsoft.com/office/powerpoint/2010/main" val="2954722482"/>
              </p:ext>
            </p:extLst>
          </p:nvPr>
        </p:nvGraphicFramePr>
        <p:xfrm>
          <a:off x="885955" y="3394381"/>
          <a:ext cx="4170949" cy="295857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Table 18">
            <a:extLst>
              <a:ext uri="{FF2B5EF4-FFF2-40B4-BE49-F238E27FC236}">
                <a16:creationId xmlns:a16="http://schemas.microsoft.com/office/drawing/2014/main" id="{C1609245-AB9A-7A47-18F7-7E7C60FDFBD9}"/>
              </a:ext>
            </a:extLst>
          </p:cNvPr>
          <p:cNvGraphicFramePr>
            <a:graphicFrameLocks noGrp="1"/>
          </p:cNvGraphicFramePr>
          <p:nvPr>
            <p:extLst>
              <p:ext uri="{D42A27DB-BD31-4B8C-83A1-F6EECF244321}">
                <p14:modId xmlns:p14="http://schemas.microsoft.com/office/powerpoint/2010/main" val="3571491366"/>
              </p:ext>
            </p:extLst>
          </p:nvPr>
        </p:nvGraphicFramePr>
        <p:xfrm>
          <a:off x="5971670" y="3693120"/>
          <a:ext cx="5398173" cy="1258126"/>
        </p:xfrm>
        <a:graphic>
          <a:graphicData uri="http://schemas.openxmlformats.org/drawingml/2006/table">
            <a:tbl>
              <a:tblPr firstRow="1" firstCol="1" bandRow="1">
                <a:tableStyleId>{69012ECD-51FC-41F1-AA8D-1B2483CD663E}</a:tableStyleId>
              </a:tblPr>
              <a:tblGrid>
                <a:gridCol w="2579987">
                  <a:extLst>
                    <a:ext uri="{9D8B030D-6E8A-4147-A177-3AD203B41FA5}">
                      <a16:colId xmlns:a16="http://schemas.microsoft.com/office/drawing/2014/main" val="3258315036"/>
                    </a:ext>
                  </a:extLst>
                </a:gridCol>
                <a:gridCol w="555793">
                  <a:extLst>
                    <a:ext uri="{9D8B030D-6E8A-4147-A177-3AD203B41FA5}">
                      <a16:colId xmlns:a16="http://schemas.microsoft.com/office/drawing/2014/main" val="3474372416"/>
                    </a:ext>
                  </a:extLst>
                </a:gridCol>
                <a:gridCol w="555793">
                  <a:extLst>
                    <a:ext uri="{9D8B030D-6E8A-4147-A177-3AD203B41FA5}">
                      <a16:colId xmlns:a16="http://schemas.microsoft.com/office/drawing/2014/main" val="3825965372"/>
                    </a:ext>
                  </a:extLst>
                </a:gridCol>
                <a:gridCol w="555793">
                  <a:extLst>
                    <a:ext uri="{9D8B030D-6E8A-4147-A177-3AD203B41FA5}">
                      <a16:colId xmlns:a16="http://schemas.microsoft.com/office/drawing/2014/main" val="1486545437"/>
                    </a:ext>
                  </a:extLst>
                </a:gridCol>
                <a:gridCol w="595014">
                  <a:extLst>
                    <a:ext uri="{9D8B030D-6E8A-4147-A177-3AD203B41FA5}">
                      <a16:colId xmlns:a16="http://schemas.microsoft.com/office/drawing/2014/main" val="1579084023"/>
                    </a:ext>
                  </a:extLst>
                </a:gridCol>
                <a:gridCol w="555793">
                  <a:extLst>
                    <a:ext uri="{9D8B030D-6E8A-4147-A177-3AD203B41FA5}">
                      <a16:colId xmlns:a16="http://schemas.microsoft.com/office/drawing/2014/main" val="3634213689"/>
                    </a:ext>
                  </a:extLst>
                </a:gridCol>
              </a:tblGrid>
              <a:tr h="207749">
                <a:tc>
                  <a:txBody>
                    <a:bodyPr/>
                    <a:lstStyle/>
                    <a:p>
                      <a:pPr marL="0" marR="0">
                        <a:lnSpc>
                          <a:spcPct val="107000"/>
                        </a:lnSpc>
                        <a:spcBef>
                          <a:spcPts val="0"/>
                        </a:spcBef>
                        <a:spcAft>
                          <a:spcPts val="0"/>
                        </a:spcAft>
                      </a:pPr>
                      <a:r>
                        <a:rPr lang="en-US" sz="1600">
                          <a:effectLst/>
                        </a:rPr>
                        <a:t>Year</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2018</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2020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2025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2030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2035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29624464"/>
                  </a:ext>
                </a:extLst>
              </a:tr>
              <a:tr h="207749">
                <a:tc>
                  <a:txBody>
                    <a:bodyPr/>
                    <a:lstStyle/>
                    <a:p>
                      <a:pPr marL="0" marR="0">
                        <a:lnSpc>
                          <a:spcPct val="107000"/>
                        </a:lnSpc>
                        <a:spcBef>
                          <a:spcPts val="0"/>
                        </a:spcBef>
                        <a:spcAft>
                          <a:spcPts val="0"/>
                        </a:spcAft>
                      </a:pPr>
                      <a:r>
                        <a:rPr lang="en-US" sz="1600">
                          <a:effectLst/>
                        </a:rPr>
                        <a:t>With AC</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60%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65%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85%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95%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95%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4408699"/>
                  </a:ext>
                </a:extLst>
              </a:tr>
              <a:tr h="207749">
                <a:tc>
                  <a:txBody>
                    <a:bodyPr/>
                    <a:lstStyle/>
                    <a:p>
                      <a:pPr marL="0" marR="0">
                        <a:lnSpc>
                          <a:spcPct val="107000"/>
                        </a:lnSpc>
                        <a:spcBef>
                          <a:spcPts val="0"/>
                        </a:spcBef>
                        <a:spcAft>
                          <a:spcPts val="0"/>
                        </a:spcAft>
                      </a:pPr>
                      <a:r>
                        <a:rPr lang="en-US" sz="1600">
                          <a:effectLst/>
                        </a:rPr>
                        <a:t>Without AC</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40%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35%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15%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45730431"/>
                  </a:ext>
                </a:extLst>
              </a:tr>
              <a:tr h="207749">
                <a:tc>
                  <a:txBody>
                    <a:bodyPr/>
                    <a:lstStyle/>
                    <a:p>
                      <a:pPr marL="0" marR="0">
                        <a:lnSpc>
                          <a:spcPct val="107000"/>
                        </a:lnSpc>
                        <a:spcBef>
                          <a:spcPts val="0"/>
                        </a:spcBef>
                        <a:spcAft>
                          <a:spcPts val="0"/>
                        </a:spcAft>
                      </a:pPr>
                      <a:r>
                        <a:rPr lang="en-US" sz="1600">
                          <a:effectLst/>
                        </a:rPr>
                        <a:t>Plug-load increase vs. base year</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15%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25%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30%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pPr>
                      <a:r>
                        <a:rPr lang="en-US" sz="1600">
                          <a:effectLst/>
                        </a:rPr>
                        <a:t>30%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89941071"/>
                  </a:ext>
                </a:extLst>
              </a:tr>
            </a:tbl>
          </a:graphicData>
        </a:graphic>
      </p:graphicFrame>
      <p:sp>
        <p:nvSpPr>
          <p:cNvPr id="20" name="TextBox 19">
            <a:extLst>
              <a:ext uri="{FF2B5EF4-FFF2-40B4-BE49-F238E27FC236}">
                <a16:creationId xmlns:a16="http://schemas.microsoft.com/office/drawing/2014/main" id="{87981DD2-E34E-1A6A-015D-97145A2EFBB0}"/>
              </a:ext>
            </a:extLst>
          </p:cNvPr>
          <p:cNvSpPr txBox="1"/>
          <p:nvPr/>
        </p:nvSpPr>
        <p:spPr>
          <a:xfrm>
            <a:off x="1637686" y="6400412"/>
            <a:ext cx="3366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Source: </a:t>
            </a:r>
            <a:r>
              <a:rPr lang="en-US" sz="1200" i="1">
                <a:solidFill>
                  <a:prstClr val="black"/>
                </a:solidFill>
                <a:cs typeface="Arial" panose="020B0604020202020204" pitchFamily="34" charset="0"/>
              </a:rPr>
              <a:t>Energy Commission, Malaysia</a:t>
            </a:r>
            <a:endPar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endParaRPr>
          </a:p>
        </p:txBody>
      </p:sp>
      <p:sp>
        <p:nvSpPr>
          <p:cNvPr id="21" name="TextBox 20">
            <a:extLst>
              <a:ext uri="{FF2B5EF4-FFF2-40B4-BE49-F238E27FC236}">
                <a16:creationId xmlns:a16="http://schemas.microsoft.com/office/drawing/2014/main" id="{D155CC16-6147-5B01-8061-CB745AC81709}"/>
              </a:ext>
            </a:extLst>
          </p:cNvPr>
          <p:cNvSpPr txBox="1"/>
          <p:nvPr/>
        </p:nvSpPr>
        <p:spPr>
          <a:xfrm>
            <a:off x="5971669" y="4982534"/>
            <a:ext cx="3749847" cy="261610"/>
          </a:xfrm>
          <a:prstGeom prst="rect">
            <a:avLst/>
          </a:prstGeom>
          <a:noFill/>
        </p:spPr>
        <p:txBody>
          <a:bodyPr wrap="square" rtlCol="0">
            <a:spAutoFit/>
          </a:bodyPr>
          <a:lstStyle/>
          <a:p>
            <a:r>
              <a:rPr lang="en-US" sz="1050" i="1"/>
              <a:t>Assumption by EC, Malaysia</a:t>
            </a:r>
          </a:p>
        </p:txBody>
      </p:sp>
    </p:spTree>
    <p:extLst>
      <p:ext uri="{BB962C8B-B14F-4D97-AF65-F5344CB8AC3E}">
        <p14:creationId xmlns:p14="http://schemas.microsoft.com/office/powerpoint/2010/main" val="4072657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Buildings </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6" name="Table 5">
            <a:extLst>
              <a:ext uri="{FF2B5EF4-FFF2-40B4-BE49-F238E27FC236}">
                <a16:creationId xmlns:a16="http://schemas.microsoft.com/office/drawing/2014/main" id="{412940E9-76A2-1231-272F-246663766F2D}"/>
              </a:ext>
            </a:extLst>
          </p:cNvPr>
          <p:cNvGraphicFramePr>
            <a:graphicFrameLocks noGrp="1"/>
          </p:cNvGraphicFramePr>
          <p:nvPr>
            <p:extLst>
              <p:ext uri="{D42A27DB-BD31-4B8C-83A1-F6EECF244321}">
                <p14:modId xmlns:p14="http://schemas.microsoft.com/office/powerpoint/2010/main" val="1550967327"/>
              </p:ext>
            </p:extLst>
          </p:nvPr>
        </p:nvGraphicFramePr>
        <p:xfrm>
          <a:off x="542261" y="1206968"/>
          <a:ext cx="11313632" cy="4114800"/>
        </p:xfrm>
        <a:graphic>
          <a:graphicData uri="http://schemas.openxmlformats.org/drawingml/2006/table">
            <a:tbl>
              <a:tblPr firstRow="1" bandRow="1">
                <a:tableStyleId>{5C22544A-7EE6-4342-B048-85BDC9FD1C3A}</a:tableStyleId>
              </a:tblPr>
              <a:tblGrid>
                <a:gridCol w="5922334">
                  <a:extLst>
                    <a:ext uri="{9D8B030D-6E8A-4147-A177-3AD203B41FA5}">
                      <a16:colId xmlns:a16="http://schemas.microsoft.com/office/drawing/2014/main" val="576426311"/>
                    </a:ext>
                  </a:extLst>
                </a:gridCol>
                <a:gridCol w="5391298">
                  <a:extLst>
                    <a:ext uri="{9D8B030D-6E8A-4147-A177-3AD203B41FA5}">
                      <a16:colId xmlns:a16="http://schemas.microsoft.com/office/drawing/2014/main" val="1572968533"/>
                    </a:ext>
                  </a:extLst>
                </a:gridCol>
              </a:tblGrid>
              <a:tr h="258588">
                <a:tc>
                  <a:txBody>
                    <a:bodyPr/>
                    <a:lstStyle/>
                    <a:p>
                      <a:pPr algn="ctr"/>
                      <a:r>
                        <a:rPr lang="en-US" sz="1800"/>
                        <a:t>Reference</a:t>
                      </a:r>
                    </a:p>
                  </a:txBody>
                  <a:tcPr/>
                </a:tc>
                <a:tc>
                  <a:txBody>
                    <a:bodyPr/>
                    <a:lstStyle/>
                    <a:p>
                      <a:pPr algn="ctr"/>
                      <a:r>
                        <a:rPr lang="en-US" sz="1800"/>
                        <a:t>Target</a:t>
                      </a:r>
                    </a:p>
                  </a:txBody>
                  <a:tcPr/>
                </a:tc>
                <a:extLst>
                  <a:ext uri="{0D108BD9-81ED-4DB2-BD59-A6C34878D82A}">
                    <a16:rowId xmlns:a16="http://schemas.microsoft.com/office/drawing/2014/main" val="4285354487"/>
                  </a:ext>
                </a:extLst>
              </a:tr>
              <a:tr h="212115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Consumption of electricity in all sectors is expected to steadily increase (moderately due to stringent MEPS requirements and the introduction of new technology) in parallel with the GDP.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LPG demand for cooking grows organically based on historical trends, while natural gas demand is stagnant due to fuel switching to electricity or LPG.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The growth of electricity demand takes into consideration the energy savings from the full enforcement of the Energy Efficiency and Conservation Act. </a:t>
                      </a:r>
                    </a:p>
                    <a:p>
                      <a:pPr marL="690563" marR="0" lvl="0" indent="-403225"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kern="1200">
                          <a:solidFill>
                            <a:schemeClr val="dk1"/>
                          </a:solidFill>
                          <a:effectLst/>
                          <a:latin typeface="+mn-lt"/>
                          <a:ea typeface="+mn-ea"/>
                          <a:cs typeface="+mn-cs"/>
                        </a:rPr>
                        <a:t>The initial target is the reduction of electricity consumption of 8% by 2030. Total energy savings by 2035 is 1,447 million GJ (401,944 GWh = 401.9 TWh).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Increase the number of green buildings from 550 in 2020 to 1,750 in 2030. </a:t>
                      </a:r>
                    </a:p>
                    <a:p>
                      <a:endParaRPr lang="en-US" sz="1600"/>
                    </a:p>
                  </a:txBody>
                  <a:tcPr/>
                </a:tc>
                <a:tc>
                  <a:txBody>
                    <a:bodyPr/>
                    <a:lstStyle/>
                    <a:p>
                      <a:pPr marL="0" indent="0" algn="just">
                        <a:buFont typeface="Arial" panose="020B0604020202020204" pitchFamily="34" charset="0"/>
                        <a:buNone/>
                      </a:pPr>
                      <a:r>
                        <a:rPr lang="en-US" sz="1600"/>
                        <a:t>More fuel switching from LPG and natural gas to electricity, especially for cooking and water boilers at commercial premises. Electricity demand grows higher than REF and remains the primary energy for buildings. </a:t>
                      </a:r>
                    </a:p>
                    <a:p>
                      <a:pPr marL="171450" indent="-171450">
                        <a:buFont typeface="Arial" panose="020B0604020202020204" pitchFamily="34" charset="0"/>
                        <a:buChar char="•"/>
                      </a:pPr>
                      <a:endParaRPr lang="en-US" sz="1600"/>
                    </a:p>
                    <a:p>
                      <a:pPr marL="0" indent="0">
                        <a:buFont typeface="Arial" panose="020B0604020202020204" pitchFamily="34" charset="0"/>
                        <a:buNone/>
                      </a:pPr>
                      <a:endParaRPr lang="en-US" sz="1600"/>
                    </a:p>
                    <a:p>
                      <a:pPr marL="171450" indent="-171450">
                        <a:buFont typeface="Arial" panose="020B0604020202020204" pitchFamily="34" charset="0"/>
                        <a:buChar char="•"/>
                      </a:pPr>
                      <a:r>
                        <a:rPr lang="en-US" sz="1600"/>
                        <a:t>The </a:t>
                      </a:r>
                      <a:r>
                        <a:rPr lang="en-US" sz="1600" b="1"/>
                        <a:t>LCNA 2040 </a:t>
                      </a:r>
                      <a:r>
                        <a:rPr lang="en-US" sz="1600"/>
                        <a:t>proposes the target for the residential sector to achieve energy efficiency savings of </a:t>
                      </a:r>
                      <a:r>
                        <a:rPr lang="en-US" sz="1600" b="1"/>
                        <a:t>10% by 2040 </a:t>
                      </a:r>
                      <a:r>
                        <a:rPr lang="en-US" sz="1600"/>
                        <a:t>compared to the business-as-usual scenario (2018 level). </a:t>
                      </a:r>
                    </a:p>
                    <a:p>
                      <a:pPr marL="171450" indent="-171450">
                        <a:buFont typeface="Arial" panose="020B0604020202020204" pitchFamily="34" charset="0"/>
                        <a:buChar char="•"/>
                      </a:pPr>
                      <a:r>
                        <a:rPr lang="en-US" sz="1600" kern="1200">
                          <a:solidFill>
                            <a:schemeClr val="dk1"/>
                          </a:solidFill>
                          <a:effectLst/>
                          <a:latin typeface="+mn-lt"/>
                          <a:ea typeface="+mn-ea"/>
                          <a:cs typeface="+mn-cs"/>
                        </a:rPr>
                        <a:t>The </a:t>
                      </a:r>
                      <a:r>
                        <a:rPr lang="en-US" sz="1600" b="1" kern="1200">
                          <a:solidFill>
                            <a:schemeClr val="dk1"/>
                          </a:solidFill>
                          <a:effectLst/>
                          <a:latin typeface="+mn-lt"/>
                          <a:ea typeface="+mn-ea"/>
                          <a:cs typeface="+mn-cs"/>
                        </a:rPr>
                        <a:t>RT 2050 </a:t>
                      </a:r>
                      <a:r>
                        <a:rPr lang="en-US" sz="1600" kern="1200">
                          <a:solidFill>
                            <a:schemeClr val="dk1"/>
                          </a:solidFill>
                          <a:effectLst/>
                          <a:latin typeface="+mn-lt"/>
                          <a:ea typeface="+mn-ea"/>
                          <a:cs typeface="+mn-cs"/>
                        </a:rPr>
                        <a:t>targeted </a:t>
                      </a:r>
                      <a:r>
                        <a:rPr lang="en-US" sz="1600" b="1" kern="1200">
                          <a:solidFill>
                            <a:schemeClr val="dk1"/>
                          </a:solidFill>
                          <a:effectLst/>
                          <a:latin typeface="+mn-lt"/>
                          <a:ea typeface="+mn-ea"/>
                          <a:cs typeface="+mn-cs"/>
                        </a:rPr>
                        <a:t>20% energy efficiency savings by 2050 </a:t>
                      </a:r>
                      <a:r>
                        <a:rPr lang="en-US" sz="1600" kern="1200">
                          <a:solidFill>
                            <a:schemeClr val="dk1"/>
                          </a:solidFill>
                          <a:effectLst/>
                          <a:latin typeface="+mn-lt"/>
                          <a:ea typeface="+mn-ea"/>
                          <a:cs typeface="+mn-cs"/>
                        </a:rPr>
                        <a:t>compared to the 2019 level. </a:t>
                      </a:r>
                    </a:p>
                  </a:txBody>
                  <a:tcPr/>
                </a:tc>
                <a:extLst>
                  <a:ext uri="{0D108BD9-81ED-4DB2-BD59-A6C34878D82A}">
                    <a16:rowId xmlns:a16="http://schemas.microsoft.com/office/drawing/2014/main" val="1504964531"/>
                  </a:ext>
                </a:extLst>
              </a:tr>
            </a:tbl>
          </a:graphicData>
        </a:graphic>
      </p:graphicFrame>
      <p:sp>
        <p:nvSpPr>
          <p:cNvPr id="14" name="TextBox 13">
            <a:extLst>
              <a:ext uri="{FF2B5EF4-FFF2-40B4-BE49-F238E27FC236}">
                <a16:creationId xmlns:a16="http://schemas.microsoft.com/office/drawing/2014/main" id="{731C1967-1E8E-5BC9-80CA-3E51F89AC28A}"/>
              </a:ext>
            </a:extLst>
          </p:cNvPr>
          <p:cNvSpPr txBox="1"/>
          <p:nvPr/>
        </p:nvSpPr>
        <p:spPr>
          <a:xfrm>
            <a:off x="431800" y="837636"/>
            <a:ext cx="7304567" cy="369332"/>
          </a:xfrm>
          <a:prstGeom prst="rect">
            <a:avLst/>
          </a:prstGeom>
          <a:noFill/>
        </p:spPr>
        <p:txBody>
          <a:bodyPr wrap="square" rtlCol="0">
            <a:spAutoFit/>
          </a:bodyPr>
          <a:lstStyle/>
          <a:p>
            <a:pPr marL="285750" indent="-285750">
              <a:buFont typeface="Arial" panose="020B0604020202020204" pitchFamily="34" charset="0"/>
              <a:buChar char="•"/>
            </a:pPr>
            <a:r>
              <a:rPr lang="en-US"/>
              <a:t>Assumptions</a:t>
            </a:r>
          </a:p>
        </p:txBody>
      </p:sp>
      <p:sp>
        <p:nvSpPr>
          <p:cNvPr id="15" name="TextBox 14">
            <a:extLst>
              <a:ext uri="{FF2B5EF4-FFF2-40B4-BE49-F238E27FC236}">
                <a16:creationId xmlns:a16="http://schemas.microsoft.com/office/drawing/2014/main" id="{DF2B03CD-AB2A-1F7F-DF06-BF7E1BCB3835}"/>
              </a:ext>
            </a:extLst>
          </p:cNvPr>
          <p:cNvSpPr txBox="1"/>
          <p:nvPr/>
        </p:nvSpPr>
        <p:spPr>
          <a:xfrm>
            <a:off x="446568" y="5351500"/>
            <a:ext cx="11313632" cy="584775"/>
          </a:xfrm>
          <a:prstGeom prst="rect">
            <a:avLst/>
          </a:prstGeom>
          <a:noFill/>
        </p:spPr>
        <p:txBody>
          <a:bodyPr wrap="square" rtlCol="0">
            <a:spAutoFit/>
          </a:bodyPr>
          <a:lstStyle/>
          <a:p>
            <a:r>
              <a:rPr lang="en-US" sz="1600"/>
              <a:t>Recent development</a:t>
            </a:r>
          </a:p>
          <a:p>
            <a:pPr marL="285750" indent="-285750">
              <a:buFont typeface="Arial" panose="020B0604020202020204" pitchFamily="34" charset="0"/>
              <a:buChar char="•"/>
            </a:pPr>
            <a:r>
              <a:rPr lang="en-US" sz="1600"/>
              <a:t>Increased digital infrastructure expenditure for data centers (20% from 2021 to 2026). Expected to reach 1358MW by 2029. </a:t>
            </a:r>
          </a:p>
        </p:txBody>
      </p:sp>
      <p:graphicFrame>
        <p:nvGraphicFramePr>
          <p:cNvPr id="3" name="Table 2">
            <a:extLst>
              <a:ext uri="{FF2B5EF4-FFF2-40B4-BE49-F238E27FC236}">
                <a16:creationId xmlns:a16="http://schemas.microsoft.com/office/drawing/2014/main" id="{814C34CA-57B0-DCB4-0762-9A8334A8B002}"/>
              </a:ext>
            </a:extLst>
          </p:cNvPr>
          <p:cNvGraphicFramePr>
            <a:graphicFrameLocks noGrp="1"/>
          </p:cNvGraphicFramePr>
          <p:nvPr>
            <p:extLst>
              <p:ext uri="{D42A27DB-BD31-4B8C-83A1-F6EECF244321}">
                <p14:modId xmlns:p14="http://schemas.microsoft.com/office/powerpoint/2010/main" val="4174013492"/>
              </p:ext>
            </p:extLst>
          </p:nvPr>
        </p:nvGraphicFramePr>
        <p:xfrm>
          <a:off x="792748" y="5937726"/>
          <a:ext cx="8128000" cy="370840"/>
        </p:xfrm>
        <a:graphic>
          <a:graphicData uri="http://schemas.openxmlformats.org/drawingml/2006/table">
            <a:tbl>
              <a:tblPr firstRow="1" bandRow="1">
                <a:tableStyleId>{BDBED569-4797-4DF1-A0F4-6AAB3CD982D8}</a:tableStyleId>
              </a:tblPr>
              <a:tblGrid>
                <a:gridCol w="2032000">
                  <a:extLst>
                    <a:ext uri="{9D8B030D-6E8A-4147-A177-3AD203B41FA5}">
                      <a16:colId xmlns:a16="http://schemas.microsoft.com/office/drawing/2014/main" val="2714670494"/>
                    </a:ext>
                  </a:extLst>
                </a:gridCol>
                <a:gridCol w="2032000">
                  <a:extLst>
                    <a:ext uri="{9D8B030D-6E8A-4147-A177-3AD203B41FA5}">
                      <a16:colId xmlns:a16="http://schemas.microsoft.com/office/drawing/2014/main" val="3819506"/>
                    </a:ext>
                  </a:extLst>
                </a:gridCol>
                <a:gridCol w="2032000">
                  <a:extLst>
                    <a:ext uri="{9D8B030D-6E8A-4147-A177-3AD203B41FA5}">
                      <a16:colId xmlns:a16="http://schemas.microsoft.com/office/drawing/2014/main" val="4035307650"/>
                    </a:ext>
                  </a:extLst>
                </a:gridCol>
                <a:gridCol w="2032000">
                  <a:extLst>
                    <a:ext uri="{9D8B030D-6E8A-4147-A177-3AD203B41FA5}">
                      <a16:colId xmlns:a16="http://schemas.microsoft.com/office/drawing/2014/main" val="1721265796"/>
                    </a:ext>
                  </a:extLst>
                </a:gridCol>
              </a:tblGrid>
              <a:tr h="370840">
                <a:tc>
                  <a:txBody>
                    <a:bodyPr/>
                    <a:lstStyle/>
                    <a:p>
                      <a:pPr algn="ctr"/>
                      <a:r>
                        <a:rPr lang="en-US" sz="1600"/>
                        <a:t>2022</a:t>
                      </a:r>
                    </a:p>
                  </a:txBody>
                  <a:tcPr/>
                </a:tc>
                <a:tc>
                  <a:txBody>
                    <a:bodyPr/>
                    <a:lstStyle/>
                    <a:p>
                      <a:pPr algn="ctr"/>
                      <a:r>
                        <a:rPr lang="en-US" sz="1600"/>
                        <a:t>46 Data Centres</a:t>
                      </a:r>
                    </a:p>
                  </a:txBody>
                  <a:tcPr/>
                </a:tc>
                <a:tc>
                  <a:txBody>
                    <a:bodyPr/>
                    <a:lstStyle/>
                    <a:p>
                      <a:pPr algn="ctr"/>
                      <a:r>
                        <a:rPr lang="en-US" sz="1600"/>
                        <a:t>168 megawatts</a:t>
                      </a:r>
                    </a:p>
                  </a:txBody>
                  <a:tcPr/>
                </a:tc>
                <a:tc>
                  <a:txBody>
                    <a:bodyPr/>
                    <a:lstStyle/>
                    <a:p>
                      <a:pPr algn="ctr"/>
                      <a:r>
                        <a:rPr lang="en-US" sz="1600"/>
                        <a:t>21 Providers</a:t>
                      </a:r>
                    </a:p>
                  </a:txBody>
                  <a:tcPr/>
                </a:tc>
                <a:extLst>
                  <a:ext uri="{0D108BD9-81ED-4DB2-BD59-A6C34878D82A}">
                    <a16:rowId xmlns:a16="http://schemas.microsoft.com/office/drawing/2014/main" val="1421844538"/>
                  </a:ext>
                </a:extLst>
              </a:tr>
            </a:tbl>
          </a:graphicData>
        </a:graphic>
      </p:graphicFrame>
      <p:sp>
        <p:nvSpPr>
          <p:cNvPr id="5" name="TextBox 4">
            <a:extLst>
              <a:ext uri="{FF2B5EF4-FFF2-40B4-BE49-F238E27FC236}">
                <a16:creationId xmlns:a16="http://schemas.microsoft.com/office/drawing/2014/main" id="{AF51CEDF-0CE0-8892-0CA4-765AC41BFEC4}"/>
              </a:ext>
            </a:extLst>
          </p:cNvPr>
          <p:cNvSpPr txBox="1"/>
          <p:nvPr/>
        </p:nvSpPr>
        <p:spPr>
          <a:xfrm>
            <a:off x="1491975" y="6248062"/>
            <a:ext cx="33660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solidFill>
                  <a:prstClr val="black"/>
                </a:solidFill>
                <a:cs typeface="Arial" panose="020B0604020202020204" pitchFamily="34" charset="0"/>
              </a:rPr>
              <a:t>Energy Commission, Malaysia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National Energy Transition Roadmap (NETR)</a:t>
            </a:r>
          </a:p>
        </p:txBody>
      </p:sp>
    </p:spTree>
    <p:extLst>
      <p:ext uri="{BB962C8B-B14F-4D97-AF65-F5344CB8AC3E}">
        <p14:creationId xmlns:p14="http://schemas.microsoft.com/office/powerpoint/2010/main" val="75644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19767" y="159009"/>
            <a:ext cx="11328400" cy="535420"/>
          </a:xfrm>
        </p:spPr>
        <p:txBody>
          <a:bodyPr/>
          <a:lstStyle/>
          <a:p>
            <a:r>
              <a:rPr lang="en-US">
                <a:latin typeface="+mn-lt"/>
              </a:rPr>
              <a:t>Industry</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mn-lt"/>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p:txBody>
      </p:sp>
      <p:sp>
        <p:nvSpPr>
          <p:cNvPr id="9" name="TextBox 8">
            <a:extLst>
              <a:ext uri="{FF2B5EF4-FFF2-40B4-BE49-F238E27FC236}">
                <a16:creationId xmlns:a16="http://schemas.microsoft.com/office/drawing/2014/main" id="{F74847B3-0301-F269-AF73-0CB1B3F8C6AB}"/>
              </a:ext>
            </a:extLst>
          </p:cNvPr>
          <p:cNvSpPr txBox="1"/>
          <p:nvPr/>
        </p:nvSpPr>
        <p:spPr>
          <a:xfrm>
            <a:off x="431799" y="2829100"/>
            <a:ext cx="8158747" cy="338554"/>
          </a:xfrm>
          <a:prstGeom prst="rect">
            <a:avLst/>
          </a:prstGeom>
          <a:noFill/>
        </p:spPr>
        <p:txBody>
          <a:bodyPr wrap="square">
            <a:spAutoFit/>
          </a:bodyPr>
          <a:lstStyle/>
          <a:p>
            <a:r>
              <a:rPr lang="en-US" sz="1600" b="1"/>
              <a:t>2. Government policies that target energy efficiency improvements</a:t>
            </a:r>
          </a:p>
        </p:txBody>
      </p:sp>
      <p:sp>
        <p:nvSpPr>
          <p:cNvPr id="12" name="TextBox 11">
            <a:extLst>
              <a:ext uri="{FF2B5EF4-FFF2-40B4-BE49-F238E27FC236}">
                <a16:creationId xmlns:a16="http://schemas.microsoft.com/office/drawing/2014/main" id="{4EC4810F-8D71-4D4D-8B7B-D58E2F8C18B9}"/>
              </a:ext>
            </a:extLst>
          </p:cNvPr>
          <p:cNvSpPr txBox="1"/>
          <p:nvPr/>
        </p:nvSpPr>
        <p:spPr>
          <a:xfrm>
            <a:off x="6510419" y="3198432"/>
            <a:ext cx="1851528" cy="1323439"/>
          </a:xfrm>
          <a:prstGeom prst="rect">
            <a:avLst/>
          </a:prstGeom>
          <a:solidFill>
            <a:schemeClr val="accent4">
              <a:lumMod val="20000"/>
              <a:lumOff val="80000"/>
            </a:schemeClr>
          </a:solidFill>
        </p:spPr>
        <p:txBody>
          <a:bodyPr wrap="square" rtlCol="0">
            <a:spAutoFit/>
          </a:bodyPr>
          <a:lstStyle/>
          <a:p>
            <a:pPr lvl="0"/>
            <a:r>
              <a:rPr lang="en-US" sz="1600"/>
              <a:t>LCNA 2040</a:t>
            </a:r>
          </a:p>
          <a:p>
            <a:pPr lvl="0"/>
            <a:r>
              <a:rPr lang="en-US" sz="1600"/>
              <a:t>EE savings of 11% by 2040 compared to the BAU scenario (2018 levels)</a:t>
            </a:r>
          </a:p>
        </p:txBody>
      </p:sp>
      <p:sp>
        <p:nvSpPr>
          <p:cNvPr id="14" name="TextBox 13">
            <a:extLst>
              <a:ext uri="{FF2B5EF4-FFF2-40B4-BE49-F238E27FC236}">
                <a16:creationId xmlns:a16="http://schemas.microsoft.com/office/drawing/2014/main" id="{763FA24F-4719-DB31-FD5C-A27C7D2D52B4}"/>
              </a:ext>
            </a:extLst>
          </p:cNvPr>
          <p:cNvSpPr txBox="1"/>
          <p:nvPr/>
        </p:nvSpPr>
        <p:spPr>
          <a:xfrm>
            <a:off x="8402386" y="3198432"/>
            <a:ext cx="864270" cy="1077218"/>
          </a:xfrm>
          <a:prstGeom prst="rect">
            <a:avLst/>
          </a:prstGeom>
          <a:solidFill>
            <a:srgbClr val="FFCCCC"/>
          </a:solidFill>
        </p:spPr>
        <p:txBody>
          <a:bodyPr wrap="square">
            <a:spAutoFit/>
          </a:bodyPr>
          <a:lstStyle/>
          <a:p>
            <a:pPr lvl="0"/>
            <a:r>
              <a:rPr lang="en-US" sz="1600"/>
              <a:t>RT 2050</a:t>
            </a:r>
          </a:p>
          <a:p>
            <a:pPr lvl="0"/>
            <a:r>
              <a:rPr lang="en-US" sz="1600"/>
              <a:t>23% EE savings by 2050</a:t>
            </a:r>
          </a:p>
        </p:txBody>
      </p:sp>
      <p:sp>
        <p:nvSpPr>
          <p:cNvPr id="16" name="TextBox 15">
            <a:extLst>
              <a:ext uri="{FF2B5EF4-FFF2-40B4-BE49-F238E27FC236}">
                <a16:creationId xmlns:a16="http://schemas.microsoft.com/office/drawing/2014/main" id="{0C35CAE7-F9ED-2AAE-953A-3B80092051B1}"/>
              </a:ext>
            </a:extLst>
          </p:cNvPr>
          <p:cNvSpPr txBox="1"/>
          <p:nvPr/>
        </p:nvSpPr>
        <p:spPr>
          <a:xfrm>
            <a:off x="2925344" y="3417329"/>
            <a:ext cx="1997243" cy="830997"/>
          </a:xfrm>
          <a:prstGeom prst="rect">
            <a:avLst/>
          </a:prstGeom>
          <a:solidFill>
            <a:schemeClr val="accent4">
              <a:lumMod val="60000"/>
              <a:lumOff val="40000"/>
            </a:schemeClr>
          </a:solidFill>
        </p:spPr>
        <p:txBody>
          <a:bodyPr wrap="square">
            <a:spAutoFit/>
          </a:bodyPr>
          <a:lstStyle/>
          <a:p>
            <a:r>
              <a:rPr lang="en-US" sz="1600"/>
              <a:t>Reduction in carbon emission intensity based on NDC goals</a:t>
            </a:r>
          </a:p>
        </p:txBody>
      </p:sp>
      <p:sp>
        <p:nvSpPr>
          <p:cNvPr id="17" name="TextBox 16">
            <a:extLst>
              <a:ext uri="{FF2B5EF4-FFF2-40B4-BE49-F238E27FC236}">
                <a16:creationId xmlns:a16="http://schemas.microsoft.com/office/drawing/2014/main" id="{7E729676-C2B7-EE21-760C-6473EE5AA67E}"/>
              </a:ext>
            </a:extLst>
          </p:cNvPr>
          <p:cNvSpPr txBox="1"/>
          <p:nvPr/>
        </p:nvSpPr>
        <p:spPr>
          <a:xfrm>
            <a:off x="844549" y="3294219"/>
            <a:ext cx="1997244" cy="1077218"/>
          </a:xfrm>
          <a:prstGeom prst="rect">
            <a:avLst/>
          </a:prstGeom>
          <a:solidFill>
            <a:schemeClr val="accent4">
              <a:lumMod val="75000"/>
            </a:schemeClr>
          </a:solidFill>
        </p:spPr>
        <p:txBody>
          <a:bodyPr wrap="square" rtlCol="0">
            <a:spAutoFit/>
          </a:bodyPr>
          <a:lstStyle/>
          <a:p>
            <a:pPr lvl="0"/>
            <a:r>
              <a:rPr lang="en-US" sz="1600">
                <a:solidFill>
                  <a:schemeClr val="bg1"/>
                </a:solidFill>
                <a:effectLst/>
                <a:ea typeface="SimSun" panose="02010600030101010101" pitchFamily="2" charset="-122"/>
              </a:rPr>
              <a:t>Biofuel Program B7 (palm biodiesel) has been mandatory for industrial applications </a:t>
            </a:r>
            <a:endParaRPr lang="en-US" sz="1600">
              <a:solidFill>
                <a:schemeClr val="bg1"/>
              </a:solidFill>
            </a:endParaRPr>
          </a:p>
        </p:txBody>
      </p:sp>
      <p:sp>
        <p:nvSpPr>
          <p:cNvPr id="19" name="TextBox 18">
            <a:extLst>
              <a:ext uri="{FF2B5EF4-FFF2-40B4-BE49-F238E27FC236}">
                <a16:creationId xmlns:a16="http://schemas.microsoft.com/office/drawing/2014/main" id="{DF9E2C44-09DD-BEB8-53DA-437900244A66}"/>
              </a:ext>
            </a:extLst>
          </p:cNvPr>
          <p:cNvSpPr txBox="1"/>
          <p:nvPr/>
        </p:nvSpPr>
        <p:spPr>
          <a:xfrm>
            <a:off x="5008142" y="3192579"/>
            <a:ext cx="1416722" cy="1323439"/>
          </a:xfrm>
          <a:prstGeom prst="rect">
            <a:avLst/>
          </a:prstGeom>
          <a:solidFill>
            <a:schemeClr val="accent4">
              <a:lumMod val="40000"/>
              <a:lumOff val="60000"/>
            </a:schemeClr>
          </a:solidFill>
        </p:spPr>
        <p:txBody>
          <a:bodyPr wrap="square">
            <a:spAutoFit/>
          </a:bodyPr>
          <a:lstStyle/>
          <a:p>
            <a:r>
              <a:rPr lang="en-US" sz="1600"/>
              <a:t>Mandatory audits for large industrial buildings starting 2024</a:t>
            </a:r>
          </a:p>
        </p:txBody>
      </p:sp>
      <p:sp>
        <p:nvSpPr>
          <p:cNvPr id="20" name="TextBox 19">
            <a:extLst>
              <a:ext uri="{FF2B5EF4-FFF2-40B4-BE49-F238E27FC236}">
                <a16:creationId xmlns:a16="http://schemas.microsoft.com/office/drawing/2014/main" id="{3E392B50-151C-21E7-643A-935B9FFB91F9}"/>
              </a:ext>
            </a:extLst>
          </p:cNvPr>
          <p:cNvSpPr txBox="1"/>
          <p:nvPr/>
        </p:nvSpPr>
        <p:spPr>
          <a:xfrm>
            <a:off x="431799" y="611655"/>
            <a:ext cx="8158747" cy="338554"/>
          </a:xfrm>
          <a:prstGeom prst="rect">
            <a:avLst/>
          </a:prstGeom>
          <a:noFill/>
        </p:spPr>
        <p:txBody>
          <a:bodyPr wrap="square">
            <a:spAutoFit/>
          </a:bodyPr>
          <a:lstStyle/>
          <a:p>
            <a:r>
              <a:rPr lang="en-US" sz="1600" b="1"/>
              <a:t>1. General</a:t>
            </a:r>
          </a:p>
        </p:txBody>
      </p:sp>
      <p:sp>
        <p:nvSpPr>
          <p:cNvPr id="21" name="TextBox 20">
            <a:extLst>
              <a:ext uri="{FF2B5EF4-FFF2-40B4-BE49-F238E27FC236}">
                <a16:creationId xmlns:a16="http://schemas.microsoft.com/office/drawing/2014/main" id="{78E87EBB-61BF-10ED-75F6-00DBB875D927}"/>
              </a:ext>
            </a:extLst>
          </p:cNvPr>
          <p:cNvSpPr txBox="1"/>
          <p:nvPr/>
        </p:nvSpPr>
        <p:spPr>
          <a:xfrm>
            <a:off x="844548" y="950209"/>
            <a:ext cx="10915652" cy="1323439"/>
          </a:xfrm>
          <a:prstGeom prst="rect">
            <a:avLst/>
          </a:prstGeom>
          <a:noFill/>
        </p:spPr>
        <p:txBody>
          <a:bodyPr wrap="square" rtlCol="0">
            <a:spAutoFit/>
          </a:bodyPr>
          <a:lstStyle/>
          <a:p>
            <a:pPr marL="342900" indent="-342900">
              <a:buFont typeface="+mj-lt"/>
              <a:buAutoNum type="alphaLcParenR"/>
            </a:pPr>
            <a:r>
              <a:rPr lang="en-US" sz="1600"/>
              <a:t>Fossil fuels remain dominant, with higher demand growth from 2023 to 2040.</a:t>
            </a:r>
          </a:p>
          <a:p>
            <a:pPr marL="342900" indent="-342900">
              <a:buFont typeface="+mj-lt"/>
              <a:buAutoNum type="alphaLcParenR"/>
            </a:pPr>
            <a:r>
              <a:rPr lang="en-US" sz="1600"/>
              <a:t>Coal demand grows organically but takes consideration of the existing 50%-60% unutilized capacity in the cement industry.</a:t>
            </a:r>
          </a:p>
          <a:p>
            <a:pPr marL="342900" indent="-342900">
              <a:buFont typeface="+mj-lt"/>
              <a:buAutoNum type="alphaLcParenR"/>
            </a:pPr>
            <a:r>
              <a:rPr lang="en-US" sz="1600"/>
              <a:t>Fuel switching from coal to biomass and waste in the cement industry.</a:t>
            </a:r>
          </a:p>
          <a:p>
            <a:pPr marL="342900" indent="-342900">
              <a:buFont typeface="+mj-lt"/>
              <a:buAutoNum type="alphaLcParenR"/>
            </a:pPr>
            <a:r>
              <a:rPr lang="en-US" sz="1600"/>
              <a:t>Petroleum products demand grows slowly. </a:t>
            </a:r>
          </a:p>
          <a:p>
            <a:pPr marL="342900" indent="-342900">
              <a:buFont typeface="+mj-lt"/>
              <a:buAutoNum type="alphaLcParenR"/>
            </a:pPr>
            <a:r>
              <a:rPr lang="en-US" sz="1600"/>
              <a:t>Growth of local SMEs to adopt green practices (95% SMEs and 5% large enterprises).</a:t>
            </a:r>
          </a:p>
        </p:txBody>
      </p:sp>
      <p:graphicFrame>
        <p:nvGraphicFramePr>
          <p:cNvPr id="22" name="Table 21">
            <a:extLst>
              <a:ext uri="{FF2B5EF4-FFF2-40B4-BE49-F238E27FC236}">
                <a16:creationId xmlns:a16="http://schemas.microsoft.com/office/drawing/2014/main" id="{EF45AFF2-3EE3-6562-B90A-F70B869A662F}"/>
              </a:ext>
            </a:extLst>
          </p:cNvPr>
          <p:cNvGraphicFramePr>
            <a:graphicFrameLocks noGrp="1"/>
          </p:cNvGraphicFramePr>
          <p:nvPr>
            <p:extLst>
              <p:ext uri="{D42A27DB-BD31-4B8C-83A1-F6EECF244321}">
                <p14:modId xmlns:p14="http://schemas.microsoft.com/office/powerpoint/2010/main" val="1209331880"/>
              </p:ext>
            </p:extLst>
          </p:nvPr>
        </p:nvGraphicFramePr>
        <p:xfrm>
          <a:off x="1258803" y="2315777"/>
          <a:ext cx="6946733" cy="498602"/>
        </p:xfrm>
        <a:graphic>
          <a:graphicData uri="http://schemas.openxmlformats.org/drawingml/2006/table">
            <a:tbl>
              <a:tblPr firstRow="1" firstCol="1" bandRow="1">
                <a:tableStyleId>{D27102A9-8310-4765-A935-A1911B00CA55}</a:tableStyleId>
              </a:tblPr>
              <a:tblGrid>
                <a:gridCol w="2760881">
                  <a:extLst>
                    <a:ext uri="{9D8B030D-6E8A-4147-A177-3AD203B41FA5}">
                      <a16:colId xmlns:a16="http://schemas.microsoft.com/office/drawing/2014/main" val="397420191"/>
                    </a:ext>
                  </a:extLst>
                </a:gridCol>
                <a:gridCol w="2033552">
                  <a:extLst>
                    <a:ext uri="{9D8B030D-6E8A-4147-A177-3AD203B41FA5}">
                      <a16:colId xmlns:a16="http://schemas.microsoft.com/office/drawing/2014/main" val="2864416058"/>
                    </a:ext>
                  </a:extLst>
                </a:gridCol>
                <a:gridCol w="2152300">
                  <a:extLst>
                    <a:ext uri="{9D8B030D-6E8A-4147-A177-3AD203B41FA5}">
                      <a16:colId xmlns:a16="http://schemas.microsoft.com/office/drawing/2014/main" val="3898181779"/>
                    </a:ext>
                  </a:extLst>
                </a:gridCol>
              </a:tblGrid>
              <a:tr h="0">
                <a:tc>
                  <a:txBody>
                    <a:bodyPr/>
                    <a:lstStyle/>
                    <a:p>
                      <a:pPr marL="0" marR="0" algn="ctr">
                        <a:lnSpc>
                          <a:spcPct val="107000"/>
                        </a:lnSpc>
                        <a:spcBef>
                          <a:spcPts val="0"/>
                        </a:spcBef>
                        <a:spcAft>
                          <a:spcPts val="0"/>
                        </a:spcAft>
                      </a:pPr>
                      <a:r>
                        <a:rPr lang="en-US" sz="1600">
                          <a:effectLst/>
                        </a:rPr>
                        <a:t>2020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2025</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2030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5412077"/>
                  </a:ext>
                </a:extLst>
              </a:tr>
              <a:tr h="0">
                <a:tc>
                  <a:txBody>
                    <a:bodyPr/>
                    <a:lstStyle/>
                    <a:p>
                      <a:pPr marL="0" marR="0" algn="ctr">
                        <a:lnSpc>
                          <a:spcPct val="107000"/>
                        </a:lnSpc>
                        <a:spcBef>
                          <a:spcPts val="0"/>
                        </a:spcBef>
                        <a:spcAft>
                          <a:spcPts val="0"/>
                        </a:spcAft>
                      </a:pPr>
                      <a:r>
                        <a:rPr lang="en-US" sz="1600">
                          <a:effectLst/>
                        </a:rPr>
                        <a:t>800 Companies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1,200 companies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2,000 companies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31718241"/>
                  </a:ext>
                </a:extLst>
              </a:tr>
            </a:tbl>
          </a:graphicData>
        </a:graphic>
      </p:graphicFrame>
      <p:sp>
        <p:nvSpPr>
          <p:cNvPr id="24" name="TextBox 23">
            <a:extLst>
              <a:ext uri="{FF2B5EF4-FFF2-40B4-BE49-F238E27FC236}">
                <a16:creationId xmlns:a16="http://schemas.microsoft.com/office/drawing/2014/main" id="{148FAE71-432E-22F6-F2CB-BEB8C54780AE}"/>
              </a:ext>
            </a:extLst>
          </p:cNvPr>
          <p:cNvSpPr txBox="1"/>
          <p:nvPr/>
        </p:nvSpPr>
        <p:spPr>
          <a:xfrm>
            <a:off x="419767" y="4523993"/>
            <a:ext cx="7758197" cy="338554"/>
          </a:xfrm>
          <a:prstGeom prst="rect">
            <a:avLst/>
          </a:prstGeom>
          <a:noFill/>
        </p:spPr>
        <p:txBody>
          <a:bodyPr wrap="square">
            <a:spAutoFit/>
          </a:bodyPr>
          <a:lstStyle/>
          <a:p>
            <a:r>
              <a:rPr lang="en-US" sz="1600" b="1"/>
              <a:t>3. Are any industry subsectors projected to grow/decline significantly?</a:t>
            </a:r>
          </a:p>
        </p:txBody>
      </p:sp>
      <p:sp>
        <p:nvSpPr>
          <p:cNvPr id="26" name="TextBox 25">
            <a:extLst>
              <a:ext uri="{FF2B5EF4-FFF2-40B4-BE49-F238E27FC236}">
                <a16:creationId xmlns:a16="http://schemas.microsoft.com/office/drawing/2014/main" id="{DAB26AC2-1888-D1E2-93CC-57CEA6F703A0}"/>
              </a:ext>
            </a:extLst>
          </p:cNvPr>
          <p:cNvSpPr txBox="1"/>
          <p:nvPr/>
        </p:nvSpPr>
        <p:spPr>
          <a:xfrm>
            <a:off x="832515" y="4826384"/>
            <a:ext cx="10915652" cy="1077218"/>
          </a:xfrm>
          <a:prstGeom prst="rect">
            <a:avLst/>
          </a:prstGeom>
          <a:noFill/>
        </p:spPr>
        <p:txBody>
          <a:bodyPr wrap="square" rtlCol="0">
            <a:spAutoFit/>
          </a:bodyPr>
          <a:lstStyle/>
          <a:p>
            <a:r>
              <a:rPr lang="en-US" sz="1600">
                <a:solidFill>
                  <a:srgbClr val="212529"/>
                </a:solidFill>
              </a:rPr>
              <a:t>G</a:t>
            </a:r>
            <a:r>
              <a:rPr lang="en-US" sz="1600" b="0" i="0">
                <a:solidFill>
                  <a:srgbClr val="212529"/>
                </a:solidFill>
                <a:effectLst/>
              </a:rPr>
              <a:t>overnment's commitment to support the development and growth of the local EV sector. </a:t>
            </a:r>
          </a:p>
          <a:p>
            <a:r>
              <a:rPr lang="en-US" sz="1600">
                <a:solidFill>
                  <a:srgbClr val="212529"/>
                </a:solidFill>
              </a:rPr>
              <a:t>EVs and hybrids account for new car sales: 20% by 2030, 50% by 2040 and 80% by 2050. </a:t>
            </a:r>
            <a:endParaRPr lang="en-US" sz="1600"/>
          </a:p>
          <a:p>
            <a:pPr marL="342900" indent="-342900">
              <a:buFont typeface="+mj-lt"/>
              <a:buAutoNum type="alphaLcParenR"/>
            </a:pPr>
            <a:r>
              <a:rPr lang="en-US" sz="1600"/>
              <a:t>Proton will introduce and manufacture EVs in 2025.</a:t>
            </a:r>
          </a:p>
          <a:p>
            <a:pPr marL="342900" indent="-342900">
              <a:buFont typeface="+mj-lt"/>
              <a:buAutoNum type="alphaLcParenR"/>
            </a:pPr>
            <a:r>
              <a:rPr lang="en-US" sz="1600" err="1"/>
              <a:t>Perodua</a:t>
            </a:r>
            <a:r>
              <a:rPr lang="en-US" sz="1600"/>
              <a:t> aims for up to 20-30% of electric and hybrid vehicle sales by 2030.</a:t>
            </a:r>
          </a:p>
        </p:txBody>
      </p:sp>
      <p:pic>
        <p:nvPicPr>
          <p:cNvPr id="28" name="Picture 27" descr="A graph with an arrow pointing upwards&#10;&#10;Description automatically generated">
            <a:extLst>
              <a:ext uri="{FF2B5EF4-FFF2-40B4-BE49-F238E27FC236}">
                <a16:creationId xmlns:a16="http://schemas.microsoft.com/office/drawing/2014/main" id="{671857CF-2622-2BBA-F7A8-ADA23F87A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340" y="1569427"/>
            <a:ext cx="2391109" cy="2857899"/>
          </a:xfrm>
          <a:prstGeom prst="rect">
            <a:avLst/>
          </a:prstGeom>
        </p:spPr>
      </p:pic>
      <p:pic>
        <p:nvPicPr>
          <p:cNvPr id="30" name="Picture 29" descr="A hexagon with numbers and a few triangles&#10;&#10;Description automatically generated">
            <a:extLst>
              <a:ext uri="{FF2B5EF4-FFF2-40B4-BE49-F238E27FC236}">
                <a16:creationId xmlns:a16="http://schemas.microsoft.com/office/drawing/2014/main" id="{1D706D53-575F-D61E-B187-9FE4955AC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4051" y="4395719"/>
            <a:ext cx="2224116" cy="1960631"/>
          </a:xfrm>
          <a:prstGeom prst="rect">
            <a:avLst/>
          </a:prstGeom>
        </p:spPr>
      </p:pic>
      <p:sp>
        <p:nvSpPr>
          <p:cNvPr id="31" name="TextBox 30">
            <a:extLst>
              <a:ext uri="{FF2B5EF4-FFF2-40B4-BE49-F238E27FC236}">
                <a16:creationId xmlns:a16="http://schemas.microsoft.com/office/drawing/2014/main" id="{A91B419C-C5F1-E8D3-2486-48489B36EB9F}"/>
              </a:ext>
            </a:extLst>
          </p:cNvPr>
          <p:cNvSpPr txBox="1"/>
          <p:nvPr/>
        </p:nvSpPr>
        <p:spPr>
          <a:xfrm>
            <a:off x="10051718" y="5978692"/>
            <a:ext cx="914400" cy="261610"/>
          </a:xfrm>
          <a:prstGeom prst="rect">
            <a:avLst/>
          </a:prstGeom>
          <a:noFill/>
        </p:spPr>
        <p:txBody>
          <a:bodyPr wrap="square" rtlCol="0">
            <a:spAutoFit/>
          </a:bodyPr>
          <a:lstStyle/>
          <a:p>
            <a:r>
              <a:rPr lang="en-US" sz="1100"/>
              <a:t>2021</a:t>
            </a:r>
            <a:endParaRPr lang="en-US"/>
          </a:p>
        </p:txBody>
      </p:sp>
      <p:sp>
        <p:nvSpPr>
          <p:cNvPr id="32" name="TextBox 31">
            <a:extLst>
              <a:ext uri="{FF2B5EF4-FFF2-40B4-BE49-F238E27FC236}">
                <a16:creationId xmlns:a16="http://schemas.microsoft.com/office/drawing/2014/main" id="{B5416967-5106-3F96-D06D-EF6086B5DA87}"/>
              </a:ext>
            </a:extLst>
          </p:cNvPr>
          <p:cNvSpPr txBox="1"/>
          <p:nvPr/>
        </p:nvSpPr>
        <p:spPr>
          <a:xfrm>
            <a:off x="10508918" y="5489958"/>
            <a:ext cx="914400" cy="338554"/>
          </a:xfrm>
          <a:prstGeom prst="rect">
            <a:avLst/>
          </a:prstGeom>
          <a:noFill/>
        </p:spPr>
        <p:txBody>
          <a:bodyPr wrap="square" rtlCol="0">
            <a:spAutoFit/>
          </a:bodyPr>
          <a:lstStyle/>
          <a:p>
            <a:r>
              <a:rPr lang="en-US" sz="1600"/>
              <a:t>2030</a:t>
            </a:r>
            <a:endParaRPr lang="en-US" sz="2800"/>
          </a:p>
        </p:txBody>
      </p:sp>
      <p:sp>
        <p:nvSpPr>
          <p:cNvPr id="3" name="TextBox 2">
            <a:extLst>
              <a:ext uri="{FF2B5EF4-FFF2-40B4-BE49-F238E27FC236}">
                <a16:creationId xmlns:a16="http://schemas.microsoft.com/office/drawing/2014/main" id="{69F2A5FF-7B1F-BABE-3AED-C6307709081A}"/>
              </a:ext>
            </a:extLst>
          </p:cNvPr>
          <p:cNvSpPr txBox="1"/>
          <p:nvPr/>
        </p:nvSpPr>
        <p:spPr>
          <a:xfrm>
            <a:off x="1491975" y="5940851"/>
            <a:ext cx="336605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solidFill>
                  <a:prstClr val="black"/>
                </a:solidFill>
                <a:cs typeface="Arial" panose="020B0604020202020204" pitchFamily="34" charset="0"/>
              </a:rPr>
              <a:t>Energy Commission, Malaysia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solidFill>
                  <a:prstClr val="black"/>
                </a:solidFill>
                <a:cs typeface="Arial" panose="020B0604020202020204" pitchFamily="34" charset="0"/>
              </a:rPr>
              <a:t>New Industrial Master Plan (NIMP) 2030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National Energy Transition Roadmap (NETR)</a:t>
            </a:r>
          </a:p>
        </p:txBody>
      </p:sp>
    </p:spTree>
    <p:extLst>
      <p:ext uri="{BB962C8B-B14F-4D97-AF65-F5344CB8AC3E}">
        <p14:creationId xmlns:p14="http://schemas.microsoft.com/office/powerpoint/2010/main" val="2541281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19767" y="159009"/>
            <a:ext cx="11328400" cy="535420"/>
          </a:xfrm>
        </p:spPr>
        <p:txBody>
          <a:bodyPr/>
          <a:lstStyle/>
          <a:p>
            <a:r>
              <a:rPr lang="en-US">
                <a:latin typeface="+mn-lt"/>
              </a:rPr>
              <a:t>Industry</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mn-lt"/>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p:txBody>
      </p:sp>
      <p:sp>
        <p:nvSpPr>
          <p:cNvPr id="20" name="TextBox 19">
            <a:extLst>
              <a:ext uri="{FF2B5EF4-FFF2-40B4-BE49-F238E27FC236}">
                <a16:creationId xmlns:a16="http://schemas.microsoft.com/office/drawing/2014/main" id="{3E392B50-151C-21E7-643A-935B9FFB91F9}"/>
              </a:ext>
            </a:extLst>
          </p:cNvPr>
          <p:cNvSpPr txBox="1"/>
          <p:nvPr/>
        </p:nvSpPr>
        <p:spPr>
          <a:xfrm>
            <a:off x="419767" y="694429"/>
            <a:ext cx="8158747" cy="584775"/>
          </a:xfrm>
          <a:prstGeom prst="rect">
            <a:avLst/>
          </a:prstGeom>
          <a:noFill/>
        </p:spPr>
        <p:txBody>
          <a:bodyPr wrap="square">
            <a:spAutoFit/>
          </a:bodyPr>
          <a:lstStyle/>
          <a:p>
            <a:r>
              <a:rPr lang="en-US" sz="1600" b="1"/>
              <a:t>4. </a:t>
            </a:r>
            <a:r>
              <a:rPr lang="en-US" sz="1600" b="1">
                <a:sym typeface="Wingdings" panose="05000000000000000000" pitchFamily="2" charset="2"/>
              </a:rPr>
              <a:t>Any known plans for hydrogen and/or CCS (including timelines)?</a:t>
            </a:r>
          </a:p>
          <a:p>
            <a:endParaRPr lang="en-US" sz="1600" b="1"/>
          </a:p>
        </p:txBody>
      </p:sp>
      <p:sp>
        <p:nvSpPr>
          <p:cNvPr id="3" name="TextBox 2">
            <a:extLst>
              <a:ext uri="{FF2B5EF4-FFF2-40B4-BE49-F238E27FC236}">
                <a16:creationId xmlns:a16="http://schemas.microsoft.com/office/drawing/2014/main" id="{0CC5A774-3FDD-F69B-324C-1328D8C01AE5}"/>
              </a:ext>
            </a:extLst>
          </p:cNvPr>
          <p:cNvSpPr txBox="1"/>
          <p:nvPr/>
        </p:nvSpPr>
        <p:spPr>
          <a:xfrm>
            <a:off x="638174" y="1071037"/>
            <a:ext cx="10915652" cy="830997"/>
          </a:xfrm>
          <a:prstGeom prst="rect">
            <a:avLst/>
          </a:prstGeom>
          <a:noFill/>
        </p:spPr>
        <p:txBody>
          <a:bodyPr wrap="square" rtlCol="0">
            <a:spAutoFit/>
          </a:bodyPr>
          <a:lstStyle/>
          <a:p>
            <a:r>
              <a:rPr lang="en-US" sz="1600"/>
              <a:t>New Industrial Master Plan (NIMP) 2030 target. </a:t>
            </a:r>
          </a:p>
          <a:p>
            <a:pPr marL="342900" indent="-342900">
              <a:buFont typeface="+mj-lt"/>
              <a:buAutoNum type="alphaLcParenR"/>
            </a:pPr>
            <a:r>
              <a:rPr lang="en-US" sz="1600"/>
              <a:t>Grow carbon capture, utilization, and storage (CCUS) as a new sector.</a:t>
            </a:r>
          </a:p>
          <a:p>
            <a:pPr marL="342900" indent="-342900">
              <a:buFont typeface="+mj-lt"/>
              <a:buAutoNum type="alphaLcParenR"/>
            </a:pPr>
            <a:r>
              <a:rPr lang="en-US" sz="1600"/>
              <a:t>No specific target and timeline for both areas. </a:t>
            </a:r>
          </a:p>
        </p:txBody>
      </p:sp>
      <p:pic>
        <p:nvPicPr>
          <p:cNvPr id="6" name="Picture 5" descr="A graph showing the amount of energy&#10;&#10;Description automatically generated with medium confidence">
            <a:extLst>
              <a:ext uri="{FF2B5EF4-FFF2-40B4-BE49-F238E27FC236}">
                <a16:creationId xmlns:a16="http://schemas.microsoft.com/office/drawing/2014/main" id="{8F77BF93-6601-774C-7253-9CF30D4F1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4" y="2124467"/>
            <a:ext cx="5245268" cy="3590307"/>
          </a:xfrm>
          <a:prstGeom prst="rect">
            <a:avLst/>
          </a:prstGeom>
        </p:spPr>
      </p:pic>
      <p:sp>
        <p:nvSpPr>
          <p:cNvPr id="7" name="TextBox 6">
            <a:extLst>
              <a:ext uri="{FF2B5EF4-FFF2-40B4-BE49-F238E27FC236}">
                <a16:creationId xmlns:a16="http://schemas.microsoft.com/office/drawing/2014/main" id="{F90E78B7-3FAE-FB2B-C284-2300A9D4069D}"/>
              </a:ext>
            </a:extLst>
          </p:cNvPr>
          <p:cNvSpPr txBox="1"/>
          <p:nvPr/>
        </p:nvSpPr>
        <p:spPr>
          <a:xfrm>
            <a:off x="1491975" y="5940851"/>
            <a:ext cx="336605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solidFill>
                  <a:prstClr val="black"/>
                </a:solidFill>
                <a:cs typeface="Arial" panose="020B0604020202020204" pitchFamily="34" charset="0"/>
              </a:rPr>
              <a:t>Energy Commission, Malaysia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solidFill>
                  <a:prstClr val="black"/>
                </a:solidFill>
                <a:cs typeface="Arial" panose="020B0604020202020204" pitchFamily="34" charset="0"/>
              </a:rPr>
              <a:t>New Industrial Master Plan (NIMP) 2030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National Energy Transition Roadmap (NETR)</a:t>
            </a:r>
          </a:p>
        </p:txBody>
      </p:sp>
      <p:pic>
        <p:nvPicPr>
          <p:cNvPr id="10" name="Picture 9" descr="A map of the united states&#10;&#10;Description automatically generated">
            <a:extLst>
              <a:ext uri="{FF2B5EF4-FFF2-40B4-BE49-F238E27FC236}">
                <a16:creationId xmlns:a16="http://schemas.microsoft.com/office/drawing/2014/main" id="{6F4CCB8D-073F-E064-47EE-638A17190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151" y="2089584"/>
            <a:ext cx="4804874" cy="4127343"/>
          </a:xfrm>
          <a:prstGeom prst="rect">
            <a:avLst/>
          </a:prstGeom>
        </p:spPr>
      </p:pic>
    </p:spTree>
    <p:extLst>
      <p:ext uri="{BB962C8B-B14F-4D97-AF65-F5344CB8AC3E}">
        <p14:creationId xmlns:p14="http://schemas.microsoft.com/office/powerpoint/2010/main" val="4002846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07987" y="199787"/>
            <a:ext cx="4384749" cy="535420"/>
          </a:xfrm>
        </p:spPr>
        <p:txBody>
          <a:bodyPr/>
          <a:lstStyle/>
          <a:p>
            <a:r>
              <a:rPr lang="en-US"/>
              <a:t>Buildings </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Content Placeholder 2">
            <a:extLst>
              <a:ext uri="{FF2B5EF4-FFF2-40B4-BE49-F238E27FC236}">
                <a16:creationId xmlns:a16="http://schemas.microsoft.com/office/drawing/2014/main" id="{E74F0EF5-1530-ACED-385B-9088D72BCF97}"/>
              </a:ext>
            </a:extLst>
          </p:cNvPr>
          <p:cNvSpPr txBox="1">
            <a:spLocks/>
          </p:cNvSpPr>
          <p:nvPr/>
        </p:nvSpPr>
        <p:spPr>
          <a:xfrm>
            <a:off x="431800" y="849746"/>
            <a:ext cx="11328400" cy="63326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1800" b="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1200"/>
              </a:spcBef>
              <a:buFontTx/>
              <a:buBlip>
                <a:blip r:embed="rId2">
                  <a:extLst>
                    <a:ext uri="{96DAC541-7B7A-43D3-8B79-37D633B846F1}">
                      <asvg:svgBlip xmlns:asvg="http://schemas.microsoft.com/office/drawing/2016/SVG/main" r:embed="rId3"/>
                    </a:ext>
                  </a:extLst>
                </a:blip>
              </a:buBlip>
              <a:defRPr sz="1800" b="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1200"/>
              </a:spcBef>
              <a:buFontTx/>
              <a:buBlip>
                <a:blip r:embed="rId2">
                  <a:extLst>
                    <a:ext uri="{96DAC541-7B7A-43D3-8B79-37D633B846F1}">
                      <asvg:svgBlip xmlns:asvg="http://schemas.microsoft.com/office/drawing/2016/SVG/main" r:embed="rId3"/>
                    </a:ext>
                  </a:extLst>
                </a:blip>
              </a:buBlip>
              <a:defRPr sz="1600" b="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1200"/>
              </a:spcBef>
              <a:buFontTx/>
              <a:buBlip>
                <a:blip r:embed="rId2">
                  <a:extLst>
                    <a:ext uri="{96DAC541-7B7A-43D3-8B79-37D633B846F1}">
                      <asvg:svgBlip xmlns:asvg="http://schemas.microsoft.com/office/drawing/2016/SVG/main" r:embed="rId3"/>
                    </a:ext>
                  </a:extLst>
                </a:blip>
              </a:buBlip>
              <a:defRPr sz="1600" b="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Commercial.</a:t>
            </a:r>
          </a:p>
          <a:p>
            <a:pPr marL="0" indent="0">
              <a:buNone/>
            </a:pPr>
            <a:endParaRPr lang="en-US"/>
          </a:p>
        </p:txBody>
      </p:sp>
      <p:sp>
        <p:nvSpPr>
          <p:cNvPr id="7" name="TextBox 6">
            <a:extLst>
              <a:ext uri="{FF2B5EF4-FFF2-40B4-BE49-F238E27FC236}">
                <a16:creationId xmlns:a16="http://schemas.microsoft.com/office/drawing/2014/main" id="{7B273391-5C15-DA80-FE67-65290BE83202}"/>
              </a:ext>
            </a:extLst>
          </p:cNvPr>
          <p:cNvSpPr txBox="1"/>
          <p:nvPr/>
        </p:nvSpPr>
        <p:spPr>
          <a:xfrm>
            <a:off x="307470" y="4482772"/>
            <a:ext cx="5664200" cy="338554"/>
          </a:xfrm>
          <a:prstGeom prst="rect">
            <a:avLst/>
          </a:prstGeom>
          <a:noFill/>
        </p:spPr>
        <p:txBody>
          <a:bodyPr wrap="square" rtlCol="0">
            <a:spAutoFit/>
          </a:bodyPr>
          <a:lstStyle/>
          <a:p>
            <a:r>
              <a:rPr lang="en-US" sz="1600"/>
              <a:t>Commercial building electricity consumption by percentage</a:t>
            </a:r>
          </a:p>
        </p:txBody>
      </p:sp>
      <p:sp>
        <p:nvSpPr>
          <p:cNvPr id="9" name="TextBox 8">
            <a:extLst>
              <a:ext uri="{FF2B5EF4-FFF2-40B4-BE49-F238E27FC236}">
                <a16:creationId xmlns:a16="http://schemas.microsoft.com/office/drawing/2014/main" id="{AA2780BD-25DF-1893-07C9-C58A8E859699}"/>
              </a:ext>
            </a:extLst>
          </p:cNvPr>
          <p:cNvSpPr txBox="1"/>
          <p:nvPr/>
        </p:nvSpPr>
        <p:spPr>
          <a:xfrm>
            <a:off x="127591" y="1240195"/>
            <a:ext cx="5844079" cy="338554"/>
          </a:xfrm>
          <a:prstGeom prst="rect">
            <a:avLst/>
          </a:prstGeom>
          <a:noFill/>
        </p:spPr>
        <p:txBody>
          <a:bodyPr wrap="square" rtlCol="0">
            <a:spAutoFit/>
          </a:bodyPr>
          <a:lstStyle/>
          <a:p>
            <a:r>
              <a:rPr lang="en-US" sz="1600" b="1"/>
              <a:t>1. Typical load apportioning for commercial buildings in Malaysia.</a:t>
            </a:r>
          </a:p>
        </p:txBody>
      </p:sp>
      <p:graphicFrame>
        <p:nvGraphicFramePr>
          <p:cNvPr id="10" name="Chart 9">
            <a:extLst>
              <a:ext uri="{FF2B5EF4-FFF2-40B4-BE49-F238E27FC236}">
                <a16:creationId xmlns:a16="http://schemas.microsoft.com/office/drawing/2014/main" id="{3992693C-755B-709C-B65C-F498EA704A77}"/>
              </a:ext>
            </a:extLst>
          </p:cNvPr>
          <p:cNvGraphicFramePr/>
          <p:nvPr>
            <p:extLst>
              <p:ext uri="{D42A27DB-BD31-4B8C-83A1-F6EECF244321}">
                <p14:modId xmlns:p14="http://schemas.microsoft.com/office/powerpoint/2010/main" val="2404555466"/>
              </p:ext>
            </p:extLst>
          </p:nvPr>
        </p:nvGraphicFramePr>
        <p:xfrm>
          <a:off x="822158" y="1504509"/>
          <a:ext cx="3888066" cy="23889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Table 14">
            <a:extLst>
              <a:ext uri="{FF2B5EF4-FFF2-40B4-BE49-F238E27FC236}">
                <a16:creationId xmlns:a16="http://schemas.microsoft.com/office/drawing/2014/main" id="{5DA26655-3CC5-EA2E-D1EE-60B517656928}"/>
              </a:ext>
            </a:extLst>
          </p:cNvPr>
          <p:cNvGraphicFramePr>
            <a:graphicFrameLocks noGrp="1"/>
          </p:cNvGraphicFramePr>
          <p:nvPr>
            <p:extLst>
              <p:ext uri="{D42A27DB-BD31-4B8C-83A1-F6EECF244321}">
                <p14:modId xmlns:p14="http://schemas.microsoft.com/office/powerpoint/2010/main" val="3851440605"/>
              </p:ext>
            </p:extLst>
          </p:nvPr>
        </p:nvGraphicFramePr>
        <p:xfrm>
          <a:off x="431800" y="4825669"/>
          <a:ext cx="4888833" cy="511743"/>
        </p:xfrm>
        <a:graphic>
          <a:graphicData uri="http://schemas.openxmlformats.org/drawingml/2006/table">
            <a:tbl>
              <a:tblPr firstRow="1" firstCol="1" bandRow="1">
                <a:tableStyleId>{5FD0F851-EC5A-4D38-B0AD-8093EC10F338}</a:tableStyleId>
              </a:tblPr>
              <a:tblGrid>
                <a:gridCol w="665875">
                  <a:extLst>
                    <a:ext uri="{9D8B030D-6E8A-4147-A177-3AD203B41FA5}">
                      <a16:colId xmlns:a16="http://schemas.microsoft.com/office/drawing/2014/main" val="3923441958"/>
                    </a:ext>
                  </a:extLst>
                </a:gridCol>
                <a:gridCol w="607223">
                  <a:extLst>
                    <a:ext uri="{9D8B030D-6E8A-4147-A177-3AD203B41FA5}">
                      <a16:colId xmlns:a16="http://schemas.microsoft.com/office/drawing/2014/main" val="38699374"/>
                    </a:ext>
                  </a:extLst>
                </a:gridCol>
                <a:gridCol w="547681">
                  <a:extLst>
                    <a:ext uri="{9D8B030D-6E8A-4147-A177-3AD203B41FA5}">
                      <a16:colId xmlns:a16="http://schemas.microsoft.com/office/drawing/2014/main" val="1452492601"/>
                    </a:ext>
                  </a:extLst>
                </a:gridCol>
                <a:gridCol w="625363">
                  <a:extLst>
                    <a:ext uri="{9D8B030D-6E8A-4147-A177-3AD203B41FA5}">
                      <a16:colId xmlns:a16="http://schemas.microsoft.com/office/drawing/2014/main" val="518099983"/>
                    </a:ext>
                  </a:extLst>
                </a:gridCol>
                <a:gridCol w="535109">
                  <a:extLst>
                    <a:ext uri="{9D8B030D-6E8A-4147-A177-3AD203B41FA5}">
                      <a16:colId xmlns:a16="http://schemas.microsoft.com/office/drawing/2014/main" val="3060833278"/>
                    </a:ext>
                  </a:extLst>
                </a:gridCol>
                <a:gridCol w="839972">
                  <a:extLst>
                    <a:ext uri="{9D8B030D-6E8A-4147-A177-3AD203B41FA5}">
                      <a16:colId xmlns:a16="http://schemas.microsoft.com/office/drawing/2014/main" val="1065727127"/>
                    </a:ext>
                  </a:extLst>
                </a:gridCol>
                <a:gridCol w="563526">
                  <a:extLst>
                    <a:ext uri="{9D8B030D-6E8A-4147-A177-3AD203B41FA5}">
                      <a16:colId xmlns:a16="http://schemas.microsoft.com/office/drawing/2014/main" val="2643474318"/>
                    </a:ext>
                  </a:extLst>
                </a:gridCol>
                <a:gridCol w="504084">
                  <a:extLst>
                    <a:ext uri="{9D8B030D-6E8A-4147-A177-3AD203B41FA5}">
                      <a16:colId xmlns:a16="http://schemas.microsoft.com/office/drawing/2014/main" val="1960643539"/>
                    </a:ext>
                  </a:extLst>
                </a:gridCol>
              </a:tblGrid>
              <a:tr h="262442">
                <a:tc>
                  <a:txBody>
                    <a:bodyPr/>
                    <a:lstStyle/>
                    <a:p>
                      <a:pPr marL="0" marR="0" algn="ctr">
                        <a:lnSpc>
                          <a:spcPct val="107000"/>
                        </a:lnSpc>
                        <a:spcBef>
                          <a:spcPts val="0"/>
                        </a:spcBef>
                        <a:spcAft>
                          <a:spcPts val="0"/>
                        </a:spcAft>
                      </a:pPr>
                      <a:r>
                        <a:rPr lang="en-US" sz="1600">
                          <a:effectLst/>
                        </a:rPr>
                        <a:t>PBO</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SCX</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HTL</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SHP</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SAP</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HEA</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GOV</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OTH</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3998144"/>
                  </a:ext>
                </a:extLst>
              </a:tr>
              <a:tr h="212178">
                <a:tc>
                  <a:txBody>
                    <a:bodyPr/>
                    <a:lstStyle/>
                    <a:p>
                      <a:pPr marL="0" marR="0" algn="ctr">
                        <a:lnSpc>
                          <a:spcPct val="107000"/>
                        </a:lnSpc>
                        <a:spcBef>
                          <a:spcPts val="0"/>
                        </a:spcBef>
                        <a:spcAft>
                          <a:spcPts val="0"/>
                        </a:spcAft>
                      </a:pPr>
                      <a:r>
                        <a:rPr lang="en-US" sz="1600" b="0">
                          <a:effectLst/>
                        </a:rPr>
                        <a:t>10%</a:t>
                      </a:r>
                      <a:endParaRPr lang="en-US" sz="2400" b="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17%</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4%</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47%</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9%</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4%</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3%</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6%</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2364571"/>
                  </a:ext>
                </a:extLst>
              </a:tr>
            </a:tbl>
          </a:graphicData>
        </a:graphic>
      </p:graphicFrame>
      <p:sp>
        <p:nvSpPr>
          <p:cNvPr id="17" name="TextBox 16">
            <a:extLst>
              <a:ext uri="{FF2B5EF4-FFF2-40B4-BE49-F238E27FC236}">
                <a16:creationId xmlns:a16="http://schemas.microsoft.com/office/drawing/2014/main" id="{707311DA-DDAC-B8C5-34AC-DC2CC68F8AAF}"/>
              </a:ext>
            </a:extLst>
          </p:cNvPr>
          <p:cNvSpPr txBox="1"/>
          <p:nvPr/>
        </p:nvSpPr>
        <p:spPr>
          <a:xfrm>
            <a:off x="407987" y="5368134"/>
            <a:ext cx="6096000" cy="577081"/>
          </a:xfrm>
          <a:prstGeom prst="rect">
            <a:avLst/>
          </a:prstGeom>
          <a:noFill/>
        </p:spPr>
        <p:txBody>
          <a:bodyPr wrap="square">
            <a:spAutoFit/>
          </a:bodyPr>
          <a:lstStyle/>
          <a:p>
            <a:r>
              <a:rPr lang="en-US" sz="1050"/>
              <a:t>Notes: Purpose Built Offices (PBO), Shopping Complexes (SPX), Hotels (HTL), </a:t>
            </a:r>
          </a:p>
          <a:p>
            <a:r>
              <a:rPr lang="en-US" sz="1050"/>
              <a:t>             Shopping Lots (SHP) Services Apartments (SAP), Health (HA), Government (GOV)</a:t>
            </a:r>
          </a:p>
          <a:p>
            <a:r>
              <a:rPr lang="en-US" sz="1050"/>
              <a:t>             and Other (OTH). </a:t>
            </a:r>
          </a:p>
        </p:txBody>
      </p:sp>
      <p:sp>
        <p:nvSpPr>
          <p:cNvPr id="20" name="TextBox 19">
            <a:extLst>
              <a:ext uri="{FF2B5EF4-FFF2-40B4-BE49-F238E27FC236}">
                <a16:creationId xmlns:a16="http://schemas.microsoft.com/office/drawing/2014/main" id="{6F7E750E-18B9-624D-FD27-1BFAB4EACBDF}"/>
              </a:ext>
            </a:extLst>
          </p:cNvPr>
          <p:cNvSpPr txBox="1"/>
          <p:nvPr/>
        </p:nvSpPr>
        <p:spPr>
          <a:xfrm>
            <a:off x="407987" y="5920435"/>
            <a:ext cx="6096000" cy="246221"/>
          </a:xfrm>
          <a:prstGeom prst="rect">
            <a:avLst/>
          </a:prstGeom>
          <a:noFill/>
        </p:spPr>
        <p:txBody>
          <a:bodyPr wrap="square">
            <a:spAutoFit/>
          </a:bodyPr>
          <a:lstStyle/>
          <a:p>
            <a:r>
              <a:rPr lang="en-US" sz="1000" i="1"/>
              <a:t>Source: NAPIC (PBO,SCX, HTL, SHP, SAP) and MYSPATA (HEA,GOV) baseline GFA data</a:t>
            </a:r>
          </a:p>
        </p:txBody>
      </p:sp>
      <p:sp>
        <p:nvSpPr>
          <p:cNvPr id="21" name="TextBox 20">
            <a:extLst>
              <a:ext uri="{FF2B5EF4-FFF2-40B4-BE49-F238E27FC236}">
                <a16:creationId xmlns:a16="http://schemas.microsoft.com/office/drawing/2014/main" id="{7C2B4B77-6E31-14FE-79CB-D40057E7EC50}"/>
              </a:ext>
            </a:extLst>
          </p:cNvPr>
          <p:cNvSpPr txBox="1"/>
          <p:nvPr/>
        </p:nvSpPr>
        <p:spPr>
          <a:xfrm>
            <a:off x="431800" y="3735192"/>
            <a:ext cx="6096000" cy="246221"/>
          </a:xfrm>
          <a:prstGeom prst="rect">
            <a:avLst/>
          </a:prstGeom>
          <a:noFill/>
        </p:spPr>
        <p:txBody>
          <a:bodyPr wrap="square">
            <a:spAutoFit/>
          </a:bodyPr>
          <a:lstStyle/>
          <a:p>
            <a:r>
              <a:rPr lang="en-US" sz="1000" i="1"/>
              <a:t>Source: Tenaga Nasional </a:t>
            </a:r>
            <a:r>
              <a:rPr lang="en-US" sz="1000" i="1" err="1"/>
              <a:t>Berhad</a:t>
            </a:r>
            <a:r>
              <a:rPr lang="en-US" sz="1000" i="1"/>
              <a:t> (TNB)</a:t>
            </a:r>
          </a:p>
        </p:txBody>
      </p:sp>
      <p:graphicFrame>
        <p:nvGraphicFramePr>
          <p:cNvPr id="22" name="Table 21">
            <a:extLst>
              <a:ext uri="{FF2B5EF4-FFF2-40B4-BE49-F238E27FC236}">
                <a16:creationId xmlns:a16="http://schemas.microsoft.com/office/drawing/2014/main" id="{24271133-E7C3-71DE-542F-85DFFF3D56C4}"/>
              </a:ext>
            </a:extLst>
          </p:cNvPr>
          <p:cNvGraphicFramePr>
            <a:graphicFrameLocks noGrp="1"/>
          </p:cNvGraphicFramePr>
          <p:nvPr>
            <p:extLst>
              <p:ext uri="{D42A27DB-BD31-4B8C-83A1-F6EECF244321}">
                <p14:modId xmlns:p14="http://schemas.microsoft.com/office/powerpoint/2010/main" val="4280526290"/>
              </p:ext>
            </p:extLst>
          </p:nvPr>
        </p:nvGraphicFramePr>
        <p:xfrm>
          <a:off x="5875086" y="3174244"/>
          <a:ext cx="5924880" cy="3185864"/>
        </p:xfrm>
        <a:graphic>
          <a:graphicData uri="http://schemas.openxmlformats.org/drawingml/2006/table">
            <a:tbl>
              <a:tblPr firstRow="1" bandRow="1">
                <a:tableStyleId>{5FD0F851-EC5A-4D38-B0AD-8093EC10F338}</a:tableStyleId>
              </a:tblPr>
              <a:tblGrid>
                <a:gridCol w="4659015">
                  <a:extLst>
                    <a:ext uri="{9D8B030D-6E8A-4147-A177-3AD203B41FA5}">
                      <a16:colId xmlns:a16="http://schemas.microsoft.com/office/drawing/2014/main" val="3225796266"/>
                    </a:ext>
                  </a:extLst>
                </a:gridCol>
                <a:gridCol w="1265865">
                  <a:extLst>
                    <a:ext uri="{9D8B030D-6E8A-4147-A177-3AD203B41FA5}">
                      <a16:colId xmlns:a16="http://schemas.microsoft.com/office/drawing/2014/main" val="850963820"/>
                    </a:ext>
                  </a:extLst>
                </a:gridCol>
              </a:tblGrid>
              <a:tr h="31750">
                <a:tc>
                  <a:txBody>
                    <a:bodyPr/>
                    <a:lstStyle/>
                    <a:p>
                      <a:pPr marL="0" marR="0">
                        <a:lnSpc>
                          <a:spcPct val="107000"/>
                        </a:lnSpc>
                        <a:spcBef>
                          <a:spcPts val="0"/>
                        </a:spcBef>
                        <a:spcAft>
                          <a:spcPts val="0"/>
                        </a:spcAft>
                      </a:pPr>
                      <a:r>
                        <a:rPr lang="ms-MY" sz="1400" kern="1200">
                          <a:effectLst/>
                        </a:rPr>
                        <a:t>Implementation of Energy Saving Measures (ESM)</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ms-MY" sz="1400" kern="1200">
                          <a:effectLst/>
                        </a:rPr>
                        <a:t>Percentage Savings (%)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5284393"/>
                  </a:ext>
                </a:extLst>
              </a:tr>
              <a:tr h="31750">
                <a:tc>
                  <a:txBody>
                    <a:bodyPr/>
                    <a:lstStyle/>
                    <a:p>
                      <a:pPr marL="0" marR="0" fontAlgn="t">
                        <a:lnSpc>
                          <a:spcPct val="107000"/>
                        </a:lnSpc>
                        <a:spcBef>
                          <a:spcPts val="0"/>
                        </a:spcBef>
                        <a:spcAft>
                          <a:spcPts val="0"/>
                        </a:spcAft>
                      </a:pPr>
                      <a:r>
                        <a:rPr lang="en-US" sz="1400" kern="1200">
                          <a:effectLst/>
                        </a:rPr>
                        <a:t>Air Cond System / Chiller / AHU (Installation high efficient unit only)</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19.3</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8918510"/>
                  </a:ext>
                </a:extLst>
              </a:tr>
              <a:tr h="31750">
                <a:tc>
                  <a:txBody>
                    <a:bodyPr/>
                    <a:lstStyle/>
                    <a:p>
                      <a:pPr marL="0" marR="0" fontAlgn="t">
                        <a:lnSpc>
                          <a:spcPct val="107000"/>
                        </a:lnSpc>
                        <a:spcBef>
                          <a:spcPts val="0"/>
                        </a:spcBef>
                        <a:spcAft>
                          <a:spcPts val="0"/>
                        </a:spcAft>
                      </a:pPr>
                      <a:r>
                        <a:rPr lang="ms-MY" sz="1400" kern="1200">
                          <a:effectLst/>
                        </a:rPr>
                        <a:t>Awareness Program</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3.4</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9729080"/>
                  </a:ext>
                </a:extLst>
              </a:tr>
              <a:tr h="56515">
                <a:tc>
                  <a:txBody>
                    <a:bodyPr/>
                    <a:lstStyle/>
                    <a:p>
                      <a:pPr marL="0" marR="0" fontAlgn="t">
                        <a:lnSpc>
                          <a:spcPct val="107000"/>
                        </a:lnSpc>
                        <a:spcBef>
                          <a:spcPts val="0"/>
                        </a:spcBef>
                        <a:spcAft>
                          <a:spcPts val="0"/>
                        </a:spcAft>
                      </a:pPr>
                      <a:r>
                        <a:rPr lang="en-US" sz="1400" kern="1200">
                          <a:effectLst/>
                        </a:rPr>
                        <a:t>Compressor System (Installation high efficient unit only)</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0.3</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4399754"/>
                  </a:ext>
                </a:extLst>
              </a:tr>
              <a:tr h="31750">
                <a:tc>
                  <a:txBody>
                    <a:bodyPr/>
                    <a:lstStyle/>
                    <a:p>
                      <a:pPr marL="0" marR="0" fontAlgn="t">
                        <a:lnSpc>
                          <a:spcPct val="107000"/>
                        </a:lnSpc>
                        <a:spcBef>
                          <a:spcPts val="0"/>
                        </a:spcBef>
                        <a:spcAft>
                          <a:spcPts val="0"/>
                        </a:spcAft>
                      </a:pPr>
                      <a:r>
                        <a:rPr lang="en-US" sz="1400" kern="1200">
                          <a:effectLst/>
                        </a:rPr>
                        <a:t>Fan System (Installation high efficient unit only)</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0.5</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638463"/>
                  </a:ext>
                </a:extLst>
              </a:tr>
              <a:tr h="31750">
                <a:tc>
                  <a:txBody>
                    <a:bodyPr/>
                    <a:lstStyle/>
                    <a:p>
                      <a:pPr marL="0" marR="0" fontAlgn="t">
                        <a:lnSpc>
                          <a:spcPct val="107000"/>
                        </a:lnSpc>
                        <a:spcBef>
                          <a:spcPts val="0"/>
                        </a:spcBef>
                        <a:spcAft>
                          <a:spcPts val="0"/>
                        </a:spcAft>
                      </a:pPr>
                      <a:r>
                        <a:rPr lang="ms-MY" sz="1400" kern="1200">
                          <a:effectLst/>
                        </a:rPr>
                        <a:t>Inverter / VSD / VFD</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2.0</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2308479"/>
                  </a:ext>
                </a:extLst>
              </a:tr>
              <a:tr h="50800">
                <a:tc>
                  <a:txBody>
                    <a:bodyPr/>
                    <a:lstStyle/>
                    <a:p>
                      <a:pPr marL="0" marR="0" fontAlgn="t">
                        <a:lnSpc>
                          <a:spcPct val="107000"/>
                        </a:lnSpc>
                        <a:spcBef>
                          <a:spcPts val="0"/>
                        </a:spcBef>
                        <a:spcAft>
                          <a:spcPts val="0"/>
                        </a:spcAft>
                      </a:pPr>
                      <a:r>
                        <a:rPr lang="en-US" sz="1400" kern="1200">
                          <a:effectLst/>
                        </a:rPr>
                        <a:t>Lighting (Installation high efficient unit only)</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18.08</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05716452"/>
                  </a:ext>
                </a:extLst>
              </a:tr>
              <a:tr h="31750">
                <a:tc>
                  <a:txBody>
                    <a:bodyPr/>
                    <a:lstStyle/>
                    <a:p>
                      <a:pPr marL="0" marR="0" fontAlgn="t">
                        <a:lnSpc>
                          <a:spcPct val="107000"/>
                        </a:lnSpc>
                        <a:spcBef>
                          <a:spcPts val="0"/>
                        </a:spcBef>
                        <a:spcAft>
                          <a:spcPts val="0"/>
                        </a:spcAft>
                      </a:pPr>
                      <a:r>
                        <a:rPr lang="en-US" sz="1400" kern="1200">
                          <a:effectLst/>
                        </a:rPr>
                        <a:t>Motor (Installation high efficient unit only)</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0.12</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3396718"/>
                  </a:ext>
                </a:extLst>
              </a:tr>
              <a:tr h="31750">
                <a:tc>
                  <a:txBody>
                    <a:bodyPr/>
                    <a:lstStyle/>
                    <a:p>
                      <a:pPr marL="0" marR="0" fontAlgn="t">
                        <a:lnSpc>
                          <a:spcPct val="107000"/>
                        </a:lnSpc>
                        <a:spcBef>
                          <a:spcPts val="0"/>
                        </a:spcBef>
                        <a:spcAft>
                          <a:spcPts val="0"/>
                        </a:spcAft>
                      </a:pPr>
                      <a:r>
                        <a:rPr lang="ms-MY" sz="1400" kern="1200">
                          <a:effectLst/>
                        </a:rPr>
                        <a:t>Operational control</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41.8</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524775"/>
                  </a:ext>
                </a:extLst>
              </a:tr>
              <a:tr h="31750">
                <a:tc>
                  <a:txBody>
                    <a:bodyPr/>
                    <a:lstStyle/>
                    <a:p>
                      <a:pPr marL="0" marR="0" fontAlgn="t">
                        <a:lnSpc>
                          <a:spcPct val="107000"/>
                        </a:lnSpc>
                        <a:spcBef>
                          <a:spcPts val="0"/>
                        </a:spcBef>
                        <a:spcAft>
                          <a:spcPts val="0"/>
                        </a:spcAft>
                      </a:pPr>
                      <a:r>
                        <a:rPr lang="ms-MY" sz="1400" kern="1200">
                          <a:effectLst/>
                        </a:rPr>
                        <a:t>Others</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13.0</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27835561"/>
                  </a:ext>
                </a:extLst>
              </a:tr>
              <a:tr h="31750">
                <a:tc>
                  <a:txBody>
                    <a:bodyPr/>
                    <a:lstStyle/>
                    <a:p>
                      <a:pPr marL="0" marR="0" fontAlgn="t">
                        <a:lnSpc>
                          <a:spcPct val="107000"/>
                        </a:lnSpc>
                        <a:spcBef>
                          <a:spcPts val="0"/>
                        </a:spcBef>
                        <a:spcAft>
                          <a:spcPts val="0"/>
                        </a:spcAft>
                      </a:pPr>
                      <a:r>
                        <a:rPr lang="ms-MY" sz="1400" kern="1200">
                          <a:effectLst/>
                        </a:rPr>
                        <a:t>Process</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1.1</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83436085"/>
                  </a:ext>
                </a:extLst>
              </a:tr>
              <a:tr h="31750">
                <a:tc>
                  <a:txBody>
                    <a:bodyPr/>
                    <a:lstStyle/>
                    <a:p>
                      <a:pPr marL="0" marR="0" fontAlgn="t">
                        <a:lnSpc>
                          <a:spcPct val="107000"/>
                        </a:lnSpc>
                        <a:spcBef>
                          <a:spcPts val="0"/>
                        </a:spcBef>
                        <a:spcAft>
                          <a:spcPts val="0"/>
                        </a:spcAft>
                      </a:pPr>
                      <a:r>
                        <a:rPr lang="en-US" sz="1400" kern="1200">
                          <a:effectLst/>
                        </a:rPr>
                        <a:t>Pump System (Installation high efficient unit only)</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fontAlgn="b">
                        <a:lnSpc>
                          <a:spcPct val="107000"/>
                        </a:lnSpc>
                        <a:spcBef>
                          <a:spcPts val="0"/>
                        </a:spcBef>
                        <a:spcAft>
                          <a:spcPts val="0"/>
                        </a:spcAft>
                      </a:pPr>
                      <a:r>
                        <a:rPr lang="ms-MY" sz="1400" kern="1200">
                          <a:effectLst/>
                        </a:rPr>
                        <a:t>0.4</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615603"/>
                  </a:ext>
                </a:extLst>
              </a:tr>
            </a:tbl>
          </a:graphicData>
        </a:graphic>
      </p:graphicFrame>
      <p:sp>
        <p:nvSpPr>
          <p:cNvPr id="24" name="TextBox 23">
            <a:extLst>
              <a:ext uri="{FF2B5EF4-FFF2-40B4-BE49-F238E27FC236}">
                <a16:creationId xmlns:a16="http://schemas.microsoft.com/office/drawing/2014/main" id="{F4C93794-BBA3-8F63-A8AA-30D955294936}"/>
              </a:ext>
            </a:extLst>
          </p:cNvPr>
          <p:cNvSpPr txBox="1"/>
          <p:nvPr/>
        </p:nvSpPr>
        <p:spPr>
          <a:xfrm>
            <a:off x="4912246" y="6339327"/>
            <a:ext cx="6097772" cy="249684"/>
          </a:xfrm>
          <a:prstGeom prst="rect">
            <a:avLst/>
          </a:prstGeom>
          <a:noFill/>
        </p:spPr>
        <p:txBody>
          <a:bodyPr wrap="square">
            <a:spAutoFit/>
          </a:bodyPr>
          <a:lstStyle/>
          <a:p>
            <a:pPr marL="685800" marR="0">
              <a:lnSpc>
                <a:spcPct val="107000"/>
              </a:lnSpc>
              <a:spcBef>
                <a:spcPts val="0"/>
              </a:spcBef>
              <a:spcAft>
                <a:spcPts val="800"/>
              </a:spcAft>
            </a:pPr>
            <a:r>
              <a:rPr lang="en-US" sz="1000" i="1">
                <a:effectLst/>
                <a:latin typeface="Calibri" panose="020F0502020204030204" pitchFamily="34" charset="0"/>
                <a:ea typeface="SimSun" panose="02010600030101010101" pitchFamily="2" charset="-122"/>
                <a:cs typeface="Calibri" panose="020F0502020204030204" pitchFamily="34" charset="0"/>
              </a:rPr>
              <a:t>Source: EACG RMK11</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6" name="TextBox 25">
            <a:extLst>
              <a:ext uri="{FF2B5EF4-FFF2-40B4-BE49-F238E27FC236}">
                <a16:creationId xmlns:a16="http://schemas.microsoft.com/office/drawing/2014/main" id="{BDCE78A9-3EC0-7A25-9A5C-C0140453BCEC}"/>
              </a:ext>
            </a:extLst>
          </p:cNvPr>
          <p:cNvSpPr txBox="1"/>
          <p:nvPr/>
        </p:nvSpPr>
        <p:spPr>
          <a:xfrm>
            <a:off x="5817049" y="795549"/>
            <a:ext cx="6097772" cy="1924886"/>
          </a:xfrm>
          <a:prstGeom prst="rect">
            <a:avLst/>
          </a:prstGeom>
          <a:noFill/>
        </p:spPr>
        <p:txBody>
          <a:bodyPr wrap="square">
            <a:spAutoFit/>
          </a:bodyPr>
          <a:lstStyle/>
          <a:p>
            <a:pPr marR="0" lvl="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Calibri" panose="020F0502020204030204" pitchFamily="34" charset="0"/>
              </a:rPr>
              <a:t>NETR’s key initiatives for commercial buildings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SzPts val="1000"/>
              <a:buFont typeface="Wingdings" panose="05000000000000000000" pitchFamily="2" charset="2"/>
              <a:buChar char=""/>
            </a:pPr>
            <a:r>
              <a:rPr lang="en-US" sz="1600">
                <a:effectLst/>
                <a:latin typeface="Calibri" panose="020F0502020204030204" pitchFamily="34" charset="0"/>
                <a:ea typeface="SimSun" panose="02010600030101010101" pitchFamily="2" charset="-122"/>
                <a:cs typeface="Calibri" panose="020F0502020204030204" pitchFamily="34" charset="0"/>
              </a:rPr>
              <a:t>Improve existing MEPS and 5-star rating bands.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SzPts val="1000"/>
              <a:buFont typeface="Wingdings" panose="05000000000000000000" pitchFamily="2" charset="2"/>
              <a:buChar char=""/>
            </a:pPr>
            <a:r>
              <a:rPr lang="en-US" sz="1600">
                <a:effectLst/>
                <a:latin typeface="Calibri" panose="020F0502020204030204" pitchFamily="34" charset="0"/>
                <a:ea typeface="SimSun" panose="02010600030101010101" pitchFamily="2" charset="-122"/>
                <a:cs typeface="Calibri" panose="020F0502020204030204" pitchFamily="34" charset="0"/>
              </a:rPr>
              <a:t>Enhance mandatory audits for large commercial and industrial buildings.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SzPts val="1000"/>
              <a:buFont typeface="Wingdings" panose="05000000000000000000" pitchFamily="2" charset="2"/>
              <a:buChar char=""/>
            </a:pPr>
            <a:r>
              <a:rPr lang="en-GB" sz="1600">
                <a:effectLst/>
                <a:latin typeface="Calibri" panose="020F0502020204030204" pitchFamily="34" charset="0"/>
                <a:ea typeface="SimSun" panose="02010600030101010101" pitchFamily="2" charset="-122"/>
                <a:cs typeface="Calibri" panose="020F0502020204030204" pitchFamily="34" charset="0"/>
              </a:rPr>
              <a:t>Establish green building codes for energy-intensive residential and commercial buildings.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SzPts val="1000"/>
              <a:buFont typeface="Wingdings" panose="05000000000000000000" pitchFamily="2" charset="2"/>
              <a:buChar char=""/>
            </a:pPr>
            <a:r>
              <a:rPr lang="en-GB" sz="1600">
                <a:effectLst/>
                <a:latin typeface="Calibri" panose="020F0502020204030204" pitchFamily="34" charset="0"/>
                <a:ea typeface="SimSun" panose="02010600030101010101" pitchFamily="2" charset="-122"/>
                <a:cs typeface="Calibri" panose="020F0502020204030204" pitchFamily="34" charset="0"/>
              </a:rPr>
              <a:t>Launch a major EE retrofit initiative amongst government buildings. </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27" name="Content Placeholder 2">
            <a:extLst>
              <a:ext uri="{FF2B5EF4-FFF2-40B4-BE49-F238E27FC236}">
                <a16:creationId xmlns:a16="http://schemas.microsoft.com/office/drawing/2014/main" id="{BC61DCD1-C20C-C2D1-E83C-450FFE5C82E8}"/>
              </a:ext>
            </a:extLst>
          </p:cNvPr>
          <p:cNvSpPr>
            <a:spLocks noGrp="1"/>
          </p:cNvSpPr>
          <p:nvPr>
            <p:ph idx="1"/>
          </p:nvPr>
        </p:nvSpPr>
        <p:spPr>
          <a:xfrm>
            <a:off x="5556658" y="256963"/>
            <a:ext cx="6920684" cy="633265"/>
          </a:xfrm>
        </p:spPr>
        <p:txBody>
          <a:bodyPr>
            <a:noAutofit/>
          </a:bodyPr>
          <a:lstStyle/>
          <a:p>
            <a:pPr marL="0" indent="0">
              <a:spcBef>
                <a:spcPts val="0"/>
              </a:spcBef>
              <a:spcAft>
                <a:spcPts val="0"/>
              </a:spcAft>
              <a:buNone/>
            </a:pPr>
            <a:r>
              <a:rPr lang="en-US" sz="1600" b="1">
                <a:latin typeface="+mn-lt"/>
              </a:rPr>
              <a:t>3. Government policies that target energy efficiency improvements in</a:t>
            </a:r>
          </a:p>
          <a:p>
            <a:pPr marL="0" indent="0">
              <a:spcBef>
                <a:spcPts val="0"/>
              </a:spcBef>
              <a:spcAft>
                <a:spcPts val="0"/>
              </a:spcAft>
              <a:buNone/>
            </a:pPr>
            <a:r>
              <a:rPr lang="en-US" sz="1600" b="1">
                <a:latin typeface="+mn-lt"/>
              </a:rPr>
              <a:t>the public or private sector.</a:t>
            </a:r>
          </a:p>
          <a:p>
            <a:endParaRPr lang="en-US" sz="1600" b="1">
              <a:latin typeface="+mn-lt"/>
            </a:endParaRPr>
          </a:p>
          <a:p>
            <a:pPr marL="0" indent="0">
              <a:buNone/>
            </a:pPr>
            <a:endParaRPr lang="en-US" sz="1600" b="1">
              <a:latin typeface="+mn-lt"/>
            </a:endParaRPr>
          </a:p>
        </p:txBody>
      </p:sp>
      <p:sp>
        <p:nvSpPr>
          <p:cNvPr id="29" name="TextBox 28">
            <a:extLst>
              <a:ext uri="{FF2B5EF4-FFF2-40B4-BE49-F238E27FC236}">
                <a16:creationId xmlns:a16="http://schemas.microsoft.com/office/drawing/2014/main" id="{335AC9C4-6C03-2DF2-D2B4-F9A7FE6B0A9E}"/>
              </a:ext>
            </a:extLst>
          </p:cNvPr>
          <p:cNvSpPr txBox="1"/>
          <p:nvPr/>
        </p:nvSpPr>
        <p:spPr>
          <a:xfrm>
            <a:off x="127591" y="3993134"/>
            <a:ext cx="5484445" cy="584775"/>
          </a:xfrm>
          <a:prstGeom prst="rect">
            <a:avLst/>
          </a:prstGeom>
          <a:noFill/>
        </p:spPr>
        <p:txBody>
          <a:bodyPr wrap="square">
            <a:spAutoFit/>
          </a:bodyPr>
          <a:lstStyle/>
          <a:p>
            <a:r>
              <a:rPr lang="en-US" sz="1600" b="1"/>
              <a:t>2. What is the share of public buildings in the commercial sector?</a:t>
            </a:r>
          </a:p>
        </p:txBody>
      </p:sp>
      <p:sp>
        <p:nvSpPr>
          <p:cNvPr id="3" name="Content Placeholder 2">
            <a:extLst>
              <a:ext uri="{FF2B5EF4-FFF2-40B4-BE49-F238E27FC236}">
                <a16:creationId xmlns:a16="http://schemas.microsoft.com/office/drawing/2014/main" id="{623CA395-24A6-47FD-7088-8D1CACCBE7C2}"/>
              </a:ext>
            </a:extLst>
          </p:cNvPr>
          <p:cNvSpPr txBox="1">
            <a:spLocks/>
          </p:cNvSpPr>
          <p:nvPr/>
        </p:nvSpPr>
        <p:spPr>
          <a:xfrm>
            <a:off x="5546616" y="2753562"/>
            <a:ext cx="6920684" cy="63326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1800" b="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1200"/>
              </a:spcBef>
              <a:buFontTx/>
              <a:buBlip>
                <a:blip r:embed="rId2">
                  <a:extLst>
                    <a:ext uri="{96DAC541-7B7A-43D3-8B79-37D633B846F1}">
                      <asvg:svgBlip xmlns:asvg="http://schemas.microsoft.com/office/drawing/2016/SVG/main" r:embed="rId3"/>
                    </a:ext>
                  </a:extLst>
                </a:blip>
              </a:buBlip>
              <a:defRPr sz="1800" b="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1200"/>
              </a:spcBef>
              <a:buFontTx/>
              <a:buBlip>
                <a:blip r:embed="rId2">
                  <a:extLst>
                    <a:ext uri="{96DAC541-7B7A-43D3-8B79-37D633B846F1}">
                      <asvg:svgBlip xmlns:asvg="http://schemas.microsoft.com/office/drawing/2016/SVG/main" r:embed="rId3"/>
                    </a:ext>
                  </a:extLst>
                </a:blip>
              </a:buBlip>
              <a:defRPr sz="1600" b="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1200"/>
              </a:spcBef>
              <a:buFontTx/>
              <a:buBlip>
                <a:blip r:embed="rId2">
                  <a:extLst>
                    <a:ext uri="{96DAC541-7B7A-43D3-8B79-37D633B846F1}">
                      <asvg:svgBlip xmlns:asvg="http://schemas.microsoft.com/office/drawing/2016/SVG/main" r:embed="rId3"/>
                    </a:ext>
                  </a:extLst>
                </a:blip>
              </a:buBlip>
              <a:defRPr sz="1600" b="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1600" b="1">
                <a:latin typeface="+mn-lt"/>
              </a:rPr>
              <a:t>4. Typical Energy Saving Measures for Commercial Buildings in Malaysia</a:t>
            </a:r>
          </a:p>
          <a:p>
            <a:endParaRPr lang="en-US" sz="1600" b="1">
              <a:latin typeface="+mn-lt"/>
            </a:endParaRPr>
          </a:p>
          <a:p>
            <a:pPr marL="0" indent="0">
              <a:buFont typeface="Arial" panose="020B0604020202020204" pitchFamily="34" charset="0"/>
              <a:buNone/>
            </a:pPr>
            <a:endParaRPr lang="en-US" sz="1600" b="1">
              <a:latin typeface="+mn-lt"/>
            </a:endParaRPr>
          </a:p>
        </p:txBody>
      </p:sp>
    </p:spTree>
    <p:extLst>
      <p:ext uri="{BB962C8B-B14F-4D97-AF65-F5344CB8AC3E}">
        <p14:creationId xmlns:p14="http://schemas.microsoft.com/office/powerpoint/2010/main" val="223079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Transport</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8" name="Picture 7">
            <a:extLst>
              <a:ext uri="{FF2B5EF4-FFF2-40B4-BE49-F238E27FC236}">
                <a16:creationId xmlns:a16="http://schemas.microsoft.com/office/drawing/2014/main" id="{E4F870E1-2300-7E92-245B-F85112D7C623}"/>
              </a:ext>
            </a:extLst>
          </p:cNvPr>
          <p:cNvPicPr>
            <a:picLocks noChangeAspect="1"/>
          </p:cNvPicPr>
          <p:nvPr/>
        </p:nvPicPr>
        <p:blipFill>
          <a:blip r:embed="rId3"/>
          <a:stretch>
            <a:fillRect/>
          </a:stretch>
        </p:blipFill>
        <p:spPr>
          <a:xfrm>
            <a:off x="131723" y="1716069"/>
            <a:ext cx="2533505" cy="3273213"/>
          </a:xfrm>
          <a:prstGeom prst="rect">
            <a:avLst/>
          </a:prstGeom>
        </p:spPr>
      </p:pic>
      <p:sp>
        <p:nvSpPr>
          <p:cNvPr id="9" name="TextBox 8">
            <a:extLst>
              <a:ext uri="{FF2B5EF4-FFF2-40B4-BE49-F238E27FC236}">
                <a16:creationId xmlns:a16="http://schemas.microsoft.com/office/drawing/2014/main" id="{19FE373F-298D-CC9B-12ED-42722D829346}"/>
              </a:ext>
            </a:extLst>
          </p:cNvPr>
          <p:cNvSpPr txBox="1"/>
          <p:nvPr/>
        </p:nvSpPr>
        <p:spPr>
          <a:xfrm>
            <a:off x="529282" y="803473"/>
            <a:ext cx="10456779" cy="506292"/>
          </a:xfrm>
          <a:prstGeom prst="rect">
            <a:avLst/>
          </a:prstGeom>
          <a:noFill/>
        </p:spPr>
        <p:txBody>
          <a:bodyPr wrap="square" rtlCol="0">
            <a:spAutoFit/>
          </a:bodyPr>
          <a:lstStyle/>
          <a:p>
            <a:pPr marL="342900" indent="-342900">
              <a:lnSpc>
                <a:spcPct val="150000"/>
              </a:lnSpc>
              <a:buAutoNum type="arabicPeriod"/>
            </a:pPr>
            <a:r>
              <a:rPr lang="en-US" sz="2000" b="1"/>
              <a:t>General Input</a:t>
            </a:r>
          </a:p>
        </p:txBody>
      </p:sp>
      <p:graphicFrame>
        <p:nvGraphicFramePr>
          <p:cNvPr id="5" name="Table 4">
            <a:extLst>
              <a:ext uri="{FF2B5EF4-FFF2-40B4-BE49-F238E27FC236}">
                <a16:creationId xmlns:a16="http://schemas.microsoft.com/office/drawing/2014/main" id="{4042024F-C7B1-9F3A-C324-F252B656D139}"/>
              </a:ext>
            </a:extLst>
          </p:cNvPr>
          <p:cNvGraphicFramePr>
            <a:graphicFrameLocks noGrp="1"/>
          </p:cNvGraphicFramePr>
          <p:nvPr>
            <p:extLst>
              <p:ext uri="{D42A27DB-BD31-4B8C-83A1-F6EECF244321}">
                <p14:modId xmlns:p14="http://schemas.microsoft.com/office/powerpoint/2010/main" val="3154211031"/>
              </p:ext>
            </p:extLst>
          </p:nvPr>
        </p:nvGraphicFramePr>
        <p:xfrm>
          <a:off x="2757871" y="1382751"/>
          <a:ext cx="8701070" cy="4704080"/>
        </p:xfrm>
        <a:graphic>
          <a:graphicData uri="http://schemas.openxmlformats.org/drawingml/2006/table">
            <a:tbl>
              <a:tblPr firstRow="1" bandRow="1">
                <a:tableStyleId>{BDBED569-4797-4DF1-A0F4-6AAB3CD982D8}</a:tableStyleId>
              </a:tblPr>
              <a:tblGrid>
                <a:gridCol w="8701070">
                  <a:extLst>
                    <a:ext uri="{9D8B030D-6E8A-4147-A177-3AD203B41FA5}">
                      <a16:colId xmlns:a16="http://schemas.microsoft.com/office/drawing/2014/main" val="154660948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t>a) Prominent GHG emissions in Malaysia are driven by ICE vehicles.</a:t>
                      </a:r>
                    </a:p>
                  </a:txBody>
                  <a:tcPr/>
                </a:tc>
                <a:extLst>
                  <a:ext uri="{0D108BD9-81ED-4DB2-BD59-A6C34878D82A}">
                    <a16:rowId xmlns:a16="http://schemas.microsoft.com/office/drawing/2014/main" val="42196126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t>b) Land transport is a key emitter (85%) of total emissions.</a:t>
                      </a:r>
                    </a:p>
                  </a:txBody>
                  <a:tcPr/>
                </a:tc>
                <a:extLst>
                  <a:ext uri="{0D108BD9-81ED-4DB2-BD59-A6C34878D82A}">
                    <a16:rowId xmlns:a16="http://schemas.microsoft.com/office/drawing/2014/main" val="3273225990"/>
                  </a:ext>
                </a:extLst>
              </a:tr>
              <a:tr h="370840">
                <a:tc>
                  <a:txBody>
                    <a:bodyPr/>
                    <a:lstStyle/>
                    <a:p>
                      <a:pPr>
                        <a:lnSpc>
                          <a:spcPct val="100000"/>
                        </a:lnSpc>
                      </a:pPr>
                      <a:r>
                        <a:rPr lang="en-US" sz="1600" b="0" dirty="0"/>
                        <a:t>c) Increase in population in travel needs</a:t>
                      </a:r>
                    </a:p>
                    <a:p>
                      <a:pPr marL="457200" indent="-57150">
                        <a:lnSpc>
                          <a:spcPct val="100000"/>
                        </a:lnSpc>
                        <a:buFont typeface="Arial" panose="020B0604020202020204" pitchFamily="34" charset="0"/>
                        <a:buChar char="•"/>
                      </a:pPr>
                      <a:r>
                        <a:rPr lang="en-US" sz="1600" b="0" dirty="0"/>
                        <a:t> 2010 (40 trips) – 2030 (131 million trips), </a:t>
                      </a:r>
                      <a:r>
                        <a:rPr lang="en-AU" sz="1600" b="0" dirty="0">
                          <a:effectLst/>
                          <a:ea typeface="SimSun" panose="02010600030101010101" pitchFamily="2" charset="-122"/>
                        </a:rPr>
                        <a:t>69% increment, and the trend is expected to increase gradually. </a:t>
                      </a:r>
                      <a:endParaRPr lang="en-US" sz="1600" b="0" dirty="0"/>
                    </a:p>
                  </a:txBody>
                  <a:tcPr/>
                </a:tc>
                <a:extLst>
                  <a:ext uri="{0D108BD9-81ED-4DB2-BD59-A6C34878D82A}">
                    <a16:rowId xmlns:a16="http://schemas.microsoft.com/office/drawing/2014/main" val="2065388995"/>
                  </a:ext>
                </a:extLst>
              </a:tr>
              <a:tr h="370840">
                <a:tc>
                  <a:txBody>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lang="en-US" sz="1600" b="0" dirty="0"/>
                        <a:t>d) Increase in vehicle TIV </a:t>
                      </a:r>
                      <a:r>
                        <a:rPr lang="en-AU" sz="1600" b="0" dirty="0">
                          <a:effectLst/>
                          <a:ea typeface="SimSun" panose="02010600030101010101" pitchFamily="2" charset="-122"/>
                        </a:rPr>
                        <a:t>(Car 46%, Motorcycle 46%, Taxi 0.4%, Hire &amp; Drive Car 0.3%, Buses 0.2%, Goods Vehicle 4% and other 3 %). </a:t>
                      </a:r>
                    </a:p>
                    <a:p>
                      <a:pPr marL="233363" marR="0" lvl="0" indent="-233363" algn="l" defTabSz="914400" rtl="0" eaLnBrk="1" fontAlgn="auto" latinLnBrk="0" hangingPunct="1">
                        <a:lnSpc>
                          <a:spcPct val="100000"/>
                        </a:lnSpc>
                        <a:spcBef>
                          <a:spcPts val="0"/>
                        </a:spcBef>
                        <a:spcAft>
                          <a:spcPts val="0"/>
                        </a:spcAft>
                        <a:buClrTx/>
                        <a:buSzTx/>
                        <a:buFontTx/>
                        <a:buNone/>
                        <a:tabLst/>
                        <a:defRPr/>
                      </a:pPr>
                      <a:r>
                        <a:rPr lang="en-US" sz="1600" b="0" dirty="0">
                          <a:effectLst/>
                          <a:ea typeface="SimSun" panose="02010600030101010101" pitchFamily="2" charset="-122"/>
                        </a:rPr>
                        <a:t>Total number of Vehicles 2023 – 26.3 Million</a:t>
                      </a:r>
                    </a:p>
                  </a:txBody>
                  <a:tcPr/>
                </a:tc>
                <a:extLst>
                  <a:ext uri="{0D108BD9-81ED-4DB2-BD59-A6C34878D82A}">
                    <a16:rowId xmlns:a16="http://schemas.microsoft.com/office/drawing/2014/main" val="1841521738"/>
                  </a:ext>
                </a:extLst>
              </a:tr>
              <a:tr h="370840">
                <a:tc>
                  <a:txBody>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lang="en-AU" sz="1600" b="0" dirty="0">
                          <a:effectLst/>
                          <a:ea typeface="SimSun" panose="02010600030101010101" pitchFamily="2" charset="-122"/>
                        </a:rPr>
                        <a:t>e) Percentage of Vehicle Kilometre Travelled </a:t>
                      </a:r>
                      <a:r>
                        <a:rPr lang="en-AU" sz="1600" b="0" dirty="0">
                          <a:effectLst/>
                          <a:ea typeface="SimSun" panose="02010600030101010101" pitchFamily="2" charset="-122"/>
                          <a:cs typeface="Calibri" panose="020F0502020204030204" pitchFamily="34" charset="0"/>
                        </a:rPr>
                        <a:t>petrol cars (50%), goods vehicles (6.4%), motorcycles (41.3%) and others (2.3%). </a:t>
                      </a:r>
                    </a:p>
                  </a:txBody>
                  <a:tcPr/>
                </a:tc>
                <a:extLst>
                  <a:ext uri="{0D108BD9-81ED-4DB2-BD59-A6C34878D82A}">
                    <a16:rowId xmlns:a16="http://schemas.microsoft.com/office/drawing/2014/main" val="342011059"/>
                  </a:ext>
                </a:extLst>
              </a:tr>
              <a:tr h="370840">
                <a:tc>
                  <a:txBody>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lang="en-AU" sz="1600" b="0" dirty="0">
                          <a:effectLst/>
                          <a:ea typeface="SimSun" panose="02010600030101010101" pitchFamily="2" charset="-122"/>
                        </a:rPr>
                        <a:t>f) Transport sector Final Energy Consumption (FEC). </a:t>
                      </a:r>
                      <a:r>
                        <a:rPr lang="en-US" sz="1600" b="0" dirty="0">
                          <a:effectLst/>
                          <a:ea typeface="SimSun" panose="02010600030101010101" pitchFamily="2" charset="-122"/>
                        </a:rPr>
                        <a:t>R</a:t>
                      </a:r>
                      <a:r>
                        <a:rPr lang="en-US" sz="1600" b="0" dirty="0"/>
                        <a:t>oad transport dominates, accounting for more than 90% of energy consumption.</a:t>
                      </a:r>
                    </a:p>
                  </a:txBody>
                  <a:tcPr/>
                </a:tc>
                <a:extLst>
                  <a:ext uri="{0D108BD9-81ED-4DB2-BD59-A6C34878D82A}">
                    <a16:rowId xmlns:a16="http://schemas.microsoft.com/office/drawing/2014/main" val="3964318848"/>
                  </a:ext>
                </a:extLst>
              </a:tr>
              <a:tr h="370840">
                <a:tc>
                  <a:txBody>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lang="en-US" sz="1600" b="0"/>
                        <a:t>g) Transport sector Greenhouse Gas (GHG) emission. 87.9% originated from road transportation, 10.2% from water-borne navigation, 1.9% from aviation, and 0.1% from railways.</a:t>
                      </a:r>
                    </a:p>
                  </a:txBody>
                  <a:tcPr/>
                </a:tc>
                <a:extLst>
                  <a:ext uri="{0D108BD9-81ED-4DB2-BD59-A6C34878D82A}">
                    <a16:rowId xmlns:a16="http://schemas.microsoft.com/office/drawing/2014/main" val="2533769614"/>
                  </a:ext>
                </a:extLst>
              </a:tr>
              <a:tr h="370840">
                <a:tc>
                  <a:txBody>
                    <a:bodyPr/>
                    <a:lstStyle/>
                    <a:p>
                      <a:pPr marL="288925" indent="-288925">
                        <a:lnSpc>
                          <a:spcPct val="100000"/>
                        </a:lnSpc>
                      </a:pPr>
                      <a:r>
                        <a:rPr lang="en-US" sz="1600" b="0" dirty="0"/>
                        <a:t>h) Public Transport Electrification - involves electrification of first and last-mile public transport and</a:t>
                      </a:r>
                    </a:p>
                    <a:p>
                      <a:pPr marL="228600">
                        <a:lnSpc>
                          <a:spcPct val="100000"/>
                        </a:lnSpc>
                      </a:pPr>
                      <a:r>
                        <a:rPr lang="en-US" sz="1600" b="0" dirty="0"/>
                        <a:t>upgrading infrastructure and electrical lines at bus depots for charging by 2030. </a:t>
                      </a:r>
                    </a:p>
                  </a:txBody>
                  <a:tcPr/>
                </a:tc>
                <a:extLst>
                  <a:ext uri="{0D108BD9-81ED-4DB2-BD59-A6C34878D82A}">
                    <a16:rowId xmlns:a16="http://schemas.microsoft.com/office/drawing/2014/main" val="3923797930"/>
                  </a:ext>
                </a:extLst>
              </a:tr>
            </a:tbl>
          </a:graphicData>
        </a:graphic>
      </p:graphicFrame>
      <p:sp>
        <p:nvSpPr>
          <p:cNvPr id="6" name="TextBox 5">
            <a:extLst>
              <a:ext uri="{FF2B5EF4-FFF2-40B4-BE49-F238E27FC236}">
                <a16:creationId xmlns:a16="http://schemas.microsoft.com/office/drawing/2014/main" id="{CCFE5B27-F9EA-07CA-6A47-8CC796395136}"/>
              </a:ext>
            </a:extLst>
          </p:cNvPr>
          <p:cNvSpPr txBox="1"/>
          <p:nvPr/>
        </p:nvSpPr>
        <p:spPr>
          <a:xfrm>
            <a:off x="1491975" y="6075144"/>
            <a:ext cx="33660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solidFill>
                  <a:prstClr val="black"/>
                </a:solidFill>
                <a:cs typeface="Arial" panose="020B0604020202020204" pitchFamily="34" charset="0"/>
              </a:rPr>
              <a:t>Low Carbon Mobility Blueprint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National Energy Transition Roadmap (NETR)</a:t>
            </a:r>
          </a:p>
        </p:txBody>
      </p:sp>
    </p:spTree>
    <p:extLst>
      <p:ext uri="{BB962C8B-B14F-4D97-AF65-F5344CB8AC3E}">
        <p14:creationId xmlns:p14="http://schemas.microsoft.com/office/powerpoint/2010/main" val="1507607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Transport - Reference</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F4D29200-4925-8D8E-AFDB-6850CB348347}"/>
              </a:ext>
            </a:extLst>
          </p:cNvPr>
          <p:cNvSpPr txBox="1"/>
          <p:nvPr/>
        </p:nvSpPr>
        <p:spPr>
          <a:xfrm>
            <a:off x="580030" y="1125869"/>
            <a:ext cx="11031940" cy="2585323"/>
          </a:xfrm>
          <a:prstGeom prst="rect">
            <a:avLst/>
          </a:prstGeom>
          <a:noFill/>
        </p:spPr>
        <p:txBody>
          <a:bodyPr wrap="square" rtlCol="0">
            <a:spAutoFit/>
          </a:bodyPr>
          <a:lstStyle/>
          <a:p>
            <a:pPr marL="285750" indent="-285750">
              <a:buFont typeface="Arial" panose="020B0604020202020204" pitchFamily="34" charset="0"/>
              <a:buChar char="•"/>
            </a:pPr>
            <a:r>
              <a:rPr lang="en-US" sz="1800" b="0" i="0" dirty="0">
                <a:solidFill>
                  <a:schemeClr val="tx1"/>
                </a:solidFill>
                <a:effectLst/>
                <a:latin typeface="Segoe UI" panose="020B0502040204020203" pitchFamily="34" charset="0"/>
                <a:cs typeface="Segoe UI" panose="020B0502040204020203" pitchFamily="34" charset="0"/>
              </a:rPr>
              <a:t>Gasoline and diesel remain as the dominant fuels.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Fuel efficiency target (7.2L of gasoline/100km) : Malaysia achieved 6.6 in 2015, maintaining the historical rate of 1%/year – ASEAN GFEI.</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EEV dominate the light-duty vehicle sales. </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Medium rate growth for EV penetration. </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800" b="0" i="0" dirty="0">
              <a:solidFill>
                <a:schemeClr val="tx1"/>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800" b="0" i="0" dirty="0">
              <a:solidFill>
                <a:schemeClr val="tx1"/>
              </a:solidFill>
              <a:effectLst/>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dirty="0"/>
          </a:p>
        </p:txBody>
      </p:sp>
      <p:pic>
        <p:nvPicPr>
          <p:cNvPr id="6" name="Picture 5" descr="A graph of different colored lines&#10;&#10;Description automatically generated">
            <a:extLst>
              <a:ext uri="{FF2B5EF4-FFF2-40B4-BE49-F238E27FC236}">
                <a16:creationId xmlns:a16="http://schemas.microsoft.com/office/drawing/2014/main" id="{48E7001C-9B73-A82C-838A-3F74B996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435" y="2703789"/>
            <a:ext cx="6499950" cy="3113352"/>
          </a:xfrm>
          <a:prstGeom prst="rect">
            <a:avLst/>
          </a:prstGeom>
        </p:spPr>
      </p:pic>
    </p:spTree>
    <p:extLst>
      <p:ext uri="{BB962C8B-B14F-4D97-AF65-F5344CB8AC3E}">
        <p14:creationId xmlns:p14="http://schemas.microsoft.com/office/powerpoint/2010/main" val="1360301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Transport – Ref and TGT</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3" name="Table 2">
            <a:extLst>
              <a:ext uri="{FF2B5EF4-FFF2-40B4-BE49-F238E27FC236}">
                <a16:creationId xmlns:a16="http://schemas.microsoft.com/office/drawing/2014/main" id="{351C6E1E-EA6E-1E0C-B522-58151159F0A4}"/>
              </a:ext>
            </a:extLst>
          </p:cNvPr>
          <p:cNvGraphicFramePr>
            <a:graphicFrameLocks noGrp="1"/>
          </p:cNvGraphicFramePr>
          <p:nvPr>
            <p:extLst>
              <p:ext uri="{D42A27DB-BD31-4B8C-83A1-F6EECF244321}">
                <p14:modId xmlns:p14="http://schemas.microsoft.com/office/powerpoint/2010/main" val="1365593040"/>
              </p:ext>
            </p:extLst>
          </p:nvPr>
        </p:nvGraphicFramePr>
        <p:xfrm>
          <a:off x="587449" y="995183"/>
          <a:ext cx="11017102" cy="4934523"/>
        </p:xfrm>
        <a:graphic>
          <a:graphicData uri="http://schemas.openxmlformats.org/drawingml/2006/table">
            <a:tbl>
              <a:tblPr firstRow="1" firstCol="1" bandRow="1">
                <a:tableStyleId>{5C22544A-7EE6-4342-B048-85BDC9FD1C3A}</a:tableStyleId>
              </a:tblPr>
              <a:tblGrid>
                <a:gridCol w="894909">
                  <a:extLst>
                    <a:ext uri="{9D8B030D-6E8A-4147-A177-3AD203B41FA5}">
                      <a16:colId xmlns:a16="http://schemas.microsoft.com/office/drawing/2014/main" val="1479535754"/>
                    </a:ext>
                  </a:extLst>
                </a:gridCol>
                <a:gridCol w="1386705">
                  <a:extLst>
                    <a:ext uri="{9D8B030D-6E8A-4147-A177-3AD203B41FA5}">
                      <a16:colId xmlns:a16="http://schemas.microsoft.com/office/drawing/2014/main" val="1001475419"/>
                    </a:ext>
                  </a:extLst>
                </a:gridCol>
                <a:gridCol w="2654752">
                  <a:extLst>
                    <a:ext uri="{9D8B030D-6E8A-4147-A177-3AD203B41FA5}">
                      <a16:colId xmlns:a16="http://schemas.microsoft.com/office/drawing/2014/main" val="2653332147"/>
                    </a:ext>
                  </a:extLst>
                </a:gridCol>
                <a:gridCol w="3406650">
                  <a:extLst>
                    <a:ext uri="{9D8B030D-6E8A-4147-A177-3AD203B41FA5}">
                      <a16:colId xmlns:a16="http://schemas.microsoft.com/office/drawing/2014/main" val="2558917586"/>
                    </a:ext>
                  </a:extLst>
                </a:gridCol>
                <a:gridCol w="1499190">
                  <a:extLst>
                    <a:ext uri="{9D8B030D-6E8A-4147-A177-3AD203B41FA5}">
                      <a16:colId xmlns:a16="http://schemas.microsoft.com/office/drawing/2014/main" val="328712257"/>
                    </a:ext>
                  </a:extLst>
                </a:gridCol>
                <a:gridCol w="1174896">
                  <a:extLst>
                    <a:ext uri="{9D8B030D-6E8A-4147-A177-3AD203B41FA5}">
                      <a16:colId xmlns:a16="http://schemas.microsoft.com/office/drawing/2014/main" val="3199675011"/>
                    </a:ext>
                  </a:extLst>
                </a:gridCol>
              </a:tblGrid>
              <a:tr h="139172">
                <a:tc rowSpan="2">
                  <a:txBody>
                    <a:bodyPr/>
                    <a:lstStyle/>
                    <a:p>
                      <a:pPr marL="0" marR="0" algn="ctr">
                        <a:lnSpc>
                          <a:spcPct val="107000"/>
                        </a:lnSpc>
                        <a:spcBef>
                          <a:spcPts val="0"/>
                        </a:spcBef>
                        <a:spcAft>
                          <a:spcPts val="0"/>
                        </a:spcAft>
                      </a:pPr>
                      <a:r>
                        <a:rPr lang="en-AU" sz="1450">
                          <a:effectLst/>
                        </a:rPr>
                        <a:t>Sector/ Areas</a:t>
                      </a:r>
                      <a:endParaRPr lang="en-US" sz="145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gridSpan="5">
                  <a:txBody>
                    <a:bodyPr/>
                    <a:lstStyle/>
                    <a:p>
                      <a:pPr marL="0" marR="0" algn="ctr">
                        <a:lnSpc>
                          <a:spcPct val="107000"/>
                        </a:lnSpc>
                        <a:spcBef>
                          <a:spcPts val="0"/>
                        </a:spcBef>
                        <a:spcAft>
                          <a:spcPts val="0"/>
                        </a:spcAft>
                      </a:pPr>
                      <a:r>
                        <a:rPr lang="en-AU" sz="1450">
                          <a:effectLst/>
                        </a:rPr>
                        <a:t>Year</a:t>
                      </a:r>
                      <a:endParaRPr lang="en-US" sz="145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406390"/>
                  </a:ext>
                </a:extLst>
              </a:tr>
              <a:tr h="139172">
                <a:tc vMerge="1">
                  <a:txBody>
                    <a:bodyPr/>
                    <a:lstStyle/>
                    <a:p>
                      <a:endParaRPr lang="en-US"/>
                    </a:p>
                  </a:txBody>
                  <a:tcPr/>
                </a:tc>
                <a:tc>
                  <a:txBody>
                    <a:bodyPr/>
                    <a:lstStyle/>
                    <a:p>
                      <a:pPr marL="0" marR="0" algn="ctr">
                        <a:lnSpc>
                          <a:spcPct val="107000"/>
                        </a:lnSpc>
                        <a:spcBef>
                          <a:spcPts val="0"/>
                        </a:spcBef>
                        <a:spcAft>
                          <a:spcPts val="0"/>
                        </a:spcAft>
                      </a:pPr>
                      <a:r>
                        <a:rPr lang="en-AU" sz="1450" dirty="0">
                          <a:effectLst/>
                        </a:rPr>
                        <a:t>2020 (Base)</a:t>
                      </a:r>
                      <a:endParaRPr lang="en-US" sz="1450" dirty="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0" marR="0" algn="ctr">
                        <a:lnSpc>
                          <a:spcPct val="107000"/>
                        </a:lnSpc>
                        <a:spcBef>
                          <a:spcPts val="0"/>
                        </a:spcBef>
                        <a:spcAft>
                          <a:spcPts val="0"/>
                        </a:spcAft>
                      </a:pPr>
                      <a:r>
                        <a:rPr lang="en-AU" sz="1450">
                          <a:effectLst/>
                        </a:rPr>
                        <a:t>2025</a:t>
                      </a:r>
                      <a:endParaRPr lang="en-US" sz="145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0" marR="0" algn="ctr">
                        <a:lnSpc>
                          <a:spcPct val="107000"/>
                        </a:lnSpc>
                        <a:spcBef>
                          <a:spcPts val="0"/>
                        </a:spcBef>
                        <a:spcAft>
                          <a:spcPts val="0"/>
                        </a:spcAft>
                      </a:pPr>
                      <a:r>
                        <a:rPr lang="en-AU" sz="1450">
                          <a:effectLst/>
                        </a:rPr>
                        <a:t>2030</a:t>
                      </a:r>
                      <a:endParaRPr lang="en-US" sz="145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0" marR="0" algn="ctr">
                        <a:lnSpc>
                          <a:spcPct val="107000"/>
                        </a:lnSpc>
                        <a:spcBef>
                          <a:spcPts val="0"/>
                        </a:spcBef>
                        <a:spcAft>
                          <a:spcPts val="0"/>
                        </a:spcAft>
                      </a:pPr>
                      <a:r>
                        <a:rPr lang="en-AU" sz="1450" b="1">
                          <a:effectLst/>
                        </a:rPr>
                        <a:t>2040 </a:t>
                      </a:r>
                      <a:endParaRPr lang="en-US" sz="1450" b="1">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0" marR="0" algn="ctr">
                        <a:lnSpc>
                          <a:spcPct val="107000"/>
                        </a:lnSpc>
                        <a:spcBef>
                          <a:spcPts val="0"/>
                        </a:spcBef>
                        <a:spcAft>
                          <a:spcPts val="0"/>
                        </a:spcAft>
                      </a:pPr>
                      <a:r>
                        <a:rPr lang="en-AU" sz="1450" b="1">
                          <a:effectLst/>
                        </a:rPr>
                        <a:t>2050</a:t>
                      </a:r>
                      <a:endParaRPr lang="en-US" sz="1450" b="1">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extLst>
                  <a:ext uri="{0D108BD9-81ED-4DB2-BD59-A6C34878D82A}">
                    <a16:rowId xmlns:a16="http://schemas.microsoft.com/office/drawing/2014/main" val="3385828440"/>
                  </a:ext>
                </a:extLst>
              </a:tr>
              <a:tr h="1158633">
                <a:tc>
                  <a:txBody>
                    <a:bodyPr/>
                    <a:lstStyle/>
                    <a:p>
                      <a:pPr marL="0" marR="0" algn="ctr">
                        <a:lnSpc>
                          <a:spcPct val="107000"/>
                        </a:lnSpc>
                        <a:spcBef>
                          <a:spcPts val="0"/>
                        </a:spcBef>
                        <a:spcAft>
                          <a:spcPts val="0"/>
                        </a:spcAft>
                      </a:pPr>
                      <a:r>
                        <a:rPr lang="en-AU" sz="1450">
                          <a:effectLst/>
                        </a:rPr>
                        <a:t>Land: </a:t>
                      </a:r>
                      <a:endParaRPr lang="en-US" sz="1450">
                        <a:effectLst/>
                      </a:endParaRPr>
                    </a:p>
                    <a:p>
                      <a:pPr marL="0" marR="0" algn="ctr">
                        <a:lnSpc>
                          <a:spcPct val="107000"/>
                        </a:lnSpc>
                        <a:spcBef>
                          <a:spcPts val="0"/>
                        </a:spcBef>
                        <a:spcAft>
                          <a:spcPts val="0"/>
                        </a:spcAft>
                      </a:pPr>
                      <a:r>
                        <a:rPr lang="en-AU" sz="1450">
                          <a:effectLst/>
                        </a:rPr>
                        <a:t>Public Transport</a:t>
                      </a:r>
                      <a:endParaRPr lang="en-US" sz="145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0" marR="0" algn="ctr">
                        <a:lnSpc>
                          <a:spcPct val="107000"/>
                        </a:lnSpc>
                        <a:spcBef>
                          <a:spcPts val="0"/>
                        </a:spcBef>
                        <a:spcAft>
                          <a:spcPts val="0"/>
                        </a:spcAft>
                      </a:pPr>
                      <a:r>
                        <a:rPr lang="en-AU" sz="1450">
                          <a:effectLst/>
                        </a:rPr>
                        <a:t>40% (Greater KL)</a:t>
                      </a:r>
                      <a:endParaRPr lang="en-US" sz="1450">
                        <a:effectLst/>
                      </a:endParaRPr>
                    </a:p>
                    <a:p>
                      <a:pPr marL="0" marR="0" algn="ctr">
                        <a:lnSpc>
                          <a:spcPct val="107000"/>
                        </a:lnSpc>
                        <a:spcBef>
                          <a:spcPts val="0"/>
                        </a:spcBef>
                        <a:spcAft>
                          <a:spcPts val="0"/>
                        </a:spcAft>
                      </a:pPr>
                      <a:r>
                        <a:rPr lang="en-AU" sz="1450">
                          <a:effectLst/>
                        </a:rPr>
                        <a:t>20% (other cities)</a:t>
                      </a:r>
                    </a:p>
                    <a:p>
                      <a:pPr marL="0" marR="0" algn="ctr">
                        <a:lnSpc>
                          <a:spcPct val="107000"/>
                        </a:lnSpc>
                        <a:spcBef>
                          <a:spcPts val="0"/>
                        </a:spcBef>
                        <a:spcAft>
                          <a:spcPts val="0"/>
                        </a:spcAft>
                      </a:pPr>
                      <a:endParaRPr lang="en-AU" sz="145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r>
                        <a:rPr lang="en-AU" sz="1450" b="1">
                          <a:solidFill>
                            <a:schemeClr val="accent6">
                              <a:lumMod val="50000"/>
                            </a:schemeClr>
                          </a:solidFill>
                          <a:effectLst/>
                          <a:latin typeface="Calibri" panose="020F0502020204030204" pitchFamily="34" charset="0"/>
                          <a:ea typeface="SimSun" panose="02010600030101010101" pitchFamily="2" charset="-122"/>
                          <a:cs typeface="Times New Roman" panose="02020603050405020304" pitchFamily="18" charset="0"/>
                        </a:rPr>
                        <a:t>Status 2022</a:t>
                      </a:r>
                    </a:p>
                    <a:p>
                      <a:pPr marL="0" marR="0" algn="ctr">
                        <a:lnSpc>
                          <a:spcPct val="107000"/>
                        </a:lnSpc>
                        <a:spcBef>
                          <a:spcPts val="0"/>
                        </a:spcBef>
                        <a:spcAft>
                          <a:spcPts val="0"/>
                        </a:spcAft>
                      </a:pPr>
                      <a:r>
                        <a:rPr lang="en-AU" sz="1450">
                          <a:solidFill>
                            <a:schemeClr val="accent6">
                              <a:lumMod val="50000"/>
                            </a:schemeClr>
                          </a:solidFill>
                          <a:effectLst/>
                          <a:latin typeface="Calibri" panose="020F0502020204030204" pitchFamily="34" charset="0"/>
                          <a:ea typeface="SimSun" panose="02010600030101010101" pitchFamily="2" charset="-122"/>
                          <a:cs typeface="Times New Roman" panose="02020603050405020304" pitchFamily="18" charset="0"/>
                        </a:rPr>
                        <a:t>20 – 25% (Malaysia)</a:t>
                      </a:r>
                    </a:p>
                    <a:p>
                      <a:pPr marL="0" marR="0" algn="ctr">
                        <a:lnSpc>
                          <a:spcPct val="107000"/>
                        </a:lnSpc>
                        <a:spcBef>
                          <a:spcPts val="0"/>
                        </a:spcBef>
                        <a:spcAft>
                          <a:spcPts val="0"/>
                        </a:spcAft>
                      </a:pPr>
                      <a:endParaRPr lang="en-US" sz="145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342900" marR="0" lvl="0" indent="-342900">
                        <a:lnSpc>
                          <a:spcPct val="107000"/>
                        </a:lnSpc>
                        <a:spcBef>
                          <a:spcPts val="0"/>
                        </a:spcBef>
                        <a:spcAft>
                          <a:spcPts val="0"/>
                        </a:spcAft>
                        <a:buFont typeface="Wingdings" panose="05000000000000000000" pitchFamily="2" charset="2"/>
                        <a:buChar char=""/>
                      </a:pPr>
                      <a:r>
                        <a:rPr lang="en-AU" sz="1450">
                          <a:effectLst/>
                        </a:rPr>
                        <a:t>Introduction of B100</a:t>
                      </a:r>
                      <a:endParaRPr lang="en-US" sz="1450">
                        <a:effectLst/>
                      </a:endParaRPr>
                    </a:p>
                    <a:p>
                      <a:pPr marL="342900" marR="0" lvl="0" indent="-342900">
                        <a:lnSpc>
                          <a:spcPct val="107000"/>
                        </a:lnSpc>
                        <a:spcBef>
                          <a:spcPts val="0"/>
                        </a:spcBef>
                        <a:spcAft>
                          <a:spcPts val="0"/>
                        </a:spcAft>
                        <a:buFont typeface="Wingdings" panose="05000000000000000000" pitchFamily="2" charset="2"/>
                        <a:buChar char=""/>
                      </a:pPr>
                      <a:r>
                        <a:rPr lang="en-AU" sz="1450">
                          <a:effectLst/>
                        </a:rPr>
                        <a:t>Acquirement of 150 electric buses and 3 bus depots</a:t>
                      </a:r>
                      <a:endParaRPr lang="en-US" sz="1450">
                        <a:effectLst/>
                      </a:endParaRPr>
                    </a:p>
                    <a:p>
                      <a:pPr marL="342900" marR="0" lvl="0" indent="-342900">
                        <a:lnSpc>
                          <a:spcPct val="107000"/>
                        </a:lnSpc>
                        <a:spcBef>
                          <a:spcPts val="0"/>
                        </a:spcBef>
                        <a:spcAft>
                          <a:spcPts val="0"/>
                        </a:spcAft>
                        <a:buFont typeface="Wingdings" panose="05000000000000000000" pitchFamily="2" charset="2"/>
                        <a:buChar char=""/>
                      </a:pPr>
                      <a:r>
                        <a:rPr lang="en-AU" sz="1450">
                          <a:effectLst/>
                        </a:rPr>
                        <a:t>Construction of 5 LRT3 stations.</a:t>
                      </a:r>
                      <a:endParaRPr lang="en-US" sz="145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342900" marR="0" lvl="0" indent="-342900" algn="just">
                        <a:lnSpc>
                          <a:spcPct val="107000"/>
                        </a:lnSpc>
                        <a:spcBef>
                          <a:spcPts val="0"/>
                        </a:spcBef>
                        <a:spcAft>
                          <a:spcPts val="0"/>
                        </a:spcAft>
                        <a:buSzPts val="1000"/>
                        <a:buFont typeface="Wingdings" panose="05000000000000000000" pitchFamily="2" charset="2"/>
                        <a:buChar char=""/>
                      </a:pPr>
                      <a:r>
                        <a:rPr lang="en-US" sz="1450">
                          <a:effectLst/>
                        </a:rPr>
                        <a:t>100% EEV for public transport</a:t>
                      </a:r>
                    </a:p>
                    <a:p>
                      <a:pPr marL="342900" marR="0" lvl="0" indent="-342900" algn="just">
                        <a:lnSpc>
                          <a:spcPct val="107000"/>
                        </a:lnSpc>
                        <a:spcBef>
                          <a:spcPts val="0"/>
                        </a:spcBef>
                        <a:spcAft>
                          <a:spcPts val="0"/>
                        </a:spcAft>
                        <a:buSzPts val="1000"/>
                        <a:buFont typeface="Wingdings" panose="05000000000000000000" pitchFamily="2" charset="2"/>
                        <a:buChar char=""/>
                      </a:pPr>
                      <a:r>
                        <a:rPr lang="en-AU" sz="1450">
                          <a:effectLst/>
                        </a:rPr>
                        <a:t>40% modal share (all cities)</a:t>
                      </a:r>
                      <a:endParaRPr lang="en-US" sz="1450">
                        <a:effectLst/>
                      </a:endParaRPr>
                    </a:p>
                    <a:p>
                      <a:pPr marL="342900" marR="0" lvl="0" indent="-342900" algn="just">
                        <a:lnSpc>
                          <a:spcPct val="107000"/>
                        </a:lnSpc>
                        <a:spcBef>
                          <a:spcPts val="0"/>
                        </a:spcBef>
                        <a:spcAft>
                          <a:spcPts val="0"/>
                        </a:spcAft>
                        <a:buSzPts val="1000"/>
                        <a:buFont typeface="Wingdings" panose="05000000000000000000" pitchFamily="2" charset="2"/>
                        <a:buChar char=""/>
                      </a:pPr>
                      <a:r>
                        <a:rPr lang="en-US" sz="1450">
                          <a:effectLst/>
                        </a:rPr>
                        <a:t>1% of passengers shift from road to rail.</a:t>
                      </a:r>
                    </a:p>
                    <a:p>
                      <a:pPr marL="342900" marR="0" lvl="0" indent="-342900" algn="just">
                        <a:lnSpc>
                          <a:spcPct val="107000"/>
                        </a:lnSpc>
                        <a:spcBef>
                          <a:spcPts val="0"/>
                        </a:spcBef>
                        <a:spcAft>
                          <a:spcPts val="0"/>
                        </a:spcAft>
                        <a:buSzPts val="1000"/>
                        <a:buFont typeface="Wingdings" panose="05000000000000000000" pitchFamily="2" charset="2"/>
                        <a:buChar char=""/>
                      </a:pPr>
                      <a:r>
                        <a:rPr lang="en-US" sz="1450">
                          <a:effectLst/>
                        </a:rPr>
                        <a:t>Adopt cleaner energy for buses: E-bus 20%, and B100 for 30% of big bus.</a:t>
                      </a:r>
                    </a:p>
                    <a:p>
                      <a:pPr marL="342900" marR="0" lvl="0" indent="-342900" algn="just">
                        <a:lnSpc>
                          <a:spcPct val="107000"/>
                        </a:lnSpc>
                        <a:spcBef>
                          <a:spcPts val="0"/>
                        </a:spcBef>
                        <a:spcAft>
                          <a:spcPts val="0"/>
                        </a:spcAft>
                        <a:buSzPts val="1000"/>
                        <a:buFont typeface="Wingdings" panose="05000000000000000000" pitchFamily="2" charset="2"/>
                        <a:buChar char=""/>
                      </a:pPr>
                      <a:r>
                        <a:rPr lang="en-US" sz="1450">
                          <a:effectLst/>
                        </a:rPr>
                        <a:t>Adopt cleaner energy for taxi: diesel 0%, petrol 0%, NGV 0%, EV 20%, and ICE-EEV 80%</a:t>
                      </a:r>
                    </a:p>
                  </a:txBody>
                  <a:tcPr marL="61249" marR="61249" marT="0" marB="0"/>
                </a:tc>
                <a:tc>
                  <a:txBody>
                    <a:bodyPr/>
                    <a:lstStyle/>
                    <a:p>
                      <a:pPr marL="0" marR="0" algn="ctr">
                        <a:lnSpc>
                          <a:spcPct val="107000"/>
                        </a:lnSpc>
                        <a:spcBef>
                          <a:spcPts val="0"/>
                        </a:spcBef>
                        <a:spcAft>
                          <a:spcPts val="0"/>
                        </a:spcAft>
                      </a:pPr>
                      <a:r>
                        <a:rPr lang="en-AU" sz="1450" b="1" dirty="0">
                          <a:effectLst/>
                        </a:rPr>
                        <a:t>50% modal share</a:t>
                      </a:r>
                      <a:endParaRPr lang="en-US" sz="1450" b="1" dirty="0">
                        <a:effectLst/>
                      </a:endParaRPr>
                    </a:p>
                    <a:p>
                      <a:pPr marL="0" marR="0" algn="ctr">
                        <a:lnSpc>
                          <a:spcPct val="107000"/>
                        </a:lnSpc>
                        <a:spcBef>
                          <a:spcPts val="0"/>
                        </a:spcBef>
                        <a:spcAft>
                          <a:spcPts val="0"/>
                        </a:spcAft>
                      </a:pPr>
                      <a:r>
                        <a:rPr lang="en-AU" sz="1450" b="1" dirty="0">
                          <a:effectLst/>
                        </a:rPr>
                        <a:t> </a:t>
                      </a:r>
                      <a:endParaRPr lang="en-US" sz="1450" b="1" dirty="0">
                        <a:effectLst/>
                      </a:endParaRPr>
                    </a:p>
                    <a:p>
                      <a:pPr marL="0" marR="0" algn="ctr">
                        <a:lnSpc>
                          <a:spcPct val="107000"/>
                        </a:lnSpc>
                        <a:spcBef>
                          <a:spcPts val="0"/>
                        </a:spcBef>
                        <a:spcAft>
                          <a:spcPts val="0"/>
                        </a:spcAft>
                      </a:pPr>
                      <a:r>
                        <a:rPr lang="en-AU" sz="1450" b="1" dirty="0">
                          <a:effectLst/>
                        </a:rPr>
                        <a:t> </a:t>
                      </a:r>
                      <a:endParaRPr lang="en-US" sz="1450" b="1" dirty="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0" marR="0" algn="ctr">
                        <a:lnSpc>
                          <a:spcPct val="107000"/>
                        </a:lnSpc>
                        <a:spcBef>
                          <a:spcPts val="0"/>
                        </a:spcBef>
                        <a:spcAft>
                          <a:spcPts val="0"/>
                        </a:spcAft>
                      </a:pPr>
                      <a:r>
                        <a:rPr lang="en-AU" sz="1450" b="1">
                          <a:effectLst/>
                        </a:rPr>
                        <a:t>60% modal share</a:t>
                      </a:r>
                      <a:endParaRPr lang="en-US" sz="1450" b="1">
                        <a:effectLst/>
                      </a:endParaRPr>
                    </a:p>
                    <a:p>
                      <a:pPr marL="0" marR="0" algn="ctr">
                        <a:lnSpc>
                          <a:spcPct val="107000"/>
                        </a:lnSpc>
                        <a:spcBef>
                          <a:spcPts val="0"/>
                        </a:spcBef>
                        <a:spcAft>
                          <a:spcPts val="0"/>
                        </a:spcAft>
                      </a:pPr>
                      <a:r>
                        <a:rPr lang="en-AU" sz="1450" b="1">
                          <a:effectLst/>
                        </a:rPr>
                        <a:t> </a:t>
                      </a:r>
                      <a:endParaRPr lang="en-US" sz="1450" b="1">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extLst>
                  <a:ext uri="{0D108BD9-81ED-4DB2-BD59-A6C34878D82A}">
                    <a16:rowId xmlns:a16="http://schemas.microsoft.com/office/drawing/2014/main" val="3995531978"/>
                  </a:ext>
                </a:extLst>
              </a:tr>
              <a:tr h="1449907">
                <a:tc>
                  <a:txBody>
                    <a:bodyPr/>
                    <a:lstStyle/>
                    <a:p>
                      <a:pPr marL="0" marR="0" algn="ctr">
                        <a:lnSpc>
                          <a:spcPct val="107000"/>
                        </a:lnSpc>
                        <a:spcBef>
                          <a:spcPts val="0"/>
                        </a:spcBef>
                        <a:spcAft>
                          <a:spcPts val="0"/>
                        </a:spcAft>
                      </a:pPr>
                      <a:r>
                        <a:rPr lang="en-AU" sz="1450">
                          <a:effectLst/>
                        </a:rPr>
                        <a:t>Land:</a:t>
                      </a:r>
                      <a:endParaRPr lang="en-US" sz="1450">
                        <a:effectLst/>
                      </a:endParaRPr>
                    </a:p>
                    <a:p>
                      <a:pPr marL="0" marR="0" algn="ctr">
                        <a:lnSpc>
                          <a:spcPct val="107000"/>
                        </a:lnSpc>
                        <a:spcBef>
                          <a:spcPts val="0"/>
                        </a:spcBef>
                        <a:spcAft>
                          <a:spcPts val="0"/>
                        </a:spcAft>
                      </a:pPr>
                      <a:r>
                        <a:rPr lang="en-AU" sz="1450">
                          <a:effectLst/>
                        </a:rPr>
                        <a:t>Private Transport</a:t>
                      </a:r>
                      <a:endParaRPr lang="en-US" sz="145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132715" marR="0" algn="ctr">
                        <a:lnSpc>
                          <a:spcPct val="107000"/>
                        </a:lnSpc>
                        <a:spcBef>
                          <a:spcPts val="0"/>
                        </a:spcBef>
                        <a:spcAft>
                          <a:spcPts val="0"/>
                        </a:spcAft>
                      </a:pPr>
                      <a:r>
                        <a:rPr lang="en-AU" sz="1450" b="1">
                          <a:solidFill>
                            <a:schemeClr val="accent6">
                              <a:lumMod val="50000"/>
                            </a:schemeClr>
                          </a:solidFill>
                          <a:effectLst/>
                        </a:rPr>
                        <a:t>85% EEV</a:t>
                      </a:r>
                    </a:p>
                    <a:p>
                      <a:pPr marL="132715" marR="0" algn="ctr">
                        <a:lnSpc>
                          <a:spcPct val="107000"/>
                        </a:lnSpc>
                        <a:spcBef>
                          <a:spcPts val="0"/>
                        </a:spcBef>
                        <a:spcAft>
                          <a:spcPts val="0"/>
                        </a:spcAft>
                      </a:pPr>
                      <a:endParaRPr lang="en-AU" sz="1450" b="1">
                        <a:solidFill>
                          <a:schemeClr val="accent6">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132715" marR="0" algn="ctr">
                        <a:lnSpc>
                          <a:spcPct val="107000"/>
                        </a:lnSpc>
                        <a:spcBef>
                          <a:spcPts val="0"/>
                        </a:spcBef>
                        <a:spcAft>
                          <a:spcPts val="0"/>
                        </a:spcAft>
                      </a:pPr>
                      <a:r>
                        <a:rPr lang="en-AU" sz="1450" b="1">
                          <a:solidFill>
                            <a:schemeClr val="accent6">
                              <a:lumMod val="50000"/>
                            </a:schemeClr>
                          </a:solidFill>
                          <a:effectLst/>
                          <a:latin typeface="Calibri" panose="020F0502020204030204" pitchFamily="34" charset="0"/>
                          <a:ea typeface="SimSun" panose="02010600030101010101" pitchFamily="2" charset="-122"/>
                          <a:cs typeface="Times New Roman" panose="02020603050405020304" pitchFamily="18" charset="0"/>
                        </a:rPr>
                        <a:t>0.4% EV 2021</a:t>
                      </a:r>
                    </a:p>
                    <a:p>
                      <a:pPr marL="132715" marR="0" algn="ctr">
                        <a:lnSpc>
                          <a:spcPct val="107000"/>
                        </a:lnSpc>
                        <a:spcBef>
                          <a:spcPts val="0"/>
                        </a:spcBef>
                        <a:spcAft>
                          <a:spcPts val="0"/>
                        </a:spcAft>
                      </a:pPr>
                      <a:r>
                        <a:rPr lang="en-AU" sz="1450" b="1">
                          <a:solidFill>
                            <a:schemeClr val="accent6">
                              <a:lumMod val="50000"/>
                            </a:schemeClr>
                          </a:solidFill>
                          <a:effectLst/>
                          <a:latin typeface="Calibri" panose="020F0502020204030204" pitchFamily="34" charset="0"/>
                          <a:ea typeface="SimSun" panose="02010600030101010101" pitchFamily="2" charset="-122"/>
                          <a:cs typeface="Times New Roman" panose="02020603050405020304" pitchFamily="18" charset="0"/>
                        </a:rPr>
                        <a:t>(Increase 39.5%) 2020</a:t>
                      </a:r>
                      <a:endParaRPr lang="en-US" sz="1450" b="1">
                        <a:solidFill>
                          <a:schemeClr val="accent6">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342900" marR="0" lvl="0" indent="-342900" algn="just">
                        <a:lnSpc>
                          <a:spcPct val="107000"/>
                        </a:lnSpc>
                        <a:spcBef>
                          <a:spcPts val="0"/>
                        </a:spcBef>
                        <a:spcAft>
                          <a:spcPts val="0"/>
                        </a:spcAft>
                        <a:buFont typeface="Wingdings" panose="05000000000000000000" pitchFamily="2" charset="2"/>
                        <a:buChar char=""/>
                      </a:pPr>
                      <a:r>
                        <a:rPr lang="en-AU" sz="1450">
                          <a:effectLst/>
                        </a:rPr>
                        <a:t>10% EV</a:t>
                      </a:r>
                      <a:r>
                        <a:rPr lang="en-AU" sz="1450" baseline="30000">
                          <a:effectLst/>
                        </a:rPr>
                        <a:t>LCMB</a:t>
                      </a:r>
                      <a:endParaRPr lang="en-US" sz="1450">
                        <a:effectLst/>
                      </a:endParaRPr>
                    </a:p>
                    <a:p>
                      <a:pPr marL="342900" marR="0" lvl="0" indent="-342900" algn="just">
                        <a:lnSpc>
                          <a:spcPct val="107000"/>
                        </a:lnSpc>
                        <a:spcBef>
                          <a:spcPts val="0"/>
                        </a:spcBef>
                        <a:spcAft>
                          <a:spcPts val="0"/>
                        </a:spcAft>
                        <a:buFont typeface="Wingdings" panose="05000000000000000000" pitchFamily="2" charset="2"/>
                        <a:buChar char=""/>
                      </a:pPr>
                      <a:r>
                        <a:rPr lang="en-AU" sz="1450">
                          <a:effectLst/>
                        </a:rPr>
                        <a:t>Solar PV installation for rail operation (non-traction)</a:t>
                      </a:r>
                      <a:endParaRPr lang="en-US" sz="1450">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342900" marR="0" lvl="0" indent="-342900" algn="just">
                        <a:lnSpc>
                          <a:spcPct val="107000"/>
                        </a:lnSpc>
                        <a:spcBef>
                          <a:spcPts val="0"/>
                        </a:spcBef>
                        <a:spcAft>
                          <a:spcPts val="0"/>
                        </a:spcAft>
                        <a:buSzPts val="1000"/>
                        <a:buFont typeface="Wingdings" panose="05000000000000000000" pitchFamily="2" charset="2"/>
                        <a:buChar char=""/>
                      </a:pPr>
                      <a:r>
                        <a:rPr lang="en-AU" sz="1450">
                          <a:effectLst/>
                        </a:rPr>
                        <a:t>100% EEV</a:t>
                      </a:r>
                      <a:r>
                        <a:rPr lang="en-AU" sz="1450" baseline="30000">
                          <a:effectLst/>
                        </a:rPr>
                        <a:t>LCMB</a:t>
                      </a:r>
                      <a:endParaRPr lang="en-US" sz="1450">
                        <a:effectLst/>
                      </a:endParaRPr>
                    </a:p>
                    <a:p>
                      <a:pPr marL="342900" marR="0" lvl="0" indent="-342900" algn="just">
                        <a:lnSpc>
                          <a:spcPct val="107000"/>
                        </a:lnSpc>
                        <a:spcBef>
                          <a:spcPts val="0"/>
                        </a:spcBef>
                        <a:spcAft>
                          <a:spcPts val="0"/>
                        </a:spcAft>
                        <a:buSzPts val="1000"/>
                        <a:buFont typeface="Wingdings" panose="05000000000000000000" pitchFamily="2" charset="2"/>
                        <a:buChar char=""/>
                      </a:pPr>
                      <a:r>
                        <a:rPr lang="en-US" sz="1450">
                          <a:effectLst/>
                        </a:rPr>
                        <a:t>Shift use motorbikes to e-bike (85%:15%)</a:t>
                      </a:r>
                    </a:p>
                    <a:p>
                      <a:pPr marL="342900" marR="0" lvl="0" indent="-342900" algn="just">
                        <a:lnSpc>
                          <a:spcPct val="107000"/>
                        </a:lnSpc>
                        <a:spcBef>
                          <a:spcPts val="0"/>
                        </a:spcBef>
                        <a:spcAft>
                          <a:spcPts val="0"/>
                        </a:spcAft>
                        <a:buSzPts val="1000"/>
                        <a:buFont typeface="Wingdings" panose="05000000000000000000" pitchFamily="2" charset="2"/>
                        <a:buChar char=""/>
                      </a:pPr>
                      <a:r>
                        <a:rPr lang="en-US" sz="1450">
                          <a:effectLst/>
                        </a:rPr>
                        <a:t>Electric motorcycles to reach 2.8 million by 2030.</a:t>
                      </a:r>
                    </a:p>
                    <a:p>
                      <a:pPr marL="342900" marR="0" lvl="0" indent="-342900" algn="just">
                        <a:lnSpc>
                          <a:spcPct val="107000"/>
                        </a:lnSpc>
                        <a:spcBef>
                          <a:spcPts val="0"/>
                        </a:spcBef>
                        <a:spcAft>
                          <a:spcPts val="0"/>
                        </a:spcAft>
                        <a:buSzPts val="1000"/>
                        <a:buFont typeface="Wingdings" panose="05000000000000000000" pitchFamily="2" charset="2"/>
                        <a:buChar char=""/>
                      </a:pPr>
                      <a:r>
                        <a:rPr lang="en-US" sz="1450">
                          <a:effectLst/>
                        </a:rPr>
                        <a:t>Shift use of conventional transition from PHEV to BEV. Electric car sales are to reach 200,000.</a:t>
                      </a:r>
                    </a:p>
                    <a:p>
                      <a:pPr marL="342900" marR="0" lvl="0" indent="-342900" algn="just">
                        <a:lnSpc>
                          <a:spcPct val="107000"/>
                        </a:lnSpc>
                        <a:spcBef>
                          <a:spcPts val="0"/>
                        </a:spcBef>
                        <a:spcAft>
                          <a:spcPts val="0"/>
                        </a:spcAft>
                        <a:buSzPts val="1000"/>
                        <a:buFont typeface="Wingdings" panose="05000000000000000000" pitchFamily="2" charset="2"/>
                        <a:buChar char=""/>
                      </a:pPr>
                      <a:r>
                        <a:rPr lang="en-US" sz="1450">
                          <a:effectLst/>
                        </a:rPr>
                        <a:t>15% EV share of the Total Industry Volume (TIV) by 2030</a:t>
                      </a:r>
                      <a:r>
                        <a:rPr lang="en-US" sz="1450" baseline="30000">
                          <a:effectLst/>
                        </a:rPr>
                        <a:t>LCMB</a:t>
                      </a:r>
                      <a:r>
                        <a:rPr lang="en-US" sz="1450">
                          <a:effectLst/>
                        </a:rPr>
                        <a:t>. </a:t>
                      </a:r>
                    </a:p>
                  </a:txBody>
                  <a:tcPr marL="61249" marR="61249" marT="0" marB="0"/>
                </a:tc>
                <a:tc>
                  <a:txBody>
                    <a:bodyPr/>
                    <a:lstStyle/>
                    <a:p>
                      <a:pPr marL="0" marR="0">
                        <a:lnSpc>
                          <a:spcPct val="107000"/>
                        </a:lnSpc>
                        <a:spcBef>
                          <a:spcPts val="0"/>
                        </a:spcBef>
                        <a:spcAft>
                          <a:spcPts val="0"/>
                        </a:spcAft>
                      </a:pPr>
                      <a:r>
                        <a:rPr lang="en-US" sz="1450" b="1">
                          <a:effectLst/>
                        </a:rPr>
                        <a:t> </a:t>
                      </a:r>
                    </a:p>
                    <a:p>
                      <a:pPr marL="342900" marR="0" lvl="0" indent="-342900">
                        <a:lnSpc>
                          <a:spcPct val="107000"/>
                        </a:lnSpc>
                        <a:spcBef>
                          <a:spcPts val="0"/>
                        </a:spcBef>
                        <a:spcAft>
                          <a:spcPts val="0"/>
                        </a:spcAft>
                        <a:buSzPts val="1000"/>
                        <a:buFont typeface="Wingdings" panose="05000000000000000000" pitchFamily="2" charset="2"/>
                        <a:buChar char=""/>
                      </a:pPr>
                      <a:r>
                        <a:rPr lang="en-AU" sz="1450" b="1">
                          <a:effectLst/>
                        </a:rPr>
                        <a:t>50% E2W share of fleet.</a:t>
                      </a:r>
                      <a:endParaRPr lang="en-US" sz="1450" b="1">
                        <a:effectLst/>
                      </a:endParaRPr>
                    </a:p>
                    <a:p>
                      <a:pPr marL="342900" marR="0" lvl="0" indent="-342900">
                        <a:lnSpc>
                          <a:spcPct val="107000"/>
                        </a:lnSpc>
                        <a:spcBef>
                          <a:spcPts val="0"/>
                        </a:spcBef>
                        <a:spcAft>
                          <a:spcPts val="0"/>
                        </a:spcAft>
                        <a:buSzPts val="1000"/>
                        <a:buFont typeface="Wingdings" panose="05000000000000000000" pitchFamily="2" charset="2"/>
                        <a:buChar char=""/>
                      </a:pPr>
                      <a:r>
                        <a:rPr lang="en-AU" sz="1450" b="1">
                          <a:effectLst/>
                        </a:rPr>
                        <a:t>38% - 50% EV (4W) share of fleet</a:t>
                      </a:r>
                      <a:endParaRPr lang="en-US" sz="1450" b="1">
                        <a:effectLst/>
                      </a:endParaRPr>
                    </a:p>
                    <a:p>
                      <a:pPr marL="0" marR="0">
                        <a:lnSpc>
                          <a:spcPct val="107000"/>
                        </a:lnSpc>
                        <a:spcBef>
                          <a:spcPts val="0"/>
                        </a:spcBef>
                        <a:spcAft>
                          <a:spcPts val="0"/>
                        </a:spcAft>
                      </a:pPr>
                      <a:r>
                        <a:rPr lang="en-AU" sz="1450" b="1">
                          <a:effectLst/>
                        </a:rPr>
                        <a:t> </a:t>
                      </a:r>
                      <a:endParaRPr lang="en-US" sz="1450" b="1">
                        <a:effectLst/>
                      </a:endParaRPr>
                    </a:p>
                    <a:p>
                      <a:pPr marL="0" marR="0" algn="ctr">
                        <a:lnSpc>
                          <a:spcPct val="107000"/>
                        </a:lnSpc>
                        <a:spcBef>
                          <a:spcPts val="0"/>
                        </a:spcBef>
                        <a:spcAft>
                          <a:spcPts val="0"/>
                        </a:spcAft>
                      </a:pPr>
                      <a:r>
                        <a:rPr lang="en-AU" sz="1450" b="1">
                          <a:effectLst/>
                        </a:rPr>
                        <a:t> </a:t>
                      </a:r>
                      <a:endParaRPr lang="en-US" sz="1450" b="1">
                        <a:effectLst/>
                      </a:endParaRPr>
                    </a:p>
                    <a:p>
                      <a:pPr marL="0" marR="0" algn="ctr">
                        <a:lnSpc>
                          <a:spcPct val="107000"/>
                        </a:lnSpc>
                        <a:spcBef>
                          <a:spcPts val="0"/>
                        </a:spcBef>
                        <a:spcAft>
                          <a:spcPts val="0"/>
                        </a:spcAft>
                      </a:pPr>
                      <a:r>
                        <a:rPr lang="en-AU" sz="1450" b="1">
                          <a:effectLst/>
                        </a:rPr>
                        <a:t> </a:t>
                      </a:r>
                      <a:endParaRPr lang="en-US" sz="1450" b="1">
                        <a:effectLst/>
                        <a:latin typeface="Calibri" panose="020F0502020204030204" pitchFamily="34" charset="0"/>
                        <a:ea typeface="SimSun" panose="02010600030101010101" pitchFamily="2" charset="-122"/>
                        <a:cs typeface="Times New Roman" panose="02020603050405020304" pitchFamily="18" charset="0"/>
                      </a:endParaRPr>
                    </a:p>
                  </a:txBody>
                  <a:tcPr marL="61249" marR="61249" marT="0" marB="0"/>
                </a:tc>
                <a:tc>
                  <a:txBody>
                    <a:bodyPr/>
                    <a:lstStyle/>
                    <a:p>
                      <a:pPr marL="0" marR="0">
                        <a:lnSpc>
                          <a:spcPct val="107000"/>
                        </a:lnSpc>
                        <a:spcBef>
                          <a:spcPts val="0"/>
                        </a:spcBef>
                        <a:spcAft>
                          <a:spcPts val="0"/>
                        </a:spcAft>
                      </a:pPr>
                      <a:r>
                        <a:rPr lang="en-AU" sz="1450" b="1" dirty="0">
                          <a:effectLst/>
                        </a:rPr>
                        <a:t> </a:t>
                      </a:r>
                      <a:endParaRPr lang="en-US" sz="1450" b="1" dirty="0">
                        <a:effectLst/>
                      </a:endParaRPr>
                    </a:p>
                    <a:p>
                      <a:pPr marL="342900" marR="0" lvl="0" indent="-342900">
                        <a:lnSpc>
                          <a:spcPct val="107000"/>
                        </a:lnSpc>
                        <a:spcBef>
                          <a:spcPts val="0"/>
                        </a:spcBef>
                        <a:spcAft>
                          <a:spcPts val="0"/>
                        </a:spcAft>
                        <a:buSzPts val="1000"/>
                        <a:buFont typeface="Wingdings" panose="05000000000000000000" pitchFamily="2" charset="2"/>
                        <a:buChar char=""/>
                      </a:pPr>
                      <a:r>
                        <a:rPr lang="en-US" sz="1450" b="1" dirty="0">
                          <a:effectLst/>
                        </a:rPr>
                        <a:t>80% E2W share of fleet.</a:t>
                      </a:r>
                      <a:endParaRPr lang="en-AU" sz="1450" b="1" dirty="0">
                        <a:effectLst/>
                      </a:endParaRPr>
                    </a:p>
                    <a:p>
                      <a:pPr marL="342900" marR="0" lvl="0" indent="-342900">
                        <a:lnSpc>
                          <a:spcPct val="107000"/>
                        </a:lnSpc>
                        <a:spcBef>
                          <a:spcPts val="0"/>
                        </a:spcBef>
                        <a:spcAft>
                          <a:spcPts val="0"/>
                        </a:spcAft>
                        <a:buSzPts val="1000"/>
                        <a:buFont typeface="Wingdings" panose="05000000000000000000" pitchFamily="2" charset="2"/>
                        <a:buChar char=""/>
                      </a:pPr>
                      <a:r>
                        <a:rPr lang="en-AU" sz="1450" b="1" dirty="0">
                          <a:effectLst/>
                        </a:rPr>
                        <a:t>80% EV (4W) share of fleet.</a:t>
                      </a:r>
                      <a:endParaRPr lang="en-US" sz="1450" b="1" dirty="0">
                        <a:effectLst/>
                      </a:endParaRPr>
                    </a:p>
                  </a:txBody>
                  <a:tcPr marL="61249" marR="61249" marT="0" marB="0"/>
                </a:tc>
                <a:extLst>
                  <a:ext uri="{0D108BD9-81ED-4DB2-BD59-A6C34878D82A}">
                    <a16:rowId xmlns:a16="http://schemas.microsoft.com/office/drawing/2014/main" val="3178683991"/>
                  </a:ext>
                </a:extLst>
              </a:tr>
            </a:tbl>
          </a:graphicData>
        </a:graphic>
      </p:graphicFrame>
      <p:sp>
        <p:nvSpPr>
          <p:cNvPr id="5" name="TextBox 4">
            <a:extLst>
              <a:ext uri="{FF2B5EF4-FFF2-40B4-BE49-F238E27FC236}">
                <a16:creationId xmlns:a16="http://schemas.microsoft.com/office/drawing/2014/main" id="{F30B399F-CA73-3F61-A02F-6303E3D16C36}"/>
              </a:ext>
            </a:extLst>
          </p:cNvPr>
          <p:cNvSpPr txBox="1"/>
          <p:nvPr/>
        </p:nvSpPr>
        <p:spPr>
          <a:xfrm>
            <a:off x="1491975" y="6075144"/>
            <a:ext cx="3366052"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i="1">
                <a:solidFill>
                  <a:prstClr val="black"/>
                </a:solidFill>
                <a:cs typeface="Arial" panose="020B0604020202020204" pitchFamily="34" charset="0"/>
              </a:rPr>
              <a:t>Low Carbon Mobility Blueprint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prstClr val="black"/>
                </a:solidFill>
                <a:effectLst/>
                <a:uLnTx/>
                <a:uFillTx/>
                <a:ea typeface="+mn-ea"/>
                <a:cs typeface="Arial" panose="020B0604020202020204" pitchFamily="34" charset="0"/>
              </a:rPr>
              <a:t>National Energy Transition Roadmap (NETR)</a:t>
            </a:r>
          </a:p>
        </p:txBody>
      </p:sp>
    </p:spTree>
    <p:extLst>
      <p:ext uri="{BB962C8B-B14F-4D97-AF65-F5344CB8AC3E}">
        <p14:creationId xmlns:p14="http://schemas.microsoft.com/office/powerpoint/2010/main" val="2542967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158096"/>
            <a:ext cx="11328400" cy="535420"/>
          </a:xfrm>
        </p:spPr>
        <p:txBody>
          <a:bodyPr/>
          <a:lstStyle/>
          <a:p>
            <a:r>
              <a:rPr lang="en-US"/>
              <a:t>Transport – REF and TGT</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Table 4">
            <a:extLst>
              <a:ext uri="{FF2B5EF4-FFF2-40B4-BE49-F238E27FC236}">
                <a16:creationId xmlns:a16="http://schemas.microsoft.com/office/drawing/2014/main" id="{AAB786B2-1DCD-5E0D-43B7-96E757AEE2EC}"/>
              </a:ext>
            </a:extLst>
          </p:cNvPr>
          <p:cNvGraphicFramePr>
            <a:graphicFrameLocks noGrp="1"/>
          </p:cNvGraphicFramePr>
          <p:nvPr>
            <p:extLst>
              <p:ext uri="{D42A27DB-BD31-4B8C-83A1-F6EECF244321}">
                <p14:modId xmlns:p14="http://schemas.microsoft.com/office/powerpoint/2010/main" val="4054700687"/>
              </p:ext>
            </p:extLst>
          </p:nvPr>
        </p:nvGraphicFramePr>
        <p:xfrm>
          <a:off x="431800" y="848887"/>
          <a:ext cx="11328400" cy="5851017"/>
        </p:xfrm>
        <a:graphic>
          <a:graphicData uri="http://schemas.openxmlformats.org/drawingml/2006/table">
            <a:tbl>
              <a:tblPr firstRow="1" firstCol="1" bandRow="1">
                <a:tableStyleId>{5C22544A-7EE6-4342-B048-85BDC9FD1C3A}</a:tableStyleId>
              </a:tblPr>
              <a:tblGrid>
                <a:gridCol w="1174307">
                  <a:extLst>
                    <a:ext uri="{9D8B030D-6E8A-4147-A177-3AD203B41FA5}">
                      <a16:colId xmlns:a16="http://schemas.microsoft.com/office/drawing/2014/main" val="4117441568"/>
                    </a:ext>
                  </a:extLst>
                </a:gridCol>
                <a:gridCol w="1857791">
                  <a:extLst>
                    <a:ext uri="{9D8B030D-6E8A-4147-A177-3AD203B41FA5}">
                      <a16:colId xmlns:a16="http://schemas.microsoft.com/office/drawing/2014/main" val="623963826"/>
                    </a:ext>
                  </a:extLst>
                </a:gridCol>
                <a:gridCol w="2060624">
                  <a:extLst>
                    <a:ext uri="{9D8B030D-6E8A-4147-A177-3AD203B41FA5}">
                      <a16:colId xmlns:a16="http://schemas.microsoft.com/office/drawing/2014/main" val="1464062397"/>
                    </a:ext>
                  </a:extLst>
                </a:gridCol>
                <a:gridCol w="2141206">
                  <a:extLst>
                    <a:ext uri="{9D8B030D-6E8A-4147-A177-3AD203B41FA5}">
                      <a16:colId xmlns:a16="http://schemas.microsoft.com/office/drawing/2014/main" val="2640152764"/>
                    </a:ext>
                  </a:extLst>
                </a:gridCol>
                <a:gridCol w="1922483">
                  <a:extLst>
                    <a:ext uri="{9D8B030D-6E8A-4147-A177-3AD203B41FA5}">
                      <a16:colId xmlns:a16="http://schemas.microsoft.com/office/drawing/2014/main" val="628609670"/>
                    </a:ext>
                  </a:extLst>
                </a:gridCol>
                <a:gridCol w="2171989">
                  <a:extLst>
                    <a:ext uri="{9D8B030D-6E8A-4147-A177-3AD203B41FA5}">
                      <a16:colId xmlns:a16="http://schemas.microsoft.com/office/drawing/2014/main" val="560102516"/>
                    </a:ext>
                  </a:extLst>
                </a:gridCol>
              </a:tblGrid>
              <a:tr h="143926">
                <a:tc rowSpan="2">
                  <a:txBody>
                    <a:bodyPr/>
                    <a:lstStyle/>
                    <a:p>
                      <a:pPr marL="0" marR="0" algn="ctr">
                        <a:lnSpc>
                          <a:spcPct val="107000"/>
                        </a:lnSpc>
                        <a:spcBef>
                          <a:spcPts val="0"/>
                        </a:spcBef>
                        <a:spcAft>
                          <a:spcPts val="0"/>
                        </a:spcAft>
                      </a:pPr>
                      <a:r>
                        <a:rPr lang="en-AU" sz="1300">
                          <a:effectLst/>
                        </a:rPr>
                        <a:t>Sector/ Areas</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gridSpan="5">
                  <a:txBody>
                    <a:bodyPr/>
                    <a:lstStyle/>
                    <a:p>
                      <a:pPr marL="0" marR="0" algn="ctr">
                        <a:lnSpc>
                          <a:spcPct val="107000"/>
                        </a:lnSpc>
                        <a:spcBef>
                          <a:spcPts val="0"/>
                        </a:spcBef>
                        <a:spcAft>
                          <a:spcPts val="0"/>
                        </a:spcAft>
                      </a:pPr>
                      <a:r>
                        <a:rPr lang="en-AU" sz="1300">
                          <a:effectLst/>
                        </a:rPr>
                        <a:t>Year</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28861016"/>
                  </a:ext>
                </a:extLst>
              </a:tr>
              <a:tr h="143926">
                <a:tc vMerge="1">
                  <a:txBody>
                    <a:bodyPr/>
                    <a:lstStyle/>
                    <a:p>
                      <a:endParaRPr lang="en-US"/>
                    </a:p>
                  </a:txBody>
                  <a:tcPr/>
                </a:tc>
                <a:tc>
                  <a:txBody>
                    <a:bodyPr/>
                    <a:lstStyle/>
                    <a:p>
                      <a:pPr marL="0" marR="0" algn="ctr">
                        <a:lnSpc>
                          <a:spcPct val="107000"/>
                        </a:lnSpc>
                        <a:spcBef>
                          <a:spcPts val="0"/>
                        </a:spcBef>
                        <a:spcAft>
                          <a:spcPts val="0"/>
                        </a:spcAft>
                      </a:pPr>
                      <a:r>
                        <a:rPr lang="en-AU" sz="1300" dirty="0">
                          <a:effectLst/>
                        </a:rPr>
                        <a:t>2020 (Base)</a:t>
                      </a:r>
                      <a:endParaRPr lang="en-US" sz="1300" dirty="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2025</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2030</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2040 </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2050</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extLst>
                  <a:ext uri="{0D108BD9-81ED-4DB2-BD59-A6C34878D82A}">
                    <a16:rowId xmlns:a16="http://schemas.microsoft.com/office/drawing/2014/main" val="296918394"/>
                  </a:ext>
                </a:extLst>
              </a:tr>
              <a:tr h="746376">
                <a:tc>
                  <a:txBody>
                    <a:bodyPr/>
                    <a:lstStyle/>
                    <a:p>
                      <a:pPr marL="0" marR="0" algn="ctr">
                        <a:lnSpc>
                          <a:spcPct val="107000"/>
                        </a:lnSpc>
                        <a:spcBef>
                          <a:spcPts val="0"/>
                        </a:spcBef>
                        <a:spcAft>
                          <a:spcPts val="0"/>
                        </a:spcAft>
                      </a:pPr>
                      <a:r>
                        <a:rPr lang="en-AU" sz="1300">
                          <a:effectLst/>
                        </a:rPr>
                        <a:t>Fuel Efficiency Target</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b="1" dirty="0">
                          <a:solidFill>
                            <a:schemeClr val="accent6">
                              <a:lumMod val="50000"/>
                            </a:schemeClr>
                          </a:solidFill>
                          <a:effectLst/>
                        </a:rPr>
                        <a:t>National target of 144g CO2/km (equivalent to 6.2L/100km) for passenger vehicles</a:t>
                      </a:r>
                      <a:endParaRPr lang="en-US" sz="1300" b="1" dirty="0">
                        <a:solidFill>
                          <a:schemeClr val="accent6">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dirty="0">
                          <a:effectLst/>
                        </a:rPr>
                        <a:t>National target of 123g CO2/km (equivalent to 5.3L/100km) for passenger</a:t>
                      </a:r>
                    </a:p>
                    <a:p>
                      <a:pPr marL="0" marR="0" algn="ctr">
                        <a:lnSpc>
                          <a:spcPct val="107000"/>
                        </a:lnSpc>
                        <a:spcBef>
                          <a:spcPts val="0"/>
                        </a:spcBef>
                        <a:spcAft>
                          <a:spcPts val="0"/>
                        </a:spcAft>
                      </a:pPr>
                      <a:r>
                        <a:rPr lang="en-US" sz="1300" dirty="0">
                          <a:effectLst/>
                          <a:latin typeface="Calibri" panose="020F0502020204030204" pitchFamily="34" charset="0"/>
                          <a:ea typeface="SimSun" panose="02010600030101010101" pitchFamily="2" charset="-122"/>
                          <a:cs typeface="Times New Roman" panose="02020603050405020304" pitchFamily="18" charset="0"/>
                        </a:rPr>
                        <a:t>Inline with ASEAN</a:t>
                      </a:r>
                    </a:p>
                  </a:txBody>
                  <a:tcPr marL="63342" marR="63342" marT="0" marB="0"/>
                </a:tc>
                <a:tc>
                  <a:txBody>
                    <a:bodyPr/>
                    <a:lstStyle/>
                    <a:p>
                      <a:pPr marL="0" marR="0" algn="just">
                        <a:lnSpc>
                          <a:spcPct val="107000"/>
                        </a:lnSpc>
                        <a:spcBef>
                          <a:spcPts val="0"/>
                        </a:spcBef>
                        <a:spcAft>
                          <a:spcPts val="0"/>
                        </a:spcAft>
                      </a:pPr>
                      <a:r>
                        <a:rPr lang="en-US" sz="1300" dirty="0">
                          <a:effectLst/>
                        </a:rPr>
                        <a:t>National target of 95g CO2/km (equivalent to 4.1L/100km) for passenger vehicles</a:t>
                      </a:r>
                      <a:endParaRPr lang="en-US" sz="1300" dirty="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dirty="0">
                          <a:effectLst/>
                        </a:rPr>
                        <a:t>NA</a:t>
                      </a:r>
                      <a:endParaRPr lang="en-US" sz="1300" dirty="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dirty="0">
                          <a:effectLst/>
                        </a:rPr>
                        <a:t>3.3 </a:t>
                      </a:r>
                      <a:r>
                        <a:rPr lang="en-US" sz="1300" dirty="0" err="1">
                          <a:effectLst/>
                        </a:rPr>
                        <a:t>LGe</a:t>
                      </a:r>
                      <a:r>
                        <a:rPr lang="en-US" sz="1300" dirty="0">
                          <a:effectLst/>
                        </a:rPr>
                        <a:t>/100km by 2050 </a:t>
                      </a:r>
                    </a:p>
                    <a:p>
                      <a:pPr marL="0" marR="0" algn="ctr">
                        <a:lnSpc>
                          <a:spcPct val="107000"/>
                        </a:lnSpc>
                        <a:spcBef>
                          <a:spcPts val="0"/>
                        </a:spcBef>
                        <a:spcAft>
                          <a:spcPts val="0"/>
                        </a:spcAft>
                      </a:pPr>
                      <a:r>
                        <a:rPr lang="en-US" sz="1300" dirty="0">
                          <a:effectLst/>
                        </a:rPr>
                        <a:t>(GFEI 2017)</a:t>
                      </a:r>
                    </a:p>
                    <a:p>
                      <a:pPr marL="0" marR="0" algn="ctr">
                        <a:lnSpc>
                          <a:spcPct val="107000"/>
                        </a:lnSpc>
                        <a:spcBef>
                          <a:spcPts val="0"/>
                        </a:spcBef>
                        <a:spcAft>
                          <a:spcPts val="0"/>
                        </a:spcAft>
                      </a:pPr>
                      <a:r>
                        <a:rPr lang="en-US" sz="1300" dirty="0">
                          <a:effectLst/>
                          <a:latin typeface="Calibri" panose="020F0502020204030204" pitchFamily="34" charset="0"/>
                          <a:ea typeface="SimSun" panose="02010600030101010101" pitchFamily="2" charset="-122"/>
                          <a:cs typeface="Times New Roman" panose="02020603050405020304" pitchFamily="18" charset="0"/>
                        </a:rPr>
                        <a:t>Ambitious target</a:t>
                      </a:r>
                    </a:p>
                  </a:txBody>
                  <a:tcPr marL="63342" marR="63342" marT="0" marB="0"/>
                </a:tc>
                <a:extLst>
                  <a:ext uri="{0D108BD9-81ED-4DB2-BD59-A6C34878D82A}">
                    <a16:rowId xmlns:a16="http://schemas.microsoft.com/office/drawing/2014/main" val="3082883574"/>
                  </a:ext>
                </a:extLst>
              </a:tr>
              <a:tr h="445151">
                <a:tc>
                  <a:txBody>
                    <a:bodyPr/>
                    <a:lstStyle/>
                    <a:p>
                      <a:pPr marL="0" marR="0" algn="ctr">
                        <a:lnSpc>
                          <a:spcPct val="107000"/>
                        </a:lnSpc>
                        <a:spcBef>
                          <a:spcPts val="0"/>
                        </a:spcBef>
                        <a:spcAft>
                          <a:spcPts val="0"/>
                        </a:spcAft>
                      </a:pPr>
                      <a:r>
                        <a:rPr lang="en-AU" sz="1300">
                          <a:effectLst/>
                        </a:rPr>
                        <a:t>Charging stations</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p>
                    <a:p>
                      <a:pPr marL="0" marR="0" algn="ctr">
                        <a:lnSpc>
                          <a:spcPct val="107000"/>
                        </a:lnSpc>
                        <a:spcBef>
                          <a:spcPts val="0"/>
                        </a:spcBef>
                        <a:spcAft>
                          <a:spcPts val="0"/>
                        </a:spcAft>
                      </a:pPr>
                      <a:endParaRPr lang="en-AU" sz="130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r>
                        <a:rPr lang="en-AU" sz="1300" b="1">
                          <a:solidFill>
                            <a:schemeClr val="accent6">
                              <a:lumMod val="50000"/>
                            </a:schemeClr>
                          </a:solidFill>
                          <a:effectLst/>
                          <a:latin typeface="Calibri" panose="020F0502020204030204" pitchFamily="34" charset="0"/>
                          <a:ea typeface="SimSun" panose="02010600030101010101" pitchFamily="2" charset="-122"/>
                          <a:cs typeface="Times New Roman" panose="02020603050405020304" pitchFamily="18" charset="0"/>
                        </a:rPr>
                        <a:t>1500 (2022)</a:t>
                      </a:r>
                      <a:endParaRPr lang="en-US" sz="1300" b="1">
                        <a:solidFill>
                          <a:schemeClr val="accent6">
                            <a:lumMod val="50000"/>
                          </a:schemeClr>
                        </a:solidFill>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10,000</a:t>
                      </a:r>
                      <a:r>
                        <a:rPr lang="en-AU" sz="1300" baseline="30000">
                          <a:effectLst/>
                        </a:rPr>
                        <a:t>LCMB</a:t>
                      </a:r>
                      <a:endParaRPr lang="en-US" sz="1300">
                        <a:effectLst/>
                      </a:endParaRPr>
                    </a:p>
                    <a:p>
                      <a:pPr marL="0" marR="0" algn="ctr">
                        <a:lnSpc>
                          <a:spcPct val="107000"/>
                        </a:lnSpc>
                        <a:spcBef>
                          <a:spcPts val="0"/>
                        </a:spcBef>
                        <a:spcAft>
                          <a:spcPts val="0"/>
                        </a:spcAft>
                      </a:pPr>
                      <a:r>
                        <a:rPr lang="en-AU" sz="1300">
                          <a:effectLst/>
                        </a:rPr>
                        <a:t>Implement a battery swapping system.</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a:effectLst/>
                        </a:rPr>
                        <a:t>Organic growth</a:t>
                      </a:r>
                    </a:p>
                    <a:p>
                      <a:pPr marL="0" marR="0" algn="ctr">
                        <a:lnSpc>
                          <a:spcPct val="107000"/>
                        </a:lnSpc>
                        <a:spcBef>
                          <a:spcPts val="0"/>
                        </a:spcBef>
                        <a:spcAft>
                          <a:spcPts val="0"/>
                        </a:spcAft>
                      </a:pPr>
                      <a:r>
                        <a:rPr lang="en-US" sz="1300">
                          <a:effectLst/>
                        </a:rPr>
                        <a:t>~12,500</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a:effectLst/>
                        </a:rPr>
                        <a:t>Organic growth</a:t>
                      </a:r>
                    </a:p>
                    <a:p>
                      <a:pPr marL="0" marR="0" algn="ctr">
                        <a:lnSpc>
                          <a:spcPct val="107000"/>
                        </a:lnSpc>
                        <a:spcBef>
                          <a:spcPts val="0"/>
                        </a:spcBef>
                        <a:spcAft>
                          <a:spcPts val="0"/>
                        </a:spcAft>
                      </a:pPr>
                      <a:r>
                        <a:rPr lang="en-US" sz="1300">
                          <a:effectLst/>
                        </a:rPr>
                        <a:t>~15,000</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a:effectLst/>
                        </a:rPr>
                        <a:t>Organic growth</a:t>
                      </a:r>
                    </a:p>
                    <a:p>
                      <a:pPr marL="0" marR="0" algn="ctr">
                        <a:lnSpc>
                          <a:spcPct val="107000"/>
                        </a:lnSpc>
                        <a:spcBef>
                          <a:spcPts val="0"/>
                        </a:spcBef>
                        <a:spcAft>
                          <a:spcPts val="0"/>
                        </a:spcAft>
                      </a:pPr>
                      <a:r>
                        <a:rPr lang="en-US" sz="1300">
                          <a:effectLst/>
                        </a:rPr>
                        <a:t>~17,500</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extLst>
                  <a:ext uri="{0D108BD9-81ED-4DB2-BD59-A6C34878D82A}">
                    <a16:rowId xmlns:a16="http://schemas.microsoft.com/office/drawing/2014/main" val="4255355417"/>
                  </a:ext>
                </a:extLst>
              </a:tr>
              <a:tr h="1385892">
                <a:tc>
                  <a:txBody>
                    <a:bodyPr/>
                    <a:lstStyle/>
                    <a:p>
                      <a:pPr marL="0" marR="0" algn="ctr">
                        <a:lnSpc>
                          <a:spcPct val="107000"/>
                        </a:lnSpc>
                        <a:spcBef>
                          <a:spcPts val="0"/>
                        </a:spcBef>
                        <a:spcAft>
                          <a:spcPts val="0"/>
                        </a:spcAft>
                      </a:pPr>
                      <a:r>
                        <a:rPr lang="en-AU" sz="1300">
                          <a:effectLst/>
                        </a:rPr>
                        <a:t>Heavy Transport</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a:effectLst/>
                        </a:rPr>
                        <a:t>1% road freight to rail</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dirty="0">
                          <a:effectLst/>
                        </a:rPr>
                        <a:t>Alternative fuel standard for heavy transport (B30 by 2040)</a:t>
                      </a:r>
                      <a:endParaRPr lang="en-US" sz="1300" dirty="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342900" marR="0" lvl="0" indent="-342900">
                        <a:lnSpc>
                          <a:spcPct val="107000"/>
                        </a:lnSpc>
                        <a:spcBef>
                          <a:spcPts val="0"/>
                        </a:spcBef>
                        <a:spcAft>
                          <a:spcPts val="800"/>
                        </a:spcAft>
                        <a:buSzPts val="1000"/>
                        <a:buFont typeface="Wingdings" panose="05000000000000000000" pitchFamily="2" charset="2"/>
                        <a:buChar char=""/>
                      </a:pPr>
                      <a:r>
                        <a:rPr lang="en-AU" sz="1300">
                          <a:effectLst/>
                        </a:rPr>
                        <a:t>~30% light vehicle fuel economy</a:t>
                      </a:r>
                      <a:endParaRPr lang="en-US" sz="1300">
                        <a:effectLst/>
                      </a:endParaRPr>
                    </a:p>
                    <a:p>
                      <a:pPr marL="342900" marR="0" lvl="0" indent="-342900">
                        <a:lnSpc>
                          <a:spcPct val="107000"/>
                        </a:lnSpc>
                        <a:spcBef>
                          <a:spcPts val="0"/>
                        </a:spcBef>
                        <a:spcAft>
                          <a:spcPts val="800"/>
                        </a:spcAft>
                        <a:buSzPts val="1000"/>
                        <a:buFont typeface="Wingdings" panose="05000000000000000000" pitchFamily="2" charset="2"/>
                        <a:buChar char=""/>
                      </a:pPr>
                      <a:r>
                        <a:rPr lang="en-AU" sz="1300">
                          <a:effectLst/>
                        </a:rPr>
                        <a:t>~24% heavy transport fuel economy</a:t>
                      </a:r>
                      <a:endParaRPr lang="en-US" sz="1300">
                        <a:effectLst/>
                      </a:endParaRPr>
                    </a:p>
                    <a:p>
                      <a:pPr marL="342900" marR="0" lvl="0" indent="-342900">
                        <a:lnSpc>
                          <a:spcPct val="107000"/>
                        </a:lnSpc>
                        <a:spcBef>
                          <a:spcPts val="0"/>
                        </a:spcBef>
                        <a:spcAft>
                          <a:spcPts val="0"/>
                        </a:spcAft>
                        <a:buSzPts val="1000"/>
                        <a:buFont typeface="Wingdings" panose="05000000000000000000" pitchFamily="2" charset="2"/>
                        <a:buChar char=""/>
                      </a:pPr>
                      <a:r>
                        <a:rPr lang="en-AU" sz="1300">
                          <a:effectLst/>
                        </a:rPr>
                        <a:t>Biofuel blending for heavy transport B30.</a:t>
                      </a:r>
                      <a:endParaRPr lang="en-US" sz="1300">
                        <a:effectLst/>
                      </a:endParaRPr>
                    </a:p>
                    <a:p>
                      <a:pPr marL="342900" marR="0" lvl="0" indent="-342900">
                        <a:lnSpc>
                          <a:spcPct val="107000"/>
                        </a:lnSpc>
                        <a:spcBef>
                          <a:spcPts val="0"/>
                        </a:spcBef>
                        <a:spcAft>
                          <a:spcPts val="0"/>
                        </a:spcAft>
                        <a:buSzPts val="1000"/>
                        <a:buFont typeface="Wingdings" panose="05000000000000000000" pitchFamily="2" charset="2"/>
                        <a:buChar char=""/>
                      </a:pPr>
                      <a:r>
                        <a:rPr lang="en-AU" sz="1300">
                          <a:effectLst/>
                        </a:rPr>
                        <a:t>5% Hydrogen penetration</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extLst>
                  <a:ext uri="{0D108BD9-81ED-4DB2-BD59-A6C34878D82A}">
                    <a16:rowId xmlns:a16="http://schemas.microsoft.com/office/drawing/2014/main" val="1520292144"/>
                  </a:ext>
                </a:extLst>
              </a:tr>
              <a:tr h="445151">
                <a:tc>
                  <a:txBody>
                    <a:bodyPr/>
                    <a:lstStyle/>
                    <a:p>
                      <a:pPr marL="0" marR="0" algn="ctr">
                        <a:lnSpc>
                          <a:spcPct val="107000"/>
                        </a:lnSpc>
                        <a:spcBef>
                          <a:spcPts val="0"/>
                        </a:spcBef>
                        <a:spcAft>
                          <a:spcPts val="0"/>
                        </a:spcAft>
                      </a:pPr>
                      <a:r>
                        <a:rPr lang="en-AU" sz="1300">
                          <a:effectLst/>
                        </a:rPr>
                        <a:t>Marine</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a:effectLst/>
                        </a:rPr>
                        <a:t>LNG as an alternative fuel for marine transport (25% by 2040)</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a:effectLst/>
                        </a:rPr>
                        <a:t>40% green fuel penetration</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extLst>
                  <a:ext uri="{0D108BD9-81ED-4DB2-BD59-A6C34878D82A}">
                    <a16:rowId xmlns:a16="http://schemas.microsoft.com/office/drawing/2014/main" val="3331846335"/>
                  </a:ext>
                </a:extLst>
              </a:tr>
              <a:tr h="746376">
                <a:tc>
                  <a:txBody>
                    <a:bodyPr/>
                    <a:lstStyle/>
                    <a:p>
                      <a:pPr marL="0" marR="0" algn="ctr">
                        <a:lnSpc>
                          <a:spcPct val="107000"/>
                        </a:lnSpc>
                        <a:spcBef>
                          <a:spcPts val="0"/>
                        </a:spcBef>
                        <a:spcAft>
                          <a:spcPts val="0"/>
                        </a:spcAft>
                      </a:pPr>
                      <a:r>
                        <a:rPr lang="en-AU" sz="1300">
                          <a:effectLst/>
                        </a:rPr>
                        <a:t>Aviation</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342900" marR="0" lvl="0" indent="-342900" algn="just">
                        <a:lnSpc>
                          <a:spcPct val="107000"/>
                        </a:lnSpc>
                        <a:spcBef>
                          <a:spcPts val="0"/>
                        </a:spcBef>
                        <a:spcAft>
                          <a:spcPts val="0"/>
                        </a:spcAft>
                        <a:buSzPts val="1000"/>
                        <a:buFont typeface="Wingdings" panose="05000000000000000000" pitchFamily="2" charset="2"/>
                        <a:buChar char=""/>
                      </a:pPr>
                      <a:r>
                        <a:rPr lang="en-US" sz="1300">
                          <a:effectLst/>
                        </a:rPr>
                        <a:t>47% SAF blending mandate.</a:t>
                      </a:r>
                    </a:p>
                    <a:p>
                      <a:pPr marL="342900" marR="0" lvl="0" indent="-342900" algn="just">
                        <a:lnSpc>
                          <a:spcPct val="107000"/>
                        </a:lnSpc>
                        <a:spcBef>
                          <a:spcPts val="0"/>
                        </a:spcBef>
                        <a:spcAft>
                          <a:spcPts val="0"/>
                        </a:spcAft>
                        <a:buSzPts val="1000"/>
                        <a:buFont typeface="Wingdings" panose="05000000000000000000" pitchFamily="2" charset="2"/>
                        <a:buChar char=""/>
                      </a:pPr>
                      <a:r>
                        <a:rPr lang="en-US" sz="1300">
                          <a:effectLst/>
                        </a:rPr>
                        <a:t>Adopt ICAO’s LTAG of net-zero carbon emissions.</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extLst>
                  <a:ext uri="{0D108BD9-81ED-4DB2-BD59-A6C34878D82A}">
                    <a16:rowId xmlns:a16="http://schemas.microsoft.com/office/drawing/2014/main" val="1866660831"/>
                  </a:ext>
                </a:extLst>
              </a:tr>
              <a:tr h="294539">
                <a:tc>
                  <a:txBody>
                    <a:bodyPr/>
                    <a:lstStyle/>
                    <a:p>
                      <a:pPr marL="0" marR="0" algn="ctr">
                        <a:lnSpc>
                          <a:spcPct val="107000"/>
                        </a:lnSpc>
                        <a:spcBef>
                          <a:spcPts val="0"/>
                        </a:spcBef>
                        <a:spcAft>
                          <a:spcPts val="0"/>
                        </a:spcAft>
                      </a:pPr>
                      <a:r>
                        <a:rPr lang="en-AU" sz="1300">
                          <a:effectLst/>
                        </a:rPr>
                        <a:t>EV Manufacturing</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AU"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a:effectLst/>
                        </a:rPr>
                        <a:t>NA</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3342" marR="63342" marT="0" marB="0"/>
                </a:tc>
                <a:tc>
                  <a:txBody>
                    <a:bodyPr/>
                    <a:lstStyle/>
                    <a:p>
                      <a:pPr marL="0" marR="0" algn="ctr">
                        <a:lnSpc>
                          <a:spcPct val="107000"/>
                        </a:lnSpc>
                        <a:spcBef>
                          <a:spcPts val="0"/>
                        </a:spcBef>
                        <a:spcAft>
                          <a:spcPts val="0"/>
                        </a:spcAft>
                      </a:pPr>
                      <a:r>
                        <a:rPr lang="en-US" sz="1300" dirty="0">
                          <a:effectLst/>
                        </a:rPr>
                        <a:t>90% local </a:t>
                      </a:r>
                      <a:r>
                        <a:rPr lang="en-US" sz="1300" dirty="0" err="1">
                          <a:effectLst/>
                        </a:rPr>
                        <a:t>xEV</a:t>
                      </a:r>
                      <a:r>
                        <a:rPr lang="en-US" sz="1300" dirty="0">
                          <a:effectLst/>
                        </a:rPr>
                        <a:t> manufacturing</a:t>
                      </a:r>
                    </a:p>
                  </a:txBody>
                  <a:tcPr marL="63342" marR="63342" marT="0" marB="0"/>
                </a:tc>
                <a:extLst>
                  <a:ext uri="{0D108BD9-81ED-4DB2-BD59-A6C34878D82A}">
                    <a16:rowId xmlns:a16="http://schemas.microsoft.com/office/drawing/2014/main" val="561488363"/>
                  </a:ext>
                </a:extLst>
              </a:tr>
            </a:tbl>
          </a:graphicData>
        </a:graphic>
      </p:graphicFrame>
    </p:spTree>
    <p:extLst>
      <p:ext uri="{BB962C8B-B14F-4D97-AF65-F5344CB8AC3E}">
        <p14:creationId xmlns:p14="http://schemas.microsoft.com/office/powerpoint/2010/main" val="1917976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465585"/>
            <a:ext cx="11328400" cy="535420"/>
          </a:xfrm>
        </p:spPr>
        <p:txBody>
          <a:bodyPr/>
          <a:lstStyle/>
          <a:p>
            <a:r>
              <a:rPr lang="en-US"/>
              <a:t>POWER</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2254D17-66BC-0196-2C1E-AFA32E9AE044}"/>
              </a:ext>
            </a:extLst>
          </p:cNvPr>
          <p:cNvSpPr txBox="1"/>
          <p:nvPr/>
        </p:nvSpPr>
        <p:spPr>
          <a:xfrm>
            <a:off x="2037885" y="6190972"/>
            <a:ext cx="33660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Energy Commission, Malaysia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National Energy Transition Roadmap (NETR)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ERIA</a:t>
            </a:r>
            <a:endPar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endParaRPr>
          </a:p>
        </p:txBody>
      </p:sp>
      <p:sp>
        <p:nvSpPr>
          <p:cNvPr id="7" name="TextBox 6">
            <a:extLst>
              <a:ext uri="{FF2B5EF4-FFF2-40B4-BE49-F238E27FC236}">
                <a16:creationId xmlns:a16="http://schemas.microsoft.com/office/drawing/2014/main" id="{8D9C6439-61AA-B858-4002-02D2BB3C5EB9}"/>
              </a:ext>
            </a:extLst>
          </p:cNvPr>
          <p:cNvSpPr txBox="1"/>
          <p:nvPr/>
        </p:nvSpPr>
        <p:spPr>
          <a:xfrm>
            <a:off x="527493" y="1001005"/>
            <a:ext cx="11519904" cy="4016484"/>
          </a:xfrm>
          <a:prstGeom prst="rect">
            <a:avLst/>
          </a:prstGeom>
          <a:noFill/>
        </p:spPr>
        <p:txBody>
          <a:bodyPr wrap="square" rtlCol="0">
            <a:spAutoFit/>
          </a:bodyPr>
          <a:lstStyle/>
          <a:p>
            <a:r>
              <a:rPr lang="en-US" sz="1700" b="1"/>
              <a:t>REF</a:t>
            </a:r>
          </a:p>
          <a:p>
            <a:pPr marL="342900" indent="-342900">
              <a:buAutoNum type="arabicPeriod"/>
            </a:pPr>
            <a:r>
              <a:rPr lang="en-US" sz="1700"/>
              <a:t>Share of coal-fired power generation is expected to ramp down over time. </a:t>
            </a:r>
          </a:p>
          <a:p>
            <a:pPr marL="342900" indent="-342900">
              <a:buAutoNum type="arabicPeriod"/>
            </a:pPr>
            <a:r>
              <a:rPr lang="en-US" sz="1700"/>
              <a:t>Fossil fuel sources still dominate the national power landscape.</a:t>
            </a:r>
          </a:p>
          <a:p>
            <a:pPr marL="342900" indent="-342900">
              <a:buAutoNum type="arabicPeriod"/>
            </a:pPr>
            <a:r>
              <a:rPr lang="en-US" sz="1700"/>
              <a:t>Gas is expected to act as a lower-carbon transition fuel away from baseload coal. </a:t>
            </a:r>
          </a:p>
          <a:p>
            <a:endParaRPr lang="en-US" sz="1700"/>
          </a:p>
          <a:p>
            <a:r>
              <a:rPr lang="en-US" sz="1700" b="1"/>
              <a:t>TGT</a:t>
            </a:r>
          </a:p>
          <a:p>
            <a:pPr marL="342900" indent="-342900">
              <a:buFont typeface="+mj-lt"/>
              <a:buAutoNum type="arabicPeriod"/>
            </a:pPr>
            <a:r>
              <a:rPr lang="en-US" sz="1700"/>
              <a:t>No new coal-fired power plants for electricity generation, while existing coal-fired power plants will retire according to the Power Purchase Agreement (PPA) date (complete phase-out by 2045). Close to fully phased-out coal from the power generation mix.</a:t>
            </a:r>
          </a:p>
          <a:p>
            <a:pPr marL="342900" indent="-342900">
              <a:buFont typeface="+mj-lt"/>
              <a:buAutoNum type="arabicPeriod"/>
            </a:pPr>
            <a:r>
              <a:rPr lang="en-US" sz="1700"/>
              <a:t>Renewables and coal installed capacity in 2040 and 2050 will be based on the </a:t>
            </a:r>
            <a:r>
              <a:rPr lang="en-US" sz="1700" err="1"/>
              <a:t>MyRER</a:t>
            </a:r>
            <a:r>
              <a:rPr lang="en-US" sz="1700"/>
              <a:t> and NETR’s LCNA and RT targets. </a:t>
            </a:r>
          </a:p>
          <a:p>
            <a:pPr marL="742950" lvl="1" indent="-285750">
              <a:buFont typeface="Arial" panose="020B0604020202020204" pitchFamily="34" charset="0"/>
              <a:buChar char="•"/>
            </a:pPr>
            <a:r>
              <a:rPr lang="en-US" sz="1700"/>
              <a:t>Solar and hydro are dominating the growth in renewables.</a:t>
            </a:r>
          </a:p>
          <a:p>
            <a:pPr marL="742950" lvl="1" indent="-285750">
              <a:buFont typeface="Arial" panose="020B0604020202020204" pitchFamily="34" charset="0"/>
              <a:buChar char="•"/>
            </a:pPr>
            <a:r>
              <a:rPr lang="en-US" sz="1700"/>
              <a:t>Biomass clustering with a centralized plant using aggregated feedstock from multiple neighboring mills targeted to start in 2024, together with biomass co-firing.</a:t>
            </a:r>
          </a:p>
          <a:p>
            <a:pPr marL="342900" indent="-342900">
              <a:buFont typeface="+mj-lt"/>
              <a:buAutoNum type="arabicPeriod"/>
            </a:pPr>
            <a:r>
              <a:rPr lang="en-US" sz="1700"/>
              <a:t>Consideration of CCS/CCUS, biomass4, ammonia, and green hydrogen co-firing technology deployment in electricity generation. </a:t>
            </a:r>
          </a:p>
        </p:txBody>
      </p:sp>
      <p:graphicFrame>
        <p:nvGraphicFramePr>
          <p:cNvPr id="14" name="Table 13">
            <a:extLst>
              <a:ext uri="{FF2B5EF4-FFF2-40B4-BE49-F238E27FC236}">
                <a16:creationId xmlns:a16="http://schemas.microsoft.com/office/drawing/2014/main" id="{E20DFADE-A91A-5F4A-CCFE-079D72376839}"/>
              </a:ext>
            </a:extLst>
          </p:cNvPr>
          <p:cNvGraphicFramePr>
            <a:graphicFrameLocks noGrp="1"/>
          </p:cNvGraphicFramePr>
          <p:nvPr>
            <p:extLst>
              <p:ext uri="{D42A27DB-BD31-4B8C-83A1-F6EECF244321}">
                <p14:modId xmlns:p14="http://schemas.microsoft.com/office/powerpoint/2010/main" val="1158652056"/>
              </p:ext>
            </p:extLst>
          </p:nvPr>
        </p:nvGraphicFramePr>
        <p:xfrm>
          <a:off x="2427890" y="4876122"/>
          <a:ext cx="7493876" cy="1280160"/>
        </p:xfrm>
        <a:graphic>
          <a:graphicData uri="http://schemas.openxmlformats.org/drawingml/2006/table">
            <a:tbl>
              <a:tblPr firstRow="1" firstCol="1" bandRow="1">
                <a:tableStyleId>{16D9F66E-5EB9-4882-86FB-DCBF35E3C3E4}</a:tableStyleId>
              </a:tblPr>
              <a:tblGrid>
                <a:gridCol w="2361706">
                  <a:extLst>
                    <a:ext uri="{9D8B030D-6E8A-4147-A177-3AD203B41FA5}">
                      <a16:colId xmlns:a16="http://schemas.microsoft.com/office/drawing/2014/main" val="2942662765"/>
                    </a:ext>
                  </a:extLst>
                </a:gridCol>
                <a:gridCol w="2634212">
                  <a:extLst>
                    <a:ext uri="{9D8B030D-6E8A-4147-A177-3AD203B41FA5}">
                      <a16:colId xmlns:a16="http://schemas.microsoft.com/office/drawing/2014/main" val="1250843635"/>
                    </a:ext>
                  </a:extLst>
                </a:gridCol>
                <a:gridCol w="2497958">
                  <a:extLst>
                    <a:ext uri="{9D8B030D-6E8A-4147-A177-3AD203B41FA5}">
                      <a16:colId xmlns:a16="http://schemas.microsoft.com/office/drawing/2014/main" val="1673625113"/>
                    </a:ext>
                  </a:extLst>
                </a:gridCol>
              </a:tblGrid>
              <a:tr h="0">
                <a:tc>
                  <a:txBody>
                    <a:bodyPr/>
                    <a:lstStyle/>
                    <a:p>
                      <a:pPr marL="0" marR="0" algn="ctr">
                        <a:lnSpc>
                          <a:spcPct val="100000"/>
                        </a:lnSpc>
                        <a:spcBef>
                          <a:spcPts val="0"/>
                        </a:spcBef>
                        <a:spcAft>
                          <a:spcPts val="0"/>
                        </a:spcAft>
                      </a:pPr>
                      <a:r>
                        <a:rPr lang="en-US" sz="1400" b="1">
                          <a:solidFill>
                            <a:srgbClr val="000000"/>
                          </a:solidFill>
                          <a:effectLst/>
                        </a:rPr>
                        <a:t>2030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0000"/>
                        </a:lnSpc>
                        <a:spcBef>
                          <a:spcPts val="0"/>
                        </a:spcBef>
                        <a:spcAft>
                          <a:spcPts val="0"/>
                        </a:spcAft>
                      </a:pPr>
                      <a:r>
                        <a:rPr lang="en-US" sz="1400" b="1">
                          <a:solidFill>
                            <a:srgbClr val="000000"/>
                          </a:solidFill>
                          <a:effectLst/>
                        </a:rPr>
                        <a:t>2040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0000"/>
                        </a:lnSpc>
                        <a:spcBef>
                          <a:spcPts val="0"/>
                        </a:spcBef>
                        <a:spcAft>
                          <a:spcPts val="0"/>
                        </a:spcAft>
                      </a:pPr>
                      <a:r>
                        <a:rPr lang="en-US" sz="1400" b="1">
                          <a:solidFill>
                            <a:srgbClr val="000000"/>
                          </a:solidFill>
                          <a:effectLst/>
                        </a:rPr>
                        <a:t>2050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47459309"/>
                  </a:ext>
                </a:extLst>
              </a:tr>
              <a:tr h="0">
                <a:tc>
                  <a:txBody>
                    <a:bodyPr/>
                    <a:lstStyle/>
                    <a:p>
                      <a:pPr marL="342900" marR="0" lvl="0" indent="-342900" algn="just">
                        <a:lnSpc>
                          <a:spcPct val="100000"/>
                        </a:lnSpc>
                        <a:spcBef>
                          <a:spcPts val="0"/>
                        </a:spcBef>
                        <a:spcAft>
                          <a:spcPts val="0"/>
                        </a:spcAft>
                        <a:buFont typeface="Wingdings" panose="05000000000000000000" pitchFamily="2" charset="2"/>
                        <a:buChar char=""/>
                      </a:pPr>
                      <a:r>
                        <a:rPr lang="en-US" sz="1400" b="0">
                          <a:solidFill>
                            <a:srgbClr val="000000"/>
                          </a:solidFill>
                          <a:effectLst/>
                        </a:rPr>
                        <a:t>3 CCUS hubs.</a:t>
                      </a:r>
                      <a:endParaRPr lang="en-US" sz="1400" b="0">
                        <a:effectLst/>
                      </a:endParaRPr>
                    </a:p>
                    <a:p>
                      <a:pPr marL="342900" marR="0" lvl="0" indent="-342900" algn="just">
                        <a:lnSpc>
                          <a:spcPct val="100000"/>
                        </a:lnSpc>
                        <a:spcBef>
                          <a:spcPts val="0"/>
                        </a:spcBef>
                        <a:spcAft>
                          <a:spcPts val="0"/>
                        </a:spcAft>
                        <a:buFont typeface="Wingdings" panose="05000000000000000000" pitchFamily="2" charset="2"/>
                        <a:buChar char=""/>
                      </a:pPr>
                      <a:r>
                        <a:rPr lang="en-US" sz="1400" b="0">
                          <a:solidFill>
                            <a:srgbClr val="000000"/>
                          </a:solidFill>
                          <a:effectLst/>
                        </a:rPr>
                        <a:t>Up to 15 MTPA of CO</a:t>
                      </a:r>
                      <a:r>
                        <a:rPr lang="en-US" sz="1400" b="0" baseline="-25000">
                          <a:solidFill>
                            <a:srgbClr val="000000"/>
                          </a:solidFill>
                          <a:effectLst/>
                        </a:rPr>
                        <a:t>2</a:t>
                      </a:r>
                      <a:r>
                        <a:rPr lang="en-US" sz="1400" b="0">
                          <a:solidFill>
                            <a:srgbClr val="000000"/>
                          </a:solidFill>
                          <a:effectLst/>
                        </a:rPr>
                        <a:t> storage capacity.</a:t>
                      </a:r>
                      <a:endParaRPr lang="en-US" sz="1400" b="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342900" marR="0" lvl="0" indent="-342900" algn="just">
                        <a:lnSpc>
                          <a:spcPct val="100000"/>
                        </a:lnSpc>
                        <a:spcBef>
                          <a:spcPts val="0"/>
                        </a:spcBef>
                        <a:spcAft>
                          <a:spcPts val="0"/>
                        </a:spcAft>
                        <a:buFont typeface="Wingdings" panose="05000000000000000000" pitchFamily="2" charset="2"/>
                        <a:buChar char=""/>
                      </a:pPr>
                      <a:r>
                        <a:rPr lang="en-US" sz="1400">
                          <a:solidFill>
                            <a:srgbClr val="000000"/>
                          </a:solidFill>
                          <a:effectLst/>
                        </a:rPr>
                        <a:t>1 carbon capture hub.</a:t>
                      </a:r>
                      <a:endParaRPr lang="en-US" sz="1400">
                        <a:effectLst/>
                      </a:endParaRPr>
                    </a:p>
                    <a:p>
                      <a:pPr marL="342900" marR="0" lvl="0" indent="-342900" algn="just">
                        <a:lnSpc>
                          <a:spcPct val="100000"/>
                        </a:lnSpc>
                        <a:spcBef>
                          <a:spcPts val="0"/>
                        </a:spcBef>
                        <a:spcAft>
                          <a:spcPts val="0"/>
                        </a:spcAft>
                        <a:buFont typeface="Wingdings" panose="05000000000000000000" pitchFamily="2" charset="2"/>
                        <a:buChar char=""/>
                      </a:pPr>
                      <a:r>
                        <a:rPr lang="en-US" sz="1400">
                          <a:solidFill>
                            <a:srgbClr val="000000"/>
                          </a:solidFill>
                          <a:effectLst/>
                        </a:rPr>
                        <a:t>Up to 40 MTPA of CO</a:t>
                      </a:r>
                      <a:r>
                        <a:rPr lang="en-US" sz="1400" baseline="-25000">
                          <a:solidFill>
                            <a:srgbClr val="000000"/>
                          </a:solidFill>
                          <a:effectLst/>
                        </a:rPr>
                        <a:t>2</a:t>
                      </a:r>
                      <a:r>
                        <a:rPr lang="en-US" sz="1400">
                          <a:solidFill>
                            <a:srgbClr val="000000"/>
                          </a:solidFill>
                          <a:effectLst/>
                        </a:rPr>
                        <a:t> storage capacity.</a:t>
                      </a:r>
                      <a:endParaRPr lang="en-US" sz="1400">
                        <a:effectLst/>
                      </a:endParaRPr>
                    </a:p>
                    <a:p>
                      <a:pPr marL="342900" marR="0" lvl="0" indent="-342900" algn="just">
                        <a:lnSpc>
                          <a:spcPct val="100000"/>
                        </a:lnSpc>
                        <a:spcBef>
                          <a:spcPts val="0"/>
                        </a:spcBef>
                        <a:spcAft>
                          <a:spcPts val="0"/>
                        </a:spcAft>
                        <a:buFont typeface="Wingdings" panose="05000000000000000000" pitchFamily="2" charset="2"/>
                        <a:buChar char=""/>
                      </a:pPr>
                      <a:r>
                        <a:rPr lang="en-US" sz="1400">
                          <a:solidFill>
                            <a:srgbClr val="000000"/>
                          </a:solidFill>
                          <a:effectLst/>
                        </a:rPr>
                        <a:t>CCUS technology at a utilization rate of 50%</a:t>
                      </a:r>
                      <a:r>
                        <a:rPr lang="en-US" sz="1400" baseline="30000">
                          <a:solidFill>
                            <a:srgbClr val="000000"/>
                          </a:solidFill>
                          <a:effectLst/>
                        </a:rPr>
                        <a:t>ERIA</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342900" marR="0" lvl="0" indent="-342900" algn="just">
                        <a:lnSpc>
                          <a:spcPct val="100000"/>
                        </a:lnSpc>
                        <a:spcBef>
                          <a:spcPts val="0"/>
                        </a:spcBef>
                        <a:spcAft>
                          <a:spcPts val="0"/>
                        </a:spcAft>
                        <a:buFont typeface="Wingdings" panose="05000000000000000000" pitchFamily="2" charset="2"/>
                        <a:buChar char=""/>
                      </a:pPr>
                      <a:r>
                        <a:rPr lang="en-US" sz="1400">
                          <a:solidFill>
                            <a:srgbClr val="000000"/>
                          </a:solidFill>
                          <a:effectLst/>
                        </a:rPr>
                        <a:t>2 additional carbon capture hubs.</a:t>
                      </a:r>
                      <a:endParaRPr lang="en-US" sz="1400">
                        <a:effectLst/>
                      </a:endParaRPr>
                    </a:p>
                    <a:p>
                      <a:pPr marL="342900" marR="0" lvl="0" indent="-342900" algn="just">
                        <a:lnSpc>
                          <a:spcPct val="100000"/>
                        </a:lnSpc>
                        <a:spcBef>
                          <a:spcPts val="0"/>
                        </a:spcBef>
                        <a:spcAft>
                          <a:spcPts val="0"/>
                        </a:spcAft>
                        <a:buFont typeface="Wingdings" panose="05000000000000000000" pitchFamily="2" charset="2"/>
                        <a:buChar char=""/>
                      </a:pPr>
                      <a:r>
                        <a:rPr lang="en-US" sz="1400">
                          <a:solidFill>
                            <a:srgbClr val="000000"/>
                          </a:solidFill>
                          <a:effectLst/>
                        </a:rPr>
                        <a:t>Up to 40 – 80 MTPA of CO</a:t>
                      </a:r>
                      <a:r>
                        <a:rPr lang="en-US" sz="1400" baseline="-25000">
                          <a:solidFill>
                            <a:srgbClr val="000000"/>
                          </a:solidFill>
                          <a:effectLst/>
                        </a:rPr>
                        <a:t>2</a:t>
                      </a:r>
                      <a:r>
                        <a:rPr lang="en-US" sz="1400">
                          <a:solidFill>
                            <a:srgbClr val="000000"/>
                          </a:solidFill>
                          <a:effectLst/>
                        </a:rPr>
                        <a:t> storage capacity.</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51365492"/>
                  </a:ext>
                </a:extLst>
              </a:tr>
            </a:tbl>
          </a:graphicData>
        </a:graphic>
      </p:graphicFrame>
    </p:spTree>
    <p:extLst>
      <p:ext uri="{BB962C8B-B14F-4D97-AF65-F5344CB8AC3E}">
        <p14:creationId xmlns:p14="http://schemas.microsoft.com/office/powerpoint/2010/main" val="115405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679842"/>
            <a:ext cx="11328400" cy="535420"/>
          </a:xfrm>
        </p:spPr>
        <p:txBody>
          <a:bodyPr/>
          <a:lstStyle/>
          <a:p>
            <a:r>
              <a:rPr lang="en-US"/>
              <a:t>Macroeconomics</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2</a:t>
            </a:fld>
            <a:endParaRPr lang="en-AU"/>
          </a:p>
        </p:txBody>
      </p:sp>
      <p:pic>
        <p:nvPicPr>
          <p:cNvPr id="3" name="Picture 2">
            <a:extLst>
              <a:ext uri="{FF2B5EF4-FFF2-40B4-BE49-F238E27FC236}">
                <a16:creationId xmlns:a16="http://schemas.microsoft.com/office/drawing/2014/main" id="{BEB3B5EE-2AB1-EFF7-45D3-9DA545C076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27" y="1633987"/>
            <a:ext cx="5514579" cy="3312482"/>
          </a:xfrm>
          <a:prstGeom prst="rect">
            <a:avLst/>
          </a:prstGeom>
          <a:noFill/>
        </p:spPr>
      </p:pic>
      <p:graphicFrame>
        <p:nvGraphicFramePr>
          <p:cNvPr id="7" name="Table 6">
            <a:extLst>
              <a:ext uri="{FF2B5EF4-FFF2-40B4-BE49-F238E27FC236}">
                <a16:creationId xmlns:a16="http://schemas.microsoft.com/office/drawing/2014/main" id="{21952EED-7CDF-DFC1-5ACB-0DB0A55C5DB0}"/>
              </a:ext>
            </a:extLst>
          </p:cNvPr>
          <p:cNvGraphicFramePr>
            <a:graphicFrameLocks noGrp="1"/>
          </p:cNvGraphicFramePr>
          <p:nvPr>
            <p:extLst>
              <p:ext uri="{D42A27DB-BD31-4B8C-83A1-F6EECF244321}">
                <p14:modId xmlns:p14="http://schemas.microsoft.com/office/powerpoint/2010/main" val="1343050854"/>
              </p:ext>
            </p:extLst>
          </p:nvPr>
        </p:nvGraphicFramePr>
        <p:xfrm>
          <a:off x="5695406" y="1740787"/>
          <a:ext cx="6064795" cy="3791333"/>
        </p:xfrm>
        <a:graphic>
          <a:graphicData uri="http://schemas.openxmlformats.org/drawingml/2006/table">
            <a:tbl>
              <a:tblPr firstRow="1" bandRow="1">
                <a:tableStyleId>{3B4B98B0-60AC-42C2-AFA5-B58CD77FA1E5}</a:tableStyleId>
              </a:tblPr>
              <a:tblGrid>
                <a:gridCol w="1166948">
                  <a:extLst>
                    <a:ext uri="{9D8B030D-6E8A-4147-A177-3AD203B41FA5}">
                      <a16:colId xmlns:a16="http://schemas.microsoft.com/office/drawing/2014/main" val="2810590695"/>
                    </a:ext>
                  </a:extLst>
                </a:gridCol>
                <a:gridCol w="3300549">
                  <a:extLst>
                    <a:ext uri="{9D8B030D-6E8A-4147-A177-3AD203B41FA5}">
                      <a16:colId xmlns:a16="http://schemas.microsoft.com/office/drawing/2014/main" val="2843218656"/>
                    </a:ext>
                  </a:extLst>
                </a:gridCol>
                <a:gridCol w="1597298">
                  <a:extLst>
                    <a:ext uri="{9D8B030D-6E8A-4147-A177-3AD203B41FA5}">
                      <a16:colId xmlns:a16="http://schemas.microsoft.com/office/drawing/2014/main" val="244633089"/>
                    </a:ext>
                  </a:extLst>
                </a:gridCol>
              </a:tblGrid>
              <a:tr h="316613">
                <a:tc rowSpan="2">
                  <a:txBody>
                    <a:bodyPr/>
                    <a:lstStyle/>
                    <a:p>
                      <a:r>
                        <a:rPr lang="en-US" sz="1200"/>
                        <a:t>Population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UNDESA “Medium”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Reference</a:t>
                      </a:r>
                    </a:p>
                  </a:txBody>
                  <a:tcPr/>
                </a:tc>
                <a:extLst>
                  <a:ext uri="{0D108BD9-81ED-4DB2-BD59-A6C34878D82A}">
                    <a16:rowId xmlns:a16="http://schemas.microsoft.com/office/drawing/2014/main" val="3707334183"/>
                  </a:ext>
                </a:extLst>
              </a:tr>
              <a:tr h="316613">
                <a:tc vMerge="1">
                  <a:txBody>
                    <a:bodyPr/>
                    <a:lstStyle/>
                    <a:p>
                      <a:endParaRPr lang="en-US"/>
                    </a:p>
                  </a:txBody>
                  <a:tcPr/>
                </a:tc>
                <a:tc>
                  <a:txBody>
                    <a:bodyPr/>
                    <a:lstStyle/>
                    <a:p>
                      <a:r>
                        <a:rPr lang="en-US" sz="1200"/>
                        <a:t>Population projections follow the medium pathway from UN DESA, which show slowing growth through 2060</a:t>
                      </a:r>
                    </a:p>
                  </a:txBody>
                  <a:tcPr/>
                </a:tc>
                <a:tc>
                  <a:txBody>
                    <a:bodyPr/>
                    <a:lstStyle/>
                    <a:p>
                      <a:r>
                        <a:rPr lang="en-US" sz="1200"/>
                        <a:t>DOSM Malaysia</a:t>
                      </a:r>
                    </a:p>
                    <a:p>
                      <a:r>
                        <a:rPr lang="en-US" sz="1200"/>
                        <a:t>UNDESA</a:t>
                      </a:r>
                    </a:p>
                  </a:txBody>
                  <a:tcPr/>
                </a:tc>
                <a:extLst>
                  <a:ext uri="{0D108BD9-81ED-4DB2-BD59-A6C34878D82A}">
                    <a16:rowId xmlns:a16="http://schemas.microsoft.com/office/drawing/2014/main" val="20770714"/>
                  </a:ext>
                </a:extLst>
              </a:tr>
              <a:tr h="3166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Annual growth 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Population</a:t>
                      </a:r>
                    </a:p>
                  </a:txBody>
                  <a:tcPr/>
                </a:tc>
                <a:tc>
                  <a:txBody>
                    <a:bodyPr/>
                    <a:lstStyle/>
                    <a:p>
                      <a:r>
                        <a:rPr lang="en-US" sz="1200"/>
                        <a:t>~0.54% growth since 2000</a:t>
                      </a:r>
                    </a:p>
                    <a:p>
                      <a:endParaRPr lang="en-US" sz="1200"/>
                    </a:p>
                    <a:p>
                      <a:r>
                        <a:rPr lang="en-US" sz="1200"/>
                        <a:t>0.8% (estimated annual growth rate released in 2019 by DOSM, with the latest estimated population in 2022 as a base year)</a:t>
                      </a:r>
                    </a:p>
                    <a:p>
                      <a:endParaRPr lang="en-US" sz="1200"/>
                    </a:p>
                    <a:p>
                      <a:r>
                        <a:rPr lang="en-US" sz="1200"/>
                        <a:t>0.82% – 0.57% for 2040 – 2050</a:t>
                      </a:r>
                    </a:p>
                  </a:txBody>
                  <a:tcPr/>
                </a:tc>
                <a:tc>
                  <a:txBody>
                    <a:bodyPr/>
                    <a:lstStyle/>
                    <a:p>
                      <a:endParaRPr lang="en-US" sz="1200"/>
                    </a:p>
                    <a:p>
                      <a:endParaRPr lang="en-US" sz="1200"/>
                    </a:p>
                    <a:p>
                      <a:r>
                        <a:rPr lang="en-US" sz="1200"/>
                        <a:t>DOSM</a:t>
                      </a:r>
                    </a:p>
                    <a:p>
                      <a:endParaRPr lang="en-US" sz="1200"/>
                    </a:p>
                    <a:p>
                      <a:endParaRPr lang="en-US" sz="1200"/>
                    </a:p>
                    <a:p>
                      <a:endParaRPr lang="en-US" sz="1200"/>
                    </a:p>
                    <a:p>
                      <a:r>
                        <a:rPr lang="en-US" sz="1200"/>
                        <a:t>CEIC</a:t>
                      </a:r>
                    </a:p>
                  </a:txBody>
                  <a:tcPr/>
                </a:tc>
                <a:extLst>
                  <a:ext uri="{0D108BD9-81ED-4DB2-BD59-A6C34878D82A}">
                    <a16:rowId xmlns:a16="http://schemas.microsoft.com/office/drawing/2014/main" val="1100266275"/>
                  </a:ext>
                </a:extLst>
              </a:tr>
              <a:tr h="316613">
                <a:tc>
                  <a:txBody>
                    <a:bodyPr/>
                    <a:lstStyle/>
                    <a:p>
                      <a:r>
                        <a:rPr lang="en-US" sz="1200" b="1"/>
                        <a:t>Urbanization rate</a:t>
                      </a:r>
                    </a:p>
                  </a:txBody>
                  <a:tcPr/>
                </a:tc>
                <a:tc>
                  <a:txBody>
                    <a:bodyPr/>
                    <a:lstStyle/>
                    <a:p>
                      <a:r>
                        <a:rPr lang="en-US" sz="1200"/>
                        <a:t>75% in 2020</a:t>
                      </a:r>
                    </a:p>
                    <a:p>
                      <a:r>
                        <a:rPr lang="en-US" sz="1200"/>
                        <a:t>85% by 2040</a:t>
                      </a:r>
                    </a:p>
                  </a:txBody>
                  <a:tcPr/>
                </a:tc>
                <a:tc>
                  <a:txBody>
                    <a:bodyPr/>
                    <a:lstStyle/>
                    <a:p>
                      <a:r>
                        <a:rPr lang="en-US" sz="1200"/>
                        <a:t>NETR</a:t>
                      </a:r>
                    </a:p>
                    <a:p>
                      <a:endParaRPr lang="en-US" sz="1200"/>
                    </a:p>
                  </a:txBody>
                  <a:tcPr/>
                </a:tc>
                <a:extLst>
                  <a:ext uri="{0D108BD9-81ED-4DB2-BD59-A6C34878D82A}">
                    <a16:rowId xmlns:a16="http://schemas.microsoft.com/office/drawing/2014/main" val="3558066696"/>
                  </a:ext>
                </a:extLst>
              </a:tr>
              <a:tr h="316613">
                <a:tc>
                  <a:txBody>
                    <a:bodyPr/>
                    <a:lstStyle/>
                    <a:p>
                      <a:r>
                        <a:rPr lang="en-US" sz="1200" b="1"/>
                        <a:t>GDP</a:t>
                      </a:r>
                    </a:p>
                  </a:txBody>
                  <a:tcPr/>
                </a:tc>
                <a:tc>
                  <a:txBody>
                    <a:bodyPr/>
                    <a:lstStyle/>
                    <a:p>
                      <a:r>
                        <a:rPr lang="en-US" sz="1200"/>
                        <a:t>8.7% in 2022 (actual)</a:t>
                      </a:r>
                    </a:p>
                    <a:p>
                      <a:r>
                        <a:rPr lang="en-US" sz="1200"/>
                        <a:t>4.5% – 5.5% for the medium term (2023 – 2030)</a:t>
                      </a:r>
                    </a:p>
                    <a:p>
                      <a:r>
                        <a:rPr lang="en-US" sz="1200"/>
                        <a:t>4.5% - 2% in 2050</a:t>
                      </a:r>
                    </a:p>
                    <a:p>
                      <a:r>
                        <a:rPr lang="en-US" sz="1200"/>
                        <a:t>Avg GDP growth </a:t>
                      </a:r>
                      <a:r>
                        <a:rPr lang="en-US" sz="1200" err="1"/>
                        <a:t>p.a</a:t>
                      </a:r>
                      <a:r>
                        <a:rPr lang="en-US" sz="1200"/>
                        <a:t> (2016-2050) – 3.5%</a:t>
                      </a:r>
                    </a:p>
                  </a:txBody>
                  <a:tcPr/>
                </a:tc>
                <a:tc>
                  <a:txBody>
                    <a:bodyPr/>
                    <a:lstStyle/>
                    <a:p>
                      <a:r>
                        <a:rPr lang="en-US" sz="1200"/>
                        <a:t>DOSM</a:t>
                      </a:r>
                    </a:p>
                    <a:p>
                      <a:r>
                        <a:rPr lang="en-US" sz="1200"/>
                        <a:t>12</a:t>
                      </a:r>
                      <a:r>
                        <a:rPr lang="en-US" sz="1200" baseline="30000"/>
                        <a:t>th</a:t>
                      </a:r>
                      <a:r>
                        <a:rPr lang="en-US" sz="1200"/>
                        <a:t> MP</a:t>
                      </a:r>
                    </a:p>
                    <a:p>
                      <a:r>
                        <a:rPr lang="en-US" sz="1200"/>
                        <a:t>World bank</a:t>
                      </a:r>
                    </a:p>
                    <a:p>
                      <a:r>
                        <a:rPr lang="en-US" sz="1200"/>
                        <a:t>The World in 2050 report by PWC</a:t>
                      </a:r>
                    </a:p>
                  </a:txBody>
                  <a:tcPr/>
                </a:tc>
                <a:extLst>
                  <a:ext uri="{0D108BD9-81ED-4DB2-BD59-A6C34878D82A}">
                    <a16:rowId xmlns:a16="http://schemas.microsoft.com/office/drawing/2014/main" val="625640432"/>
                  </a:ext>
                </a:extLst>
              </a:tr>
            </a:tbl>
          </a:graphicData>
        </a:graphic>
      </p:graphicFrame>
      <p:sp>
        <p:nvSpPr>
          <p:cNvPr id="5" name="TextBox 4">
            <a:extLst>
              <a:ext uri="{FF2B5EF4-FFF2-40B4-BE49-F238E27FC236}">
                <a16:creationId xmlns:a16="http://schemas.microsoft.com/office/drawing/2014/main" id="{7B3F9C7B-4135-3C26-614B-152B16C0B4A6}"/>
              </a:ext>
            </a:extLst>
          </p:cNvPr>
          <p:cNvSpPr txBox="1"/>
          <p:nvPr/>
        </p:nvSpPr>
        <p:spPr>
          <a:xfrm>
            <a:off x="5695406" y="5667235"/>
            <a:ext cx="43152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Note: CEIC: Global Econ</a:t>
            </a:r>
            <a:r>
              <a:rPr lang="en-US" sz="1200" i="1" err="1">
                <a:solidFill>
                  <a:prstClr val="black"/>
                </a:solidFill>
                <a:cs typeface="Arial" panose="020B0604020202020204" pitchFamily="34" charset="0"/>
              </a:rPr>
              <a:t>omic</a:t>
            </a:r>
            <a:r>
              <a:rPr lang="en-US" sz="1200" i="1">
                <a:solidFill>
                  <a:prstClr val="black"/>
                </a:solidFill>
                <a:cs typeface="Arial" panose="020B0604020202020204" pitchFamily="34" charset="0"/>
              </a:rPr>
              <a:t> Data, Indicators, Charts &amp; Forecasts.</a:t>
            </a:r>
            <a:endPar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747384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normAutofit/>
          </a:bodyPr>
          <a:lstStyle/>
          <a:p>
            <a:r>
              <a:rPr lang="en-US"/>
              <a:t>Electricity Demand Profile – </a:t>
            </a:r>
            <a:r>
              <a:rPr lang="en-US" sz="1800" i="1">
                <a:solidFill>
                  <a:srgbClr val="FF0000"/>
                </a:solidFill>
              </a:rPr>
              <a:t>Pending Data from Single Buyer</a:t>
            </a:r>
            <a:endParaRPr lang="en-US" i="1">
              <a:solidFill>
                <a:srgbClr val="FF0000"/>
              </a:solidFill>
            </a:endParaRP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998417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391812"/>
            <a:ext cx="11328400" cy="535420"/>
          </a:xfrm>
        </p:spPr>
        <p:txBody>
          <a:bodyPr/>
          <a:lstStyle/>
          <a:p>
            <a:r>
              <a:rPr lang="en-US"/>
              <a:t>Installed Capacity and Generation Mix</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 name="Picture 2" descr="A graph of solar growth&#10;&#10;Description automatically generated">
            <a:extLst>
              <a:ext uri="{FF2B5EF4-FFF2-40B4-BE49-F238E27FC236}">
                <a16:creationId xmlns:a16="http://schemas.microsoft.com/office/drawing/2014/main" id="{D2D82015-8E13-5EF9-7F33-89CFCE56A199}"/>
              </a:ext>
            </a:extLst>
          </p:cNvPr>
          <p:cNvPicPr>
            <a:picLocks noChangeAspect="1"/>
          </p:cNvPicPr>
          <p:nvPr/>
        </p:nvPicPr>
        <p:blipFill rotWithShape="1">
          <a:blip r:embed="rId2">
            <a:extLst>
              <a:ext uri="{28A0092B-C50C-407E-A947-70E740481C1C}">
                <a14:useLocalDpi xmlns:a14="http://schemas.microsoft.com/office/drawing/2010/main" val="0"/>
              </a:ext>
            </a:extLst>
          </a:blip>
          <a:srcRect t="5786" b="3991"/>
          <a:stretch/>
        </p:blipFill>
        <p:spPr>
          <a:xfrm>
            <a:off x="1155126" y="1073779"/>
            <a:ext cx="9233474" cy="2720408"/>
          </a:xfrm>
          <a:prstGeom prst="rect">
            <a:avLst/>
          </a:prstGeom>
        </p:spPr>
      </p:pic>
      <p:sp>
        <p:nvSpPr>
          <p:cNvPr id="5" name="TextBox 4">
            <a:extLst>
              <a:ext uri="{FF2B5EF4-FFF2-40B4-BE49-F238E27FC236}">
                <a16:creationId xmlns:a16="http://schemas.microsoft.com/office/drawing/2014/main" id="{82254D17-66BC-0196-2C1E-AFA32E9AE044}"/>
              </a:ext>
            </a:extLst>
          </p:cNvPr>
          <p:cNvSpPr txBox="1"/>
          <p:nvPr/>
        </p:nvSpPr>
        <p:spPr>
          <a:xfrm rot="16200000">
            <a:off x="9952353" y="4095890"/>
            <a:ext cx="3366052"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Energy Commission, Malaysia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Green Technology Masterplan (GTMP)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Malaysia Renewable Energy Roadmap (</a:t>
            </a:r>
            <a:r>
              <a:rPr lang="en-US" sz="1000" i="1" err="1">
                <a:solidFill>
                  <a:prstClr val="black"/>
                </a:solidFill>
                <a:cs typeface="Arial" panose="020B0604020202020204" pitchFamily="34" charset="0"/>
              </a:rPr>
              <a:t>MyRER</a:t>
            </a:r>
            <a:r>
              <a:rPr lang="en-US" sz="1000" i="1">
                <a:solidFill>
                  <a:prstClr val="black"/>
                </a:solidFill>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National Energy Transition Roadmap (NETR)</a:t>
            </a:r>
          </a:p>
        </p:txBody>
      </p:sp>
      <p:graphicFrame>
        <p:nvGraphicFramePr>
          <p:cNvPr id="6" name="Table 5">
            <a:extLst>
              <a:ext uri="{FF2B5EF4-FFF2-40B4-BE49-F238E27FC236}">
                <a16:creationId xmlns:a16="http://schemas.microsoft.com/office/drawing/2014/main" id="{28B37CD7-E911-49B2-C8FA-D619E023AF0F}"/>
              </a:ext>
            </a:extLst>
          </p:cNvPr>
          <p:cNvGraphicFramePr>
            <a:graphicFrameLocks noGrp="1"/>
          </p:cNvGraphicFramePr>
          <p:nvPr>
            <p:extLst>
              <p:ext uri="{D42A27DB-BD31-4B8C-83A1-F6EECF244321}">
                <p14:modId xmlns:p14="http://schemas.microsoft.com/office/powerpoint/2010/main" val="2940024055"/>
              </p:ext>
            </p:extLst>
          </p:nvPr>
        </p:nvGraphicFramePr>
        <p:xfrm>
          <a:off x="1294947" y="3794187"/>
          <a:ext cx="9602105" cy="2927288"/>
        </p:xfrm>
        <a:graphic>
          <a:graphicData uri="http://schemas.openxmlformats.org/drawingml/2006/table">
            <a:tbl>
              <a:tblPr firstRow="1" firstCol="1" bandRow="1">
                <a:tableStyleId>{FABFCF23-3B69-468F-B69F-88F6DE6A72F2}</a:tableStyleId>
              </a:tblPr>
              <a:tblGrid>
                <a:gridCol w="1330985">
                  <a:extLst>
                    <a:ext uri="{9D8B030D-6E8A-4147-A177-3AD203B41FA5}">
                      <a16:colId xmlns:a16="http://schemas.microsoft.com/office/drawing/2014/main" val="4241207795"/>
                    </a:ext>
                  </a:extLst>
                </a:gridCol>
                <a:gridCol w="1330985">
                  <a:extLst>
                    <a:ext uri="{9D8B030D-6E8A-4147-A177-3AD203B41FA5}">
                      <a16:colId xmlns:a16="http://schemas.microsoft.com/office/drawing/2014/main" val="3429940597"/>
                    </a:ext>
                  </a:extLst>
                </a:gridCol>
                <a:gridCol w="1330985">
                  <a:extLst>
                    <a:ext uri="{9D8B030D-6E8A-4147-A177-3AD203B41FA5}">
                      <a16:colId xmlns:a16="http://schemas.microsoft.com/office/drawing/2014/main" val="1829900811"/>
                    </a:ext>
                  </a:extLst>
                </a:gridCol>
                <a:gridCol w="1330985">
                  <a:extLst>
                    <a:ext uri="{9D8B030D-6E8A-4147-A177-3AD203B41FA5}">
                      <a16:colId xmlns:a16="http://schemas.microsoft.com/office/drawing/2014/main" val="1831634528"/>
                    </a:ext>
                  </a:extLst>
                </a:gridCol>
                <a:gridCol w="1426055">
                  <a:extLst>
                    <a:ext uri="{9D8B030D-6E8A-4147-A177-3AD203B41FA5}">
                      <a16:colId xmlns:a16="http://schemas.microsoft.com/office/drawing/2014/main" val="1023128527"/>
                    </a:ext>
                  </a:extLst>
                </a:gridCol>
                <a:gridCol w="1426055">
                  <a:extLst>
                    <a:ext uri="{9D8B030D-6E8A-4147-A177-3AD203B41FA5}">
                      <a16:colId xmlns:a16="http://schemas.microsoft.com/office/drawing/2014/main" val="2115272123"/>
                    </a:ext>
                  </a:extLst>
                </a:gridCol>
                <a:gridCol w="1426055">
                  <a:extLst>
                    <a:ext uri="{9D8B030D-6E8A-4147-A177-3AD203B41FA5}">
                      <a16:colId xmlns:a16="http://schemas.microsoft.com/office/drawing/2014/main" val="1021326451"/>
                    </a:ext>
                  </a:extLst>
                </a:gridCol>
              </a:tblGrid>
              <a:tr h="0">
                <a:tc rowSpan="2">
                  <a:txBody>
                    <a:bodyPr/>
                    <a:lstStyle/>
                    <a:p>
                      <a:pPr marL="0" marR="0" algn="ctr">
                        <a:lnSpc>
                          <a:spcPct val="107000"/>
                        </a:lnSpc>
                        <a:spcBef>
                          <a:spcPts val="0"/>
                        </a:spcBef>
                        <a:spcAft>
                          <a:spcPts val="0"/>
                        </a:spcAft>
                      </a:pPr>
                      <a:r>
                        <a:rPr lang="en-AU" sz="1400" b="1">
                          <a:effectLst/>
                        </a:rPr>
                        <a:t>Sector/ Areas</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5">
                  <a:txBody>
                    <a:bodyPr/>
                    <a:lstStyle/>
                    <a:p>
                      <a:pPr marL="0" marR="0" algn="ctr">
                        <a:lnSpc>
                          <a:spcPct val="107000"/>
                        </a:lnSpc>
                        <a:spcBef>
                          <a:spcPts val="0"/>
                        </a:spcBef>
                        <a:spcAft>
                          <a:spcPts val="0"/>
                        </a:spcAft>
                      </a:pPr>
                      <a:r>
                        <a:rPr lang="en-AU" sz="1400" b="1">
                          <a:effectLst/>
                        </a:rPr>
                        <a:t>Year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4833313"/>
                  </a:ext>
                </a:extLst>
              </a:tr>
              <a:tr h="0">
                <a:tc vMerge="1">
                  <a:txBody>
                    <a:bodyPr/>
                    <a:lstStyle/>
                    <a:p>
                      <a:endParaRPr lang="en-US"/>
                    </a:p>
                  </a:txBody>
                  <a:tcPr/>
                </a:tc>
                <a:tc>
                  <a:txBody>
                    <a:bodyPr/>
                    <a:lstStyle/>
                    <a:p>
                      <a:pPr marL="0" marR="0" algn="ctr">
                        <a:lnSpc>
                          <a:spcPct val="107000"/>
                        </a:lnSpc>
                        <a:spcBef>
                          <a:spcPts val="0"/>
                        </a:spcBef>
                        <a:spcAft>
                          <a:spcPts val="0"/>
                        </a:spcAft>
                      </a:pPr>
                      <a:r>
                        <a:rPr lang="en-AU" sz="1400" b="1">
                          <a:effectLst/>
                        </a:rPr>
                        <a:t>2020</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2025</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2030</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2035</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2040</a:t>
                      </a:r>
                      <a:endParaRPr lang="en-US" sz="2000">
                        <a:effectLst/>
                      </a:endParaRPr>
                    </a:p>
                    <a:p>
                      <a:pPr marL="0" marR="0" algn="ctr">
                        <a:lnSpc>
                          <a:spcPct val="107000"/>
                        </a:lnSpc>
                        <a:spcBef>
                          <a:spcPts val="0"/>
                        </a:spcBef>
                        <a:spcAft>
                          <a:spcPts val="0"/>
                        </a:spcAft>
                      </a:pPr>
                      <a:r>
                        <a:rPr lang="en-AU" sz="1400" b="1">
                          <a:effectLst/>
                        </a:rPr>
                        <a:t>LCNA</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2050</a:t>
                      </a:r>
                      <a:endParaRPr lang="en-US" sz="2000">
                        <a:effectLst/>
                      </a:endParaRPr>
                    </a:p>
                    <a:p>
                      <a:pPr marL="0" marR="0" algn="ctr">
                        <a:lnSpc>
                          <a:spcPct val="107000"/>
                        </a:lnSpc>
                        <a:spcBef>
                          <a:spcPts val="0"/>
                        </a:spcBef>
                        <a:spcAft>
                          <a:spcPts val="0"/>
                        </a:spcAft>
                      </a:pPr>
                      <a:r>
                        <a:rPr lang="en-AU" sz="1400" b="1">
                          <a:effectLst/>
                        </a:rPr>
                        <a:t>RT</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90124776"/>
                  </a:ext>
                </a:extLst>
              </a:tr>
              <a:tr h="0">
                <a:tc>
                  <a:txBody>
                    <a:bodyPr/>
                    <a:lstStyle/>
                    <a:p>
                      <a:pPr marL="0" marR="0" algn="just">
                        <a:lnSpc>
                          <a:spcPct val="107000"/>
                        </a:lnSpc>
                        <a:spcBef>
                          <a:spcPts val="0"/>
                        </a:spcBef>
                        <a:spcAft>
                          <a:spcPts val="0"/>
                        </a:spcAft>
                      </a:pPr>
                      <a:r>
                        <a:rPr lang="en-AU" sz="1400" b="1">
                          <a:effectLst/>
                        </a:rPr>
                        <a:t>Electricity Generation</a:t>
                      </a:r>
                      <a:endParaRPr lang="en-US" sz="2000">
                        <a:effectLst/>
                      </a:endParaRPr>
                    </a:p>
                    <a:p>
                      <a:pPr marL="0" marR="0" algn="just">
                        <a:lnSpc>
                          <a:spcPct val="107000"/>
                        </a:lnSpc>
                        <a:spcBef>
                          <a:spcPts val="0"/>
                        </a:spcBef>
                        <a:spcAft>
                          <a:spcPts val="0"/>
                        </a:spcAft>
                      </a:pPr>
                      <a:r>
                        <a:rPr lang="en-AU" sz="1400" b="1">
                          <a:effectLst/>
                        </a:rPr>
                        <a:t> </a:t>
                      </a:r>
                      <a:endParaRPr lang="en-US" sz="2000">
                        <a:effectLst/>
                      </a:endParaRPr>
                    </a:p>
                    <a:p>
                      <a:pPr marL="0" marR="0" algn="just">
                        <a:lnSpc>
                          <a:spcPct val="107000"/>
                        </a:lnSpc>
                        <a:spcBef>
                          <a:spcPts val="0"/>
                        </a:spcBef>
                        <a:spcAft>
                          <a:spcPts val="0"/>
                        </a:spcAft>
                      </a:pPr>
                      <a:r>
                        <a:rPr lang="en-AU" sz="1400" b="1">
                          <a:effectLst/>
                        </a:rPr>
                        <a:t>(renewable energy mix)</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a:effectLst/>
                        </a:rPr>
                        <a:t>20%</a:t>
                      </a:r>
                      <a:endParaRPr lang="en-US" sz="2000">
                        <a:effectLst/>
                      </a:endParaRPr>
                    </a:p>
                    <a:p>
                      <a:pPr marL="0" marR="0" algn="ctr">
                        <a:lnSpc>
                          <a:spcPct val="107000"/>
                        </a:lnSpc>
                        <a:spcBef>
                          <a:spcPts val="0"/>
                        </a:spcBef>
                        <a:spcAft>
                          <a:spcPts val="0"/>
                        </a:spcAft>
                      </a:pPr>
                      <a:r>
                        <a:rPr lang="en-GB" sz="1400">
                          <a:effectLst/>
                        </a:rPr>
                        <a:t>RE mix (installed capacity)</a:t>
                      </a:r>
                      <a:r>
                        <a:rPr lang="en-GB" sz="1400" baseline="30000">
                          <a:effectLst/>
                        </a:rPr>
                        <a:t>GTMP</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a:effectLst/>
                        </a:rPr>
                        <a:t>23%</a:t>
                      </a:r>
                      <a:endParaRPr lang="en-US" sz="2000">
                        <a:effectLst/>
                      </a:endParaRPr>
                    </a:p>
                    <a:p>
                      <a:pPr marL="0" marR="0" algn="ctr">
                        <a:lnSpc>
                          <a:spcPct val="107000"/>
                        </a:lnSpc>
                        <a:spcBef>
                          <a:spcPts val="0"/>
                        </a:spcBef>
                        <a:spcAft>
                          <a:spcPts val="0"/>
                        </a:spcAft>
                      </a:pPr>
                      <a:r>
                        <a:rPr lang="en-GB" sz="1400">
                          <a:effectLst/>
                        </a:rPr>
                        <a:t>RE mix (installed capacity)</a:t>
                      </a:r>
                      <a:r>
                        <a:rPr lang="en-GB" sz="1400" baseline="30000">
                          <a:effectLst/>
                        </a:rPr>
                        <a:t>GTMP</a:t>
                      </a:r>
                      <a:endParaRPr lang="en-US" sz="2000">
                        <a:effectLst/>
                      </a:endParaRPr>
                    </a:p>
                    <a:p>
                      <a:pPr marL="0" marR="0" algn="ctr">
                        <a:lnSpc>
                          <a:spcPct val="107000"/>
                        </a:lnSpc>
                        <a:spcBef>
                          <a:spcPts val="0"/>
                        </a:spcBef>
                        <a:spcAft>
                          <a:spcPts val="0"/>
                        </a:spcAft>
                      </a:pPr>
                      <a:r>
                        <a:rPr lang="en-GB" sz="1400" baseline="30000">
                          <a:effectLst/>
                        </a:rPr>
                        <a:t> </a:t>
                      </a:r>
                      <a:endParaRPr lang="en-US" sz="2000">
                        <a:effectLst/>
                      </a:endParaRPr>
                    </a:p>
                    <a:p>
                      <a:pPr marL="0" marR="0" algn="ctr">
                        <a:lnSpc>
                          <a:spcPct val="107000"/>
                        </a:lnSpc>
                        <a:spcBef>
                          <a:spcPts val="0"/>
                        </a:spcBef>
                        <a:spcAft>
                          <a:spcPts val="0"/>
                        </a:spcAft>
                      </a:pPr>
                      <a:r>
                        <a:rPr lang="en-GB" sz="1400">
                          <a:effectLst/>
                        </a:rPr>
                        <a:t>31%</a:t>
                      </a:r>
                      <a:endParaRPr lang="en-US" sz="2000">
                        <a:effectLst/>
                      </a:endParaRPr>
                    </a:p>
                    <a:p>
                      <a:pPr marL="0" marR="0" algn="ctr">
                        <a:lnSpc>
                          <a:spcPct val="107000"/>
                        </a:lnSpc>
                        <a:spcBef>
                          <a:spcPts val="0"/>
                        </a:spcBef>
                        <a:spcAft>
                          <a:spcPts val="0"/>
                        </a:spcAft>
                      </a:pPr>
                      <a:r>
                        <a:rPr lang="en-GB" sz="1400">
                          <a:effectLst/>
                        </a:rPr>
                        <a:t>RE mix</a:t>
                      </a:r>
                      <a:r>
                        <a:rPr lang="en-GB" sz="1400" baseline="30000">
                          <a:effectLst/>
                        </a:rPr>
                        <a:t> MYRER</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a:effectLst/>
                        </a:rPr>
                        <a:t>30%</a:t>
                      </a:r>
                      <a:endParaRPr lang="en-US" sz="2000">
                        <a:effectLst/>
                      </a:endParaRPr>
                    </a:p>
                    <a:p>
                      <a:pPr marL="0" marR="0" algn="ctr">
                        <a:lnSpc>
                          <a:spcPct val="107000"/>
                        </a:lnSpc>
                        <a:spcBef>
                          <a:spcPts val="0"/>
                        </a:spcBef>
                        <a:spcAft>
                          <a:spcPts val="0"/>
                        </a:spcAft>
                      </a:pPr>
                      <a:r>
                        <a:rPr lang="en-GB" sz="1400">
                          <a:effectLst/>
                        </a:rPr>
                        <a:t>RE mix (installed capacity)</a:t>
                      </a:r>
                      <a:r>
                        <a:rPr lang="en-GB" sz="1400" baseline="30000">
                          <a:effectLst/>
                        </a:rPr>
                        <a:t>GTMP</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b="1">
                          <a:effectLst/>
                        </a:rPr>
                        <a:t>40%</a:t>
                      </a:r>
                      <a:endParaRPr lang="en-US" sz="2000" b="1">
                        <a:effectLst/>
                      </a:endParaRPr>
                    </a:p>
                    <a:p>
                      <a:pPr marL="0" marR="0" algn="ctr">
                        <a:lnSpc>
                          <a:spcPct val="107000"/>
                        </a:lnSpc>
                        <a:spcBef>
                          <a:spcPts val="0"/>
                        </a:spcBef>
                        <a:spcAft>
                          <a:spcPts val="0"/>
                        </a:spcAft>
                      </a:pPr>
                      <a:r>
                        <a:rPr lang="en-GB" sz="1400" b="1">
                          <a:effectLst/>
                        </a:rPr>
                        <a:t>RE mix (installed capacity)</a:t>
                      </a:r>
                      <a:r>
                        <a:rPr lang="en-GB" sz="1400" b="1" baseline="30000">
                          <a:effectLst/>
                        </a:rPr>
                        <a:t>MYRER</a:t>
                      </a:r>
                      <a:endParaRPr lang="en-US" sz="2000" b="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b="1">
                          <a:effectLst/>
                        </a:rPr>
                        <a:t>41% - 52%</a:t>
                      </a:r>
                      <a:endParaRPr lang="en-US" sz="2000" b="1">
                        <a:effectLst/>
                      </a:endParaRPr>
                    </a:p>
                    <a:p>
                      <a:pPr marL="0" marR="0" algn="ctr">
                        <a:lnSpc>
                          <a:spcPct val="107000"/>
                        </a:lnSpc>
                        <a:spcBef>
                          <a:spcPts val="0"/>
                        </a:spcBef>
                        <a:spcAft>
                          <a:spcPts val="0"/>
                        </a:spcAft>
                      </a:pPr>
                      <a:r>
                        <a:rPr lang="en-GB" sz="1400" b="1">
                          <a:effectLst/>
                        </a:rPr>
                        <a:t>RE mix (installed capacity)</a:t>
                      </a:r>
                      <a:r>
                        <a:rPr lang="en-GB" sz="1400" b="1" baseline="30000">
                          <a:effectLst/>
                        </a:rPr>
                        <a:t>NETR</a:t>
                      </a:r>
                      <a:endParaRPr lang="en-US" sz="2000" b="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b="1">
                          <a:effectLst/>
                        </a:rPr>
                        <a:t>70%</a:t>
                      </a:r>
                      <a:endParaRPr lang="en-US" sz="2000" b="1">
                        <a:effectLst/>
                      </a:endParaRPr>
                    </a:p>
                    <a:p>
                      <a:pPr marL="0" marR="0" algn="ctr">
                        <a:lnSpc>
                          <a:spcPct val="107000"/>
                        </a:lnSpc>
                        <a:spcBef>
                          <a:spcPts val="0"/>
                        </a:spcBef>
                        <a:spcAft>
                          <a:spcPts val="0"/>
                        </a:spcAft>
                      </a:pPr>
                      <a:r>
                        <a:rPr lang="en-GB" sz="1400" b="1">
                          <a:effectLst/>
                        </a:rPr>
                        <a:t>RE mix (installed capacity)</a:t>
                      </a:r>
                      <a:r>
                        <a:rPr lang="en-GB" sz="1400" b="1" baseline="30000">
                          <a:effectLst/>
                        </a:rPr>
                        <a:t>NETR</a:t>
                      </a:r>
                      <a:endParaRPr lang="en-US" sz="2000" b="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00943219"/>
                  </a:ext>
                </a:extLst>
              </a:tr>
              <a:tr h="0">
                <a:tc>
                  <a:txBody>
                    <a:bodyPr/>
                    <a:lstStyle/>
                    <a:p>
                      <a:pPr marL="0" marR="0" algn="just">
                        <a:lnSpc>
                          <a:spcPct val="107000"/>
                        </a:lnSpc>
                        <a:spcBef>
                          <a:spcPts val="0"/>
                        </a:spcBef>
                        <a:spcAft>
                          <a:spcPts val="0"/>
                        </a:spcAft>
                      </a:pPr>
                      <a:r>
                        <a:rPr lang="en-AU" sz="1400" b="1">
                          <a:effectLst/>
                        </a:rPr>
                        <a:t>Energy Efficiency</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a:effectLst/>
                        </a:rPr>
                        <a:t>8% reduction in electricity consumption</a:t>
                      </a:r>
                      <a:endParaRPr lang="en-US" sz="2000">
                        <a:effectLst/>
                      </a:endParaRPr>
                    </a:p>
                    <a:p>
                      <a:pPr marL="0" marR="0" algn="ctr">
                        <a:lnSpc>
                          <a:spcPct val="107000"/>
                        </a:lnSpc>
                        <a:spcBef>
                          <a:spcPts val="0"/>
                        </a:spcBef>
                        <a:spcAft>
                          <a:spcPts val="0"/>
                        </a:spcAft>
                      </a:pPr>
                      <a:r>
                        <a:rPr lang="en-GB" sz="1400" baseline="30000">
                          <a:effectLst/>
                        </a:rPr>
                        <a:t>NEEAP</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a:effectLst/>
                        </a:rPr>
                        <a:t>10% reduction in electricity consumption</a:t>
                      </a:r>
                      <a:endParaRPr lang="en-US" sz="2000">
                        <a:effectLst/>
                      </a:endParaRPr>
                    </a:p>
                    <a:p>
                      <a:pPr marL="0" marR="0" algn="ctr">
                        <a:lnSpc>
                          <a:spcPct val="107000"/>
                        </a:lnSpc>
                        <a:spcBef>
                          <a:spcPts val="0"/>
                        </a:spcBef>
                        <a:spcAft>
                          <a:spcPts val="0"/>
                        </a:spcAft>
                      </a:pPr>
                      <a:r>
                        <a:rPr lang="en-GB" sz="1400" baseline="30000">
                          <a:effectLst/>
                        </a:rPr>
                        <a:t>GTMP</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a:effectLst/>
                        </a:rPr>
                        <a:t>15% reduction in electricity consumption</a:t>
                      </a:r>
                      <a:endParaRPr lang="en-US" sz="2000">
                        <a:effectLst/>
                      </a:endParaRPr>
                    </a:p>
                    <a:p>
                      <a:pPr marL="0" marR="0" algn="ctr">
                        <a:lnSpc>
                          <a:spcPct val="107000"/>
                        </a:lnSpc>
                        <a:spcBef>
                          <a:spcPts val="0"/>
                        </a:spcBef>
                        <a:spcAft>
                          <a:spcPts val="0"/>
                        </a:spcAft>
                      </a:pPr>
                      <a:r>
                        <a:rPr lang="en-GB" sz="1400" baseline="30000">
                          <a:effectLst/>
                        </a:rPr>
                        <a:t>GTMP</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b="1">
                          <a:effectLst/>
                        </a:rPr>
                        <a:t>NA</a:t>
                      </a:r>
                      <a:endParaRPr lang="en-US" sz="2000" b="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b="1">
                          <a:effectLst/>
                        </a:rPr>
                        <a:t>21% reduction in electricity consumption</a:t>
                      </a:r>
                      <a:endParaRPr lang="en-US" sz="2000" b="1">
                        <a:effectLst/>
                      </a:endParaRPr>
                    </a:p>
                    <a:p>
                      <a:pPr marL="0" marR="0" algn="ctr">
                        <a:lnSpc>
                          <a:spcPct val="107000"/>
                        </a:lnSpc>
                        <a:spcBef>
                          <a:spcPts val="0"/>
                        </a:spcBef>
                        <a:spcAft>
                          <a:spcPts val="0"/>
                        </a:spcAft>
                      </a:pPr>
                      <a:r>
                        <a:rPr lang="en-GB" sz="1400" b="1" baseline="30000">
                          <a:effectLst/>
                        </a:rPr>
                        <a:t>NETR</a:t>
                      </a:r>
                      <a:endParaRPr lang="en-US" sz="2000" b="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b="1">
                          <a:effectLst/>
                        </a:rPr>
                        <a:t>43% reduction in electricity consumption</a:t>
                      </a:r>
                      <a:endParaRPr lang="en-US" sz="2000" b="1">
                        <a:effectLst/>
                      </a:endParaRPr>
                    </a:p>
                    <a:p>
                      <a:pPr marL="0" marR="0" algn="ctr">
                        <a:lnSpc>
                          <a:spcPct val="107000"/>
                        </a:lnSpc>
                        <a:spcBef>
                          <a:spcPts val="0"/>
                        </a:spcBef>
                        <a:spcAft>
                          <a:spcPts val="0"/>
                        </a:spcAft>
                      </a:pPr>
                      <a:r>
                        <a:rPr lang="en-GB" sz="1400" b="1" baseline="30000">
                          <a:effectLst/>
                        </a:rPr>
                        <a:t>NETR</a:t>
                      </a:r>
                      <a:endParaRPr lang="en-US" sz="2000" b="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72576866"/>
                  </a:ext>
                </a:extLst>
              </a:tr>
            </a:tbl>
          </a:graphicData>
        </a:graphic>
      </p:graphicFrame>
    </p:spTree>
    <p:extLst>
      <p:ext uri="{BB962C8B-B14F-4D97-AF65-F5344CB8AC3E}">
        <p14:creationId xmlns:p14="http://schemas.microsoft.com/office/powerpoint/2010/main" val="657160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700329"/>
            <a:ext cx="11328400" cy="535420"/>
          </a:xfrm>
        </p:spPr>
        <p:txBody>
          <a:bodyPr>
            <a:normAutofit/>
          </a:bodyPr>
          <a:lstStyle/>
          <a:p>
            <a:r>
              <a:rPr lang="en-US" sz="2000"/>
              <a:t>Installed Capacity and Generation Mix (1990 – 2020)</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2254D17-66BC-0196-2C1E-AFA32E9AE044}"/>
              </a:ext>
            </a:extLst>
          </p:cNvPr>
          <p:cNvSpPr txBox="1"/>
          <p:nvPr/>
        </p:nvSpPr>
        <p:spPr>
          <a:xfrm>
            <a:off x="6650829" y="6150114"/>
            <a:ext cx="336605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Energy Commission, Malaysia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National Energy Transition Roadmap (NETR)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ERIA</a:t>
            </a:r>
            <a:endPar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endParaRPr>
          </a:p>
        </p:txBody>
      </p:sp>
      <p:pic>
        <p:nvPicPr>
          <p:cNvPr id="8" name="Picture 7" descr="A graph of a graph showing the growth of oil prices&#10;&#10;Description automatically generated with medium confidence">
            <a:extLst>
              <a:ext uri="{FF2B5EF4-FFF2-40B4-BE49-F238E27FC236}">
                <a16:creationId xmlns:a16="http://schemas.microsoft.com/office/drawing/2014/main" id="{865B945A-723B-1417-729D-8C14B11DB4D6}"/>
              </a:ext>
            </a:extLst>
          </p:cNvPr>
          <p:cNvPicPr>
            <a:picLocks noChangeAspect="1"/>
          </p:cNvPicPr>
          <p:nvPr/>
        </p:nvPicPr>
        <p:blipFill>
          <a:blip r:embed="rId2"/>
          <a:stretch>
            <a:fillRect/>
          </a:stretch>
        </p:blipFill>
        <p:spPr>
          <a:xfrm>
            <a:off x="5732885" y="1711779"/>
            <a:ext cx="5667545" cy="3539430"/>
          </a:xfrm>
          <a:prstGeom prst="rect">
            <a:avLst/>
          </a:prstGeom>
        </p:spPr>
      </p:pic>
      <p:sp>
        <p:nvSpPr>
          <p:cNvPr id="11" name="TextBox 10">
            <a:extLst>
              <a:ext uri="{FF2B5EF4-FFF2-40B4-BE49-F238E27FC236}">
                <a16:creationId xmlns:a16="http://schemas.microsoft.com/office/drawing/2014/main" id="{5DAD2AA7-2F81-E112-6321-DF24C2E444C5}"/>
              </a:ext>
            </a:extLst>
          </p:cNvPr>
          <p:cNvSpPr txBox="1"/>
          <p:nvPr/>
        </p:nvSpPr>
        <p:spPr>
          <a:xfrm>
            <a:off x="6840107" y="1522564"/>
            <a:ext cx="6097772" cy="369332"/>
          </a:xfrm>
          <a:prstGeom prst="rect">
            <a:avLst/>
          </a:prstGeom>
          <a:noFill/>
        </p:spPr>
        <p:txBody>
          <a:bodyPr wrap="square">
            <a:spAutoFit/>
          </a:bodyPr>
          <a:lstStyle/>
          <a:p>
            <a:r>
              <a:rPr lang="en-US" sz="1800">
                <a:effectLst/>
                <a:latin typeface="Calibri" panose="020F0502020204030204" pitchFamily="34" charset="0"/>
                <a:ea typeface="SimSun" panose="02010600030101010101" pitchFamily="2" charset="-122"/>
              </a:rPr>
              <a:t>Historical Fuel Input to Power Station</a:t>
            </a:r>
            <a:endParaRPr lang="en-US"/>
          </a:p>
        </p:txBody>
      </p:sp>
      <p:pic>
        <p:nvPicPr>
          <p:cNvPr id="6" name="Picture 5" descr="A chart of energy consumption&#10;&#10;Description automatically generated with medium confidence">
            <a:extLst>
              <a:ext uri="{FF2B5EF4-FFF2-40B4-BE49-F238E27FC236}">
                <a16:creationId xmlns:a16="http://schemas.microsoft.com/office/drawing/2014/main" id="{674B6DC4-8240-2EE4-0D7B-447CF61D4DD7}"/>
              </a:ext>
            </a:extLst>
          </p:cNvPr>
          <p:cNvPicPr>
            <a:picLocks noChangeAspect="1"/>
          </p:cNvPicPr>
          <p:nvPr/>
        </p:nvPicPr>
        <p:blipFill rotWithShape="1">
          <a:blip r:embed="rId3">
            <a:extLst>
              <a:ext uri="{28A0092B-C50C-407E-A947-70E740481C1C}">
                <a14:useLocalDpi xmlns:a14="http://schemas.microsoft.com/office/drawing/2010/main" val="0"/>
              </a:ext>
            </a:extLst>
          </a:blip>
          <a:srcRect l="6219" t="9789" r="6734" b="8151"/>
          <a:stretch/>
        </p:blipFill>
        <p:spPr>
          <a:xfrm>
            <a:off x="1359368" y="1862040"/>
            <a:ext cx="3744895" cy="2017340"/>
          </a:xfrm>
          <a:prstGeom prst="rect">
            <a:avLst/>
          </a:prstGeom>
        </p:spPr>
      </p:pic>
      <p:sp>
        <p:nvSpPr>
          <p:cNvPr id="9" name="TextBox 8">
            <a:extLst>
              <a:ext uri="{FF2B5EF4-FFF2-40B4-BE49-F238E27FC236}">
                <a16:creationId xmlns:a16="http://schemas.microsoft.com/office/drawing/2014/main" id="{0D69AE3F-F842-EC4D-6C69-66ACCD35CB55}"/>
              </a:ext>
            </a:extLst>
          </p:cNvPr>
          <p:cNvSpPr txBox="1"/>
          <p:nvPr/>
        </p:nvSpPr>
        <p:spPr>
          <a:xfrm>
            <a:off x="2262551" y="1439165"/>
            <a:ext cx="2570741" cy="369332"/>
          </a:xfrm>
          <a:prstGeom prst="rect">
            <a:avLst/>
          </a:prstGeom>
          <a:noFill/>
        </p:spPr>
        <p:txBody>
          <a:bodyPr wrap="square" rtlCol="0">
            <a:spAutoFit/>
          </a:bodyPr>
          <a:lstStyle/>
          <a:p>
            <a:r>
              <a:rPr lang="en-US" b="1"/>
              <a:t>Installed Capacity (MW)</a:t>
            </a:r>
          </a:p>
        </p:txBody>
      </p:sp>
      <p:sp>
        <p:nvSpPr>
          <p:cNvPr id="10" name="TextBox 9">
            <a:extLst>
              <a:ext uri="{FF2B5EF4-FFF2-40B4-BE49-F238E27FC236}">
                <a16:creationId xmlns:a16="http://schemas.microsoft.com/office/drawing/2014/main" id="{CE23C9BB-236F-45CF-1BAB-05420B4B74C5}"/>
              </a:ext>
            </a:extLst>
          </p:cNvPr>
          <p:cNvSpPr txBox="1"/>
          <p:nvPr/>
        </p:nvSpPr>
        <p:spPr>
          <a:xfrm>
            <a:off x="1991581" y="4242523"/>
            <a:ext cx="3112682" cy="369332"/>
          </a:xfrm>
          <a:prstGeom prst="rect">
            <a:avLst/>
          </a:prstGeom>
          <a:noFill/>
        </p:spPr>
        <p:txBody>
          <a:bodyPr wrap="square" rtlCol="0">
            <a:spAutoFit/>
          </a:bodyPr>
          <a:lstStyle/>
          <a:p>
            <a:r>
              <a:rPr lang="en-US" b="1"/>
              <a:t>Generation Mix by Fuel Type</a:t>
            </a:r>
          </a:p>
        </p:txBody>
      </p:sp>
      <p:pic>
        <p:nvPicPr>
          <p:cNvPr id="13" name="Picture 12" descr="A diagram of a graph&#10;&#10;Description automatically generated with medium confidence">
            <a:extLst>
              <a:ext uri="{FF2B5EF4-FFF2-40B4-BE49-F238E27FC236}">
                <a16:creationId xmlns:a16="http://schemas.microsoft.com/office/drawing/2014/main" id="{B6422955-53DA-418C-1727-519F3892A66E}"/>
              </a:ext>
            </a:extLst>
          </p:cNvPr>
          <p:cNvPicPr>
            <a:picLocks noChangeAspect="1"/>
          </p:cNvPicPr>
          <p:nvPr/>
        </p:nvPicPr>
        <p:blipFill rotWithShape="1">
          <a:blip r:embed="rId4">
            <a:extLst>
              <a:ext uri="{28A0092B-C50C-407E-A947-70E740481C1C}">
                <a14:useLocalDpi xmlns:a14="http://schemas.microsoft.com/office/drawing/2010/main" val="0"/>
              </a:ext>
            </a:extLst>
          </a:blip>
          <a:srcRect b="3354"/>
          <a:stretch/>
        </p:blipFill>
        <p:spPr>
          <a:xfrm>
            <a:off x="1263118" y="4611855"/>
            <a:ext cx="4140819" cy="2194876"/>
          </a:xfrm>
          <a:prstGeom prst="rect">
            <a:avLst/>
          </a:prstGeom>
        </p:spPr>
      </p:pic>
      <p:sp>
        <p:nvSpPr>
          <p:cNvPr id="15" name="Title 1">
            <a:extLst>
              <a:ext uri="{FF2B5EF4-FFF2-40B4-BE49-F238E27FC236}">
                <a16:creationId xmlns:a16="http://schemas.microsoft.com/office/drawing/2014/main" id="{87315762-0F24-3A5D-BD7C-E99623533212}"/>
              </a:ext>
            </a:extLst>
          </p:cNvPr>
          <p:cNvSpPr txBox="1">
            <a:spLocks/>
          </p:cNvSpPr>
          <p:nvPr/>
        </p:nvSpPr>
        <p:spPr>
          <a:xfrm>
            <a:off x="431800" y="277454"/>
            <a:ext cx="11328400" cy="5354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US" sz="3200"/>
              <a:t>POWER</a:t>
            </a:r>
          </a:p>
        </p:txBody>
      </p:sp>
    </p:spTree>
    <p:extLst>
      <p:ext uri="{BB962C8B-B14F-4D97-AF65-F5344CB8AC3E}">
        <p14:creationId xmlns:p14="http://schemas.microsoft.com/office/powerpoint/2010/main" val="968547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136525"/>
            <a:ext cx="11328400" cy="535420"/>
          </a:xfrm>
        </p:spPr>
        <p:txBody>
          <a:bodyPr>
            <a:normAutofit/>
          </a:bodyPr>
          <a:lstStyle/>
          <a:p>
            <a:r>
              <a:rPr lang="en-US"/>
              <a:t>Electricity</a:t>
            </a:r>
            <a:endParaRPr lang="en-US" i="1">
              <a:solidFill>
                <a:srgbClr val="C00000"/>
              </a:solidFill>
            </a:endParaRP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41823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136525"/>
            <a:ext cx="11328400" cy="535420"/>
          </a:xfrm>
        </p:spPr>
        <p:txBody>
          <a:bodyPr>
            <a:normAutofit/>
          </a:bodyPr>
          <a:lstStyle/>
          <a:p>
            <a:r>
              <a:rPr lang="en-US"/>
              <a:t>Electricity</a:t>
            </a:r>
            <a:endParaRPr lang="en-US" i="1">
              <a:solidFill>
                <a:srgbClr val="C00000"/>
              </a:solidFill>
            </a:endParaRP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5" name="Picture 4" descr="A blue and white table with numbers and text&#10;&#10;Description automatically generated">
            <a:extLst>
              <a:ext uri="{FF2B5EF4-FFF2-40B4-BE49-F238E27FC236}">
                <a16:creationId xmlns:a16="http://schemas.microsoft.com/office/drawing/2014/main" id="{6E50FCB3-147D-5C4E-23F9-01F6078A5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606" y="1289219"/>
            <a:ext cx="7042125" cy="2073629"/>
          </a:xfrm>
          <a:prstGeom prst="rect">
            <a:avLst/>
          </a:prstGeom>
        </p:spPr>
      </p:pic>
      <p:sp>
        <p:nvSpPr>
          <p:cNvPr id="6" name="TextBox 5">
            <a:extLst>
              <a:ext uri="{FF2B5EF4-FFF2-40B4-BE49-F238E27FC236}">
                <a16:creationId xmlns:a16="http://schemas.microsoft.com/office/drawing/2014/main" id="{B3AB5037-ACB5-D634-DA29-41F5E79244AC}"/>
              </a:ext>
            </a:extLst>
          </p:cNvPr>
          <p:cNvSpPr txBox="1"/>
          <p:nvPr/>
        </p:nvSpPr>
        <p:spPr>
          <a:xfrm>
            <a:off x="1320971" y="758242"/>
            <a:ext cx="6273394" cy="523220"/>
          </a:xfrm>
          <a:prstGeom prst="rect">
            <a:avLst/>
          </a:prstGeom>
          <a:noFill/>
        </p:spPr>
        <p:txBody>
          <a:bodyPr wrap="square" rtlCol="0">
            <a:spAutoFit/>
          </a:bodyPr>
          <a:lstStyle/>
          <a:p>
            <a:pPr algn="ctr"/>
            <a:r>
              <a:rPr lang="en-US" sz="1400"/>
              <a:t>Gross Generation, Consumption, Available Capacity, Peak Demand, </a:t>
            </a:r>
          </a:p>
          <a:p>
            <a:pPr algn="ctr"/>
            <a:r>
              <a:rPr lang="en-US" sz="1400"/>
              <a:t>and Reserve Margin for Electricity in Malaysia</a:t>
            </a:r>
          </a:p>
        </p:txBody>
      </p:sp>
      <p:graphicFrame>
        <p:nvGraphicFramePr>
          <p:cNvPr id="7" name="Table 6">
            <a:extLst>
              <a:ext uri="{FF2B5EF4-FFF2-40B4-BE49-F238E27FC236}">
                <a16:creationId xmlns:a16="http://schemas.microsoft.com/office/drawing/2014/main" id="{A9C51336-762F-107B-88CC-5365F27777BC}"/>
              </a:ext>
            </a:extLst>
          </p:cNvPr>
          <p:cNvGraphicFramePr>
            <a:graphicFrameLocks noGrp="1"/>
          </p:cNvGraphicFramePr>
          <p:nvPr>
            <p:extLst>
              <p:ext uri="{D42A27DB-BD31-4B8C-83A1-F6EECF244321}">
                <p14:modId xmlns:p14="http://schemas.microsoft.com/office/powerpoint/2010/main" val="1235353766"/>
              </p:ext>
            </p:extLst>
          </p:nvPr>
        </p:nvGraphicFramePr>
        <p:xfrm>
          <a:off x="7978731" y="1564033"/>
          <a:ext cx="4064000" cy="15240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125333164"/>
                    </a:ext>
                  </a:extLst>
                </a:gridCol>
                <a:gridCol w="2032000">
                  <a:extLst>
                    <a:ext uri="{9D8B030D-6E8A-4147-A177-3AD203B41FA5}">
                      <a16:colId xmlns:a16="http://schemas.microsoft.com/office/drawing/2014/main" val="466908057"/>
                    </a:ext>
                  </a:extLst>
                </a:gridCol>
              </a:tblGrid>
              <a:tr h="181237">
                <a:tc gridSpan="2">
                  <a:txBody>
                    <a:bodyPr/>
                    <a:lstStyle/>
                    <a:p>
                      <a:pPr algn="ctr"/>
                      <a:r>
                        <a:rPr lang="en-US" sz="1400"/>
                        <a:t>Approved Reserve Margin</a:t>
                      </a:r>
                    </a:p>
                  </a:txBody>
                  <a:tcPr/>
                </a:tc>
                <a:tc hMerge="1">
                  <a:txBody>
                    <a:bodyPr/>
                    <a:lstStyle/>
                    <a:p>
                      <a:endParaRPr lang="en-US"/>
                    </a:p>
                  </a:txBody>
                  <a:tcPr/>
                </a:tc>
                <a:extLst>
                  <a:ext uri="{0D108BD9-81ED-4DB2-BD59-A6C34878D82A}">
                    <a16:rowId xmlns:a16="http://schemas.microsoft.com/office/drawing/2014/main" val="3487689756"/>
                  </a:ext>
                </a:extLst>
              </a:tr>
              <a:tr h="304793">
                <a:tc>
                  <a:txBody>
                    <a:bodyPr/>
                    <a:lstStyle/>
                    <a:p>
                      <a:pPr algn="ctr"/>
                      <a:r>
                        <a:rPr lang="en-US" sz="1400"/>
                        <a:t>2020-2024</a:t>
                      </a:r>
                    </a:p>
                  </a:txBody>
                  <a:tcPr/>
                </a:tc>
                <a:tc>
                  <a:txBody>
                    <a:bodyPr/>
                    <a:lstStyle/>
                    <a:p>
                      <a:pPr algn="ctr"/>
                      <a:r>
                        <a:rPr lang="en-US" sz="1400"/>
                        <a:t>28%</a:t>
                      </a:r>
                    </a:p>
                  </a:txBody>
                  <a:tcPr/>
                </a:tc>
                <a:extLst>
                  <a:ext uri="{0D108BD9-81ED-4DB2-BD59-A6C34878D82A}">
                    <a16:rowId xmlns:a16="http://schemas.microsoft.com/office/drawing/2014/main" val="2745533665"/>
                  </a:ext>
                </a:extLst>
              </a:tr>
              <a:tr h="181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2025-2029</a:t>
                      </a:r>
                    </a:p>
                  </a:txBody>
                  <a:tcPr/>
                </a:tc>
                <a:tc>
                  <a:txBody>
                    <a:bodyPr/>
                    <a:lstStyle/>
                    <a:p>
                      <a:pPr algn="ctr"/>
                      <a:r>
                        <a:rPr lang="en-US" sz="1400"/>
                        <a:t>25%</a:t>
                      </a:r>
                    </a:p>
                  </a:txBody>
                  <a:tcPr/>
                </a:tc>
                <a:extLst>
                  <a:ext uri="{0D108BD9-81ED-4DB2-BD59-A6C34878D82A}">
                    <a16:rowId xmlns:a16="http://schemas.microsoft.com/office/drawing/2014/main" val="2331560147"/>
                  </a:ext>
                </a:extLst>
              </a:tr>
              <a:tr h="1812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2030-2034</a:t>
                      </a:r>
                    </a:p>
                  </a:txBody>
                  <a:tcPr/>
                </a:tc>
                <a:tc>
                  <a:txBody>
                    <a:bodyPr/>
                    <a:lstStyle/>
                    <a:p>
                      <a:pPr algn="ctr"/>
                      <a:r>
                        <a:rPr lang="en-US" sz="1400"/>
                        <a:t>23%</a:t>
                      </a:r>
                    </a:p>
                  </a:txBody>
                  <a:tcPr/>
                </a:tc>
                <a:extLst>
                  <a:ext uri="{0D108BD9-81ED-4DB2-BD59-A6C34878D82A}">
                    <a16:rowId xmlns:a16="http://schemas.microsoft.com/office/drawing/2014/main" val="4042543085"/>
                  </a:ext>
                </a:extLst>
              </a:tr>
              <a:tr h="195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2035-2039</a:t>
                      </a:r>
                    </a:p>
                  </a:txBody>
                  <a:tcPr/>
                </a:tc>
                <a:tc>
                  <a:txBody>
                    <a:bodyPr/>
                    <a:lstStyle/>
                    <a:p>
                      <a:pPr algn="ctr"/>
                      <a:r>
                        <a:rPr lang="en-US" sz="1400"/>
                        <a:t>20%</a:t>
                      </a:r>
                    </a:p>
                  </a:txBody>
                  <a:tcPr/>
                </a:tc>
                <a:extLst>
                  <a:ext uri="{0D108BD9-81ED-4DB2-BD59-A6C34878D82A}">
                    <a16:rowId xmlns:a16="http://schemas.microsoft.com/office/drawing/2014/main" val="3299832727"/>
                  </a:ext>
                </a:extLst>
              </a:tr>
            </a:tbl>
          </a:graphicData>
        </a:graphic>
      </p:graphicFrame>
      <p:pic>
        <p:nvPicPr>
          <p:cNvPr id="9" name="Picture 8" descr="A close-up of a graph&#10;&#10;Description automatically generated">
            <a:extLst>
              <a:ext uri="{FF2B5EF4-FFF2-40B4-BE49-F238E27FC236}">
                <a16:creationId xmlns:a16="http://schemas.microsoft.com/office/drawing/2014/main" id="{212D90B8-BB72-F1EE-F95D-BCF338B95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35" y="4129392"/>
            <a:ext cx="4559332" cy="2409520"/>
          </a:xfrm>
          <a:prstGeom prst="rect">
            <a:avLst/>
          </a:prstGeom>
        </p:spPr>
      </p:pic>
      <p:sp>
        <p:nvSpPr>
          <p:cNvPr id="10" name="TextBox 9">
            <a:extLst>
              <a:ext uri="{FF2B5EF4-FFF2-40B4-BE49-F238E27FC236}">
                <a16:creationId xmlns:a16="http://schemas.microsoft.com/office/drawing/2014/main" id="{BC218CC3-B736-EC45-E5B5-830075094828}"/>
              </a:ext>
            </a:extLst>
          </p:cNvPr>
          <p:cNvSpPr txBox="1"/>
          <p:nvPr/>
        </p:nvSpPr>
        <p:spPr>
          <a:xfrm>
            <a:off x="1168300" y="3660607"/>
            <a:ext cx="3508804" cy="307777"/>
          </a:xfrm>
          <a:prstGeom prst="rect">
            <a:avLst/>
          </a:prstGeom>
          <a:noFill/>
        </p:spPr>
        <p:txBody>
          <a:bodyPr wrap="square" rtlCol="0">
            <a:spAutoFit/>
          </a:bodyPr>
          <a:lstStyle/>
          <a:p>
            <a:r>
              <a:rPr lang="en-US" sz="1400"/>
              <a:t>Electricity Consumption by Sectors in 2020 </a:t>
            </a:r>
          </a:p>
        </p:txBody>
      </p:sp>
      <p:pic>
        <p:nvPicPr>
          <p:cNvPr id="12" name="Picture 11" descr="A graph of a line graph&#10;&#10;Description automatically generated with medium confidence">
            <a:extLst>
              <a:ext uri="{FF2B5EF4-FFF2-40B4-BE49-F238E27FC236}">
                <a16:creationId xmlns:a16="http://schemas.microsoft.com/office/drawing/2014/main" id="{E4545760-FA1D-B800-5B5C-A13D8CB2E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875" y="3637662"/>
            <a:ext cx="5488976" cy="3140089"/>
          </a:xfrm>
          <a:prstGeom prst="rect">
            <a:avLst/>
          </a:prstGeom>
        </p:spPr>
      </p:pic>
      <p:sp>
        <p:nvSpPr>
          <p:cNvPr id="13" name="TextBox 12">
            <a:extLst>
              <a:ext uri="{FF2B5EF4-FFF2-40B4-BE49-F238E27FC236}">
                <a16:creationId xmlns:a16="http://schemas.microsoft.com/office/drawing/2014/main" id="{72B72604-1D74-AA9B-D3EC-21AA010B0AB0}"/>
              </a:ext>
            </a:extLst>
          </p:cNvPr>
          <p:cNvSpPr txBox="1"/>
          <p:nvPr/>
        </p:nvSpPr>
        <p:spPr>
          <a:xfrm>
            <a:off x="6797774" y="3506718"/>
            <a:ext cx="4063999" cy="307777"/>
          </a:xfrm>
          <a:prstGeom prst="rect">
            <a:avLst/>
          </a:prstGeom>
          <a:noFill/>
        </p:spPr>
        <p:txBody>
          <a:bodyPr wrap="square" rtlCol="0">
            <a:spAutoFit/>
          </a:bodyPr>
          <a:lstStyle/>
          <a:p>
            <a:r>
              <a:rPr lang="en-US" sz="1400"/>
              <a:t>Historical Electricity Consumption by Sectors in 2020 </a:t>
            </a:r>
          </a:p>
        </p:txBody>
      </p:sp>
    </p:spTree>
    <p:extLst>
      <p:ext uri="{BB962C8B-B14F-4D97-AF65-F5344CB8AC3E}">
        <p14:creationId xmlns:p14="http://schemas.microsoft.com/office/powerpoint/2010/main" val="3941536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391812"/>
            <a:ext cx="11328400" cy="535420"/>
          </a:xfrm>
        </p:spPr>
        <p:txBody>
          <a:bodyPr>
            <a:normAutofit/>
          </a:bodyPr>
          <a:lstStyle/>
          <a:p>
            <a:r>
              <a:rPr lang="en-US"/>
              <a:t>Malaysia’s generation development plan and future retiring plants </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2254D17-66BC-0196-2C1E-AFA32E9AE044}"/>
              </a:ext>
            </a:extLst>
          </p:cNvPr>
          <p:cNvSpPr txBox="1"/>
          <p:nvPr/>
        </p:nvSpPr>
        <p:spPr>
          <a:xfrm>
            <a:off x="1621023" y="6286848"/>
            <a:ext cx="415197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Energy Commission, Malaysia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cs typeface="Arial" panose="020B0604020202020204" pitchFamily="34" charset="0"/>
              </a:rPr>
              <a:t>Report on Peninsular Malaysia Generation Development Plan 2021 - 2039</a:t>
            </a:r>
            <a:endPar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pic>
        <p:nvPicPr>
          <p:cNvPr id="6" name="Picture 5" descr="A graph of energy consumption&#10;&#10;Description automatically generated">
            <a:extLst>
              <a:ext uri="{FF2B5EF4-FFF2-40B4-BE49-F238E27FC236}">
                <a16:creationId xmlns:a16="http://schemas.microsoft.com/office/drawing/2014/main" id="{388C7120-7CB9-A9FE-242D-76BCA87E6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36" y="1510539"/>
            <a:ext cx="6129116" cy="3916908"/>
          </a:xfrm>
          <a:prstGeom prst="rect">
            <a:avLst/>
          </a:prstGeom>
        </p:spPr>
      </p:pic>
      <p:sp>
        <p:nvSpPr>
          <p:cNvPr id="8" name="TextBox 7">
            <a:extLst>
              <a:ext uri="{FF2B5EF4-FFF2-40B4-BE49-F238E27FC236}">
                <a16:creationId xmlns:a16="http://schemas.microsoft.com/office/drawing/2014/main" id="{961D1F94-E924-FEE3-0B06-323DB55719C1}"/>
              </a:ext>
            </a:extLst>
          </p:cNvPr>
          <p:cNvSpPr txBox="1"/>
          <p:nvPr/>
        </p:nvSpPr>
        <p:spPr>
          <a:xfrm>
            <a:off x="1801504" y="1278180"/>
            <a:ext cx="3971498" cy="338554"/>
          </a:xfrm>
          <a:prstGeom prst="rect">
            <a:avLst/>
          </a:prstGeom>
          <a:noFill/>
        </p:spPr>
        <p:txBody>
          <a:bodyPr wrap="square" rtlCol="0">
            <a:spAutoFit/>
          </a:bodyPr>
          <a:lstStyle/>
          <a:p>
            <a:r>
              <a:rPr lang="en-US" sz="1600"/>
              <a:t>New Capacity Projection (MW)</a:t>
            </a:r>
          </a:p>
        </p:txBody>
      </p:sp>
      <p:sp>
        <p:nvSpPr>
          <p:cNvPr id="9" name="TextBox 8">
            <a:extLst>
              <a:ext uri="{FF2B5EF4-FFF2-40B4-BE49-F238E27FC236}">
                <a16:creationId xmlns:a16="http://schemas.microsoft.com/office/drawing/2014/main" id="{625D1A19-194C-6ED9-41B8-F95524CA4DDA}"/>
              </a:ext>
            </a:extLst>
          </p:cNvPr>
          <p:cNvSpPr txBox="1"/>
          <p:nvPr/>
        </p:nvSpPr>
        <p:spPr>
          <a:xfrm>
            <a:off x="431800" y="5897859"/>
            <a:ext cx="2224585" cy="369332"/>
          </a:xfrm>
          <a:prstGeom prst="rect">
            <a:avLst/>
          </a:prstGeom>
          <a:noFill/>
        </p:spPr>
        <p:txBody>
          <a:bodyPr wrap="square" rtlCol="0">
            <a:spAutoFit/>
          </a:bodyPr>
          <a:lstStyle/>
          <a:p>
            <a:r>
              <a:rPr lang="en-US" b="1" i="1"/>
              <a:t>Complete list</a:t>
            </a:r>
          </a:p>
        </p:txBody>
      </p:sp>
      <p:pic>
        <p:nvPicPr>
          <p:cNvPr id="11" name="Picture 10" descr="A graph of a line and a line&#10;&#10;Description automatically generated with medium confidence">
            <a:extLst>
              <a:ext uri="{FF2B5EF4-FFF2-40B4-BE49-F238E27FC236}">
                <a16:creationId xmlns:a16="http://schemas.microsoft.com/office/drawing/2014/main" id="{3CB6E119-9C0C-4E77-934C-6DFF4B98F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552" y="1791749"/>
            <a:ext cx="5711140" cy="3274501"/>
          </a:xfrm>
          <a:prstGeom prst="rect">
            <a:avLst/>
          </a:prstGeom>
        </p:spPr>
      </p:pic>
      <p:sp>
        <p:nvSpPr>
          <p:cNvPr id="13" name="TextBox 12">
            <a:extLst>
              <a:ext uri="{FF2B5EF4-FFF2-40B4-BE49-F238E27FC236}">
                <a16:creationId xmlns:a16="http://schemas.microsoft.com/office/drawing/2014/main" id="{CE4AE8D0-FA4E-C64E-D951-4B2513BA2A3F}"/>
              </a:ext>
            </a:extLst>
          </p:cNvPr>
          <p:cNvSpPr txBox="1"/>
          <p:nvPr/>
        </p:nvSpPr>
        <p:spPr>
          <a:xfrm>
            <a:off x="6806576" y="1426624"/>
            <a:ext cx="6305264" cy="338554"/>
          </a:xfrm>
          <a:prstGeom prst="rect">
            <a:avLst/>
          </a:prstGeom>
          <a:noFill/>
        </p:spPr>
        <p:txBody>
          <a:bodyPr wrap="square">
            <a:spAutoFit/>
          </a:bodyPr>
          <a:lstStyle/>
          <a:p>
            <a:r>
              <a:rPr lang="en-US" sz="1600" b="0" i="0" u="none" strike="noStrike" baseline="0">
                <a:latin typeface="CIDFont+F3"/>
              </a:rPr>
              <a:t>Peak Demand Actual 2015-2020 and Projection 2021-2039</a:t>
            </a:r>
            <a:endParaRPr lang="en-US" sz="1600"/>
          </a:p>
        </p:txBody>
      </p:sp>
    </p:spTree>
    <p:extLst>
      <p:ext uri="{BB962C8B-B14F-4D97-AF65-F5344CB8AC3E}">
        <p14:creationId xmlns:p14="http://schemas.microsoft.com/office/powerpoint/2010/main" val="2733128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444937"/>
            <a:ext cx="11328400" cy="535420"/>
          </a:xfrm>
        </p:spPr>
        <p:txBody>
          <a:bodyPr>
            <a:normAutofit/>
          </a:bodyPr>
          <a:lstStyle/>
          <a:p>
            <a:r>
              <a:rPr lang="en-US"/>
              <a:t>Fuel prices (</a:t>
            </a:r>
            <a:r>
              <a:rPr lang="en-US">
                <a:solidFill>
                  <a:srgbClr val="C00000"/>
                </a:solidFill>
              </a:rPr>
              <a:t>coal</a:t>
            </a:r>
            <a:r>
              <a:rPr lang="en-US"/>
              <a:t>, gas)</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a:xfrm>
            <a:off x="9017000" y="642222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2254D17-66BC-0196-2C1E-AFA32E9AE044}"/>
              </a:ext>
            </a:extLst>
          </p:cNvPr>
          <p:cNvSpPr txBox="1"/>
          <p:nvPr/>
        </p:nvSpPr>
        <p:spPr>
          <a:xfrm>
            <a:off x="7539297" y="6304002"/>
            <a:ext cx="415197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cs typeface="Arial" panose="020B0604020202020204" pitchFamily="34" charset="0"/>
              </a:rPr>
              <a:t>SEDA Malaysia</a:t>
            </a:r>
            <a:endPar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cs typeface="Arial" panose="020B0604020202020204" pitchFamily="34" charset="0"/>
              </a:rPr>
              <a:t>Report on Peninsular Malaysia Generation Development Plan 2021 - 2039</a:t>
            </a:r>
            <a:endPar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pic>
        <p:nvPicPr>
          <p:cNvPr id="17" name="Picture 16">
            <a:extLst>
              <a:ext uri="{FF2B5EF4-FFF2-40B4-BE49-F238E27FC236}">
                <a16:creationId xmlns:a16="http://schemas.microsoft.com/office/drawing/2014/main" id="{48351D03-82F7-7BD8-9531-CA9CAA408BAF}"/>
              </a:ext>
            </a:extLst>
          </p:cNvPr>
          <p:cNvPicPr>
            <a:picLocks noChangeAspect="1"/>
          </p:cNvPicPr>
          <p:nvPr/>
        </p:nvPicPr>
        <p:blipFill>
          <a:blip r:embed="rId2"/>
          <a:stretch>
            <a:fillRect/>
          </a:stretch>
        </p:blipFill>
        <p:spPr>
          <a:xfrm>
            <a:off x="-4242959" y="2296801"/>
            <a:ext cx="4027302" cy="2264398"/>
          </a:xfrm>
          <a:prstGeom prst="rect">
            <a:avLst/>
          </a:prstGeom>
        </p:spPr>
      </p:pic>
      <p:pic>
        <p:nvPicPr>
          <p:cNvPr id="7" name="Picture 6" descr="A graph with lines and numbers&#10;&#10;Description automatically generated">
            <a:extLst>
              <a:ext uri="{FF2B5EF4-FFF2-40B4-BE49-F238E27FC236}">
                <a16:creationId xmlns:a16="http://schemas.microsoft.com/office/drawing/2014/main" id="{EEE01D63-E623-EE7E-B8E8-7B2D2921A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639" y="1144099"/>
            <a:ext cx="7511377" cy="4619829"/>
          </a:xfrm>
          <a:prstGeom prst="rect">
            <a:avLst/>
          </a:prstGeom>
        </p:spPr>
      </p:pic>
      <p:sp>
        <p:nvSpPr>
          <p:cNvPr id="3" name="TextBox 2">
            <a:extLst>
              <a:ext uri="{FF2B5EF4-FFF2-40B4-BE49-F238E27FC236}">
                <a16:creationId xmlns:a16="http://schemas.microsoft.com/office/drawing/2014/main" id="{2FAB5148-97EE-7808-1ADE-4F544A94D25E}"/>
              </a:ext>
            </a:extLst>
          </p:cNvPr>
          <p:cNvSpPr txBox="1"/>
          <p:nvPr/>
        </p:nvSpPr>
        <p:spPr>
          <a:xfrm>
            <a:off x="7013986" y="1144099"/>
            <a:ext cx="3388659" cy="369332"/>
          </a:xfrm>
          <a:prstGeom prst="rect">
            <a:avLst/>
          </a:prstGeom>
          <a:noFill/>
        </p:spPr>
        <p:txBody>
          <a:bodyPr wrap="square" rtlCol="0">
            <a:spAutoFit/>
          </a:bodyPr>
          <a:lstStyle/>
          <a:p>
            <a:r>
              <a:rPr lang="en-US"/>
              <a:t>Average Annual Prices of</a:t>
            </a:r>
          </a:p>
        </p:txBody>
      </p:sp>
    </p:spTree>
    <p:extLst>
      <p:ext uri="{BB962C8B-B14F-4D97-AF65-F5344CB8AC3E}">
        <p14:creationId xmlns:p14="http://schemas.microsoft.com/office/powerpoint/2010/main" val="2924200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084985F-79E6-E3A8-6B23-D2D8D0D3A390}"/>
              </a:ext>
            </a:extLst>
          </p:cNvPr>
          <p:cNvPicPr>
            <a:picLocks noChangeAspect="1"/>
          </p:cNvPicPr>
          <p:nvPr/>
        </p:nvPicPr>
        <p:blipFill rotWithShape="1">
          <a:blip r:embed="rId2"/>
          <a:srcRect l="3026" t="15901" r="2745" b="5490"/>
          <a:stretch/>
        </p:blipFill>
        <p:spPr>
          <a:xfrm>
            <a:off x="0" y="2589477"/>
            <a:ext cx="7368988" cy="3457938"/>
          </a:xfrm>
          <a:prstGeom prst="rect">
            <a:avLst/>
          </a:prstGeom>
        </p:spPr>
      </p:pic>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1" y="144686"/>
            <a:ext cx="11328400" cy="535420"/>
          </a:xfrm>
        </p:spPr>
        <p:txBody>
          <a:bodyPr>
            <a:normAutofit/>
          </a:bodyPr>
          <a:lstStyle/>
          <a:p>
            <a:r>
              <a:rPr lang="en-US"/>
              <a:t>Renewable Energy</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a:xfrm>
            <a:off x="9017000" y="642222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2254D17-66BC-0196-2C1E-AFA32E9AE044}"/>
              </a:ext>
            </a:extLst>
          </p:cNvPr>
          <p:cNvSpPr txBox="1"/>
          <p:nvPr/>
        </p:nvSpPr>
        <p:spPr>
          <a:xfrm>
            <a:off x="1446895" y="6304002"/>
            <a:ext cx="415197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cs typeface="Arial" panose="020B0604020202020204" pitchFamily="34" charset="0"/>
              </a:rPr>
              <a:t>SEDA Malaysia</a:t>
            </a:r>
            <a:endPar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cs typeface="Arial" panose="020B0604020202020204" pitchFamily="34" charset="0"/>
              </a:rPr>
              <a:t>Report on Peninsular Malaysia Generation Development Plan 2021 - 2039</a:t>
            </a:r>
            <a:endPar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graphicFrame>
        <p:nvGraphicFramePr>
          <p:cNvPr id="3" name="Table 2">
            <a:extLst>
              <a:ext uri="{FF2B5EF4-FFF2-40B4-BE49-F238E27FC236}">
                <a16:creationId xmlns:a16="http://schemas.microsoft.com/office/drawing/2014/main" id="{93EE748C-C586-D117-45C4-4549988710CF}"/>
              </a:ext>
            </a:extLst>
          </p:cNvPr>
          <p:cNvGraphicFramePr>
            <a:graphicFrameLocks noGrp="1"/>
          </p:cNvGraphicFramePr>
          <p:nvPr>
            <p:extLst>
              <p:ext uri="{D42A27DB-BD31-4B8C-83A1-F6EECF244321}">
                <p14:modId xmlns:p14="http://schemas.microsoft.com/office/powerpoint/2010/main" val="2324770777"/>
              </p:ext>
            </p:extLst>
          </p:nvPr>
        </p:nvGraphicFramePr>
        <p:xfrm>
          <a:off x="96364" y="680106"/>
          <a:ext cx="11005023" cy="1791145"/>
        </p:xfrm>
        <a:graphic>
          <a:graphicData uri="http://schemas.openxmlformats.org/drawingml/2006/table">
            <a:tbl>
              <a:tblPr firstRow="1" firstCol="1" bandRow="1">
                <a:tableStyleId>{FABFCF23-3B69-468F-B69F-88F6DE6A72F2}</a:tableStyleId>
              </a:tblPr>
              <a:tblGrid>
                <a:gridCol w="1525449">
                  <a:extLst>
                    <a:ext uri="{9D8B030D-6E8A-4147-A177-3AD203B41FA5}">
                      <a16:colId xmlns:a16="http://schemas.microsoft.com/office/drawing/2014/main" val="3777710753"/>
                    </a:ext>
                  </a:extLst>
                </a:gridCol>
                <a:gridCol w="1525449">
                  <a:extLst>
                    <a:ext uri="{9D8B030D-6E8A-4147-A177-3AD203B41FA5}">
                      <a16:colId xmlns:a16="http://schemas.microsoft.com/office/drawing/2014/main" val="3580834075"/>
                    </a:ext>
                  </a:extLst>
                </a:gridCol>
                <a:gridCol w="1525449">
                  <a:extLst>
                    <a:ext uri="{9D8B030D-6E8A-4147-A177-3AD203B41FA5}">
                      <a16:colId xmlns:a16="http://schemas.microsoft.com/office/drawing/2014/main" val="370997795"/>
                    </a:ext>
                  </a:extLst>
                </a:gridCol>
                <a:gridCol w="1525449">
                  <a:extLst>
                    <a:ext uri="{9D8B030D-6E8A-4147-A177-3AD203B41FA5}">
                      <a16:colId xmlns:a16="http://schemas.microsoft.com/office/drawing/2014/main" val="3063914414"/>
                    </a:ext>
                  </a:extLst>
                </a:gridCol>
                <a:gridCol w="1634409">
                  <a:extLst>
                    <a:ext uri="{9D8B030D-6E8A-4147-A177-3AD203B41FA5}">
                      <a16:colId xmlns:a16="http://schemas.microsoft.com/office/drawing/2014/main" val="3516733345"/>
                    </a:ext>
                  </a:extLst>
                </a:gridCol>
                <a:gridCol w="1634409">
                  <a:extLst>
                    <a:ext uri="{9D8B030D-6E8A-4147-A177-3AD203B41FA5}">
                      <a16:colId xmlns:a16="http://schemas.microsoft.com/office/drawing/2014/main" val="311095693"/>
                    </a:ext>
                  </a:extLst>
                </a:gridCol>
                <a:gridCol w="1634409">
                  <a:extLst>
                    <a:ext uri="{9D8B030D-6E8A-4147-A177-3AD203B41FA5}">
                      <a16:colId xmlns:a16="http://schemas.microsoft.com/office/drawing/2014/main" val="3076495727"/>
                    </a:ext>
                  </a:extLst>
                </a:gridCol>
              </a:tblGrid>
              <a:tr h="0">
                <a:tc rowSpan="2">
                  <a:txBody>
                    <a:bodyPr/>
                    <a:lstStyle/>
                    <a:p>
                      <a:pPr marL="0" marR="0" algn="ctr">
                        <a:lnSpc>
                          <a:spcPct val="107000"/>
                        </a:lnSpc>
                        <a:spcBef>
                          <a:spcPts val="0"/>
                        </a:spcBef>
                        <a:spcAft>
                          <a:spcPts val="0"/>
                        </a:spcAft>
                      </a:pPr>
                      <a:r>
                        <a:rPr lang="en-AU" sz="1400" b="1">
                          <a:effectLst/>
                        </a:rPr>
                        <a:t>Sector/ Areas</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6">
                  <a:txBody>
                    <a:bodyPr/>
                    <a:lstStyle/>
                    <a:p>
                      <a:pPr algn="ctr"/>
                      <a:r>
                        <a:rPr lang="en-US" sz="1400"/>
                        <a:t>Year</a:t>
                      </a:r>
                    </a:p>
                  </a:txBody>
                  <a:tcPr marL="68580" marR="68580" marT="0" marB="0"/>
                </a:tc>
                <a:tc hMerge="1">
                  <a:txBody>
                    <a:bodyPr/>
                    <a:lstStyle/>
                    <a:p>
                      <a:r>
                        <a:rPr lang="en-US"/>
                        <a:t>Year</a:t>
                      </a: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92520077"/>
                  </a:ext>
                </a:extLst>
              </a:tr>
              <a:tr h="0">
                <a:tc vMerge="1">
                  <a:txBody>
                    <a:bodyPr/>
                    <a:lstStyle/>
                    <a:p>
                      <a:endParaRPr lang="en-US"/>
                    </a:p>
                  </a:txBody>
                  <a:tcPr/>
                </a:tc>
                <a:tc>
                  <a:txBody>
                    <a:bodyPr/>
                    <a:lstStyle/>
                    <a:p>
                      <a:pPr marL="0" marR="0" algn="ctr">
                        <a:lnSpc>
                          <a:spcPct val="107000"/>
                        </a:lnSpc>
                        <a:spcBef>
                          <a:spcPts val="0"/>
                        </a:spcBef>
                        <a:spcAft>
                          <a:spcPts val="0"/>
                        </a:spcAft>
                      </a:pPr>
                      <a:r>
                        <a:rPr lang="en-AU" sz="1400" b="1">
                          <a:effectLst/>
                        </a:rPr>
                        <a:t>2020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2025</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2030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2035</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b="1">
                          <a:effectLst/>
                        </a:rPr>
                        <a:t>2040</a:t>
                      </a:r>
                      <a:endParaRPr lang="en-US" sz="1400">
                        <a:effectLst/>
                      </a:endParaRPr>
                    </a:p>
                  </a:txBody>
                  <a:tcPr marL="68580" marR="68580" marT="0" marB="0"/>
                </a:tc>
                <a:tc>
                  <a:txBody>
                    <a:bodyPr/>
                    <a:lstStyle/>
                    <a:p>
                      <a:pPr marL="0" marR="0" algn="ctr">
                        <a:lnSpc>
                          <a:spcPct val="107000"/>
                        </a:lnSpc>
                        <a:spcBef>
                          <a:spcPts val="0"/>
                        </a:spcBef>
                        <a:spcAft>
                          <a:spcPts val="0"/>
                        </a:spcAft>
                      </a:pPr>
                      <a:r>
                        <a:rPr lang="en-AU" sz="1400" b="1">
                          <a:effectLst/>
                        </a:rPr>
                        <a:t>2050</a:t>
                      </a:r>
                      <a:endParaRPr lang="en-US" sz="1400">
                        <a:effectLst/>
                      </a:endParaRPr>
                    </a:p>
                  </a:txBody>
                  <a:tcPr marL="68580" marR="68580" marT="0" marB="0"/>
                </a:tc>
                <a:extLst>
                  <a:ext uri="{0D108BD9-81ED-4DB2-BD59-A6C34878D82A}">
                    <a16:rowId xmlns:a16="http://schemas.microsoft.com/office/drawing/2014/main" val="1682553832"/>
                  </a:ext>
                </a:extLst>
              </a:tr>
              <a:tr h="0">
                <a:tc>
                  <a:txBody>
                    <a:bodyPr/>
                    <a:lstStyle/>
                    <a:p>
                      <a:pPr marL="0" marR="0" algn="just">
                        <a:lnSpc>
                          <a:spcPct val="107000"/>
                        </a:lnSpc>
                        <a:spcBef>
                          <a:spcPts val="0"/>
                        </a:spcBef>
                        <a:spcAft>
                          <a:spcPts val="0"/>
                        </a:spcAft>
                      </a:pPr>
                      <a:r>
                        <a:rPr lang="en-AU" sz="1400" b="1">
                          <a:effectLst/>
                        </a:rPr>
                        <a:t>Electricity Generation</a:t>
                      </a:r>
                      <a:endParaRPr lang="en-US" sz="1400">
                        <a:effectLst/>
                      </a:endParaRPr>
                    </a:p>
                    <a:p>
                      <a:pPr marL="0" marR="0" algn="just">
                        <a:lnSpc>
                          <a:spcPct val="107000"/>
                        </a:lnSpc>
                        <a:spcBef>
                          <a:spcPts val="0"/>
                        </a:spcBef>
                        <a:spcAft>
                          <a:spcPts val="0"/>
                        </a:spcAft>
                      </a:pPr>
                      <a:r>
                        <a:rPr lang="en-AU" sz="1400" b="1">
                          <a:effectLst/>
                        </a:rPr>
                        <a:t> </a:t>
                      </a:r>
                      <a:endParaRPr lang="en-US" sz="1400">
                        <a:effectLst/>
                      </a:endParaRPr>
                    </a:p>
                    <a:p>
                      <a:pPr marL="0" marR="0" algn="just">
                        <a:lnSpc>
                          <a:spcPct val="107000"/>
                        </a:lnSpc>
                        <a:spcBef>
                          <a:spcPts val="0"/>
                        </a:spcBef>
                        <a:spcAft>
                          <a:spcPts val="0"/>
                        </a:spcAft>
                      </a:pPr>
                      <a:r>
                        <a:rPr lang="en-AU" sz="1400" b="1">
                          <a:effectLst/>
                        </a:rPr>
                        <a:t>(renewable energy mix)</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AU" sz="1400">
                          <a:effectLst/>
                        </a:rPr>
                        <a:t>20%</a:t>
                      </a:r>
                      <a:endParaRPr lang="en-US" sz="1400">
                        <a:effectLst/>
                      </a:endParaRPr>
                    </a:p>
                    <a:p>
                      <a:pPr marL="0" marR="0" algn="ctr">
                        <a:lnSpc>
                          <a:spcPct val="107000"/>
                        </a:lnSpc>
                        <a:spcBef>
                          <a:spcPts val="0"/>
                        </a:spcBef>
                        <a:spcAft>
                          <a:spcPts val="0"/>
                        </a:spcAft>
                      </a:pPr>
                      <a:r>
                        <a:rPr lang="en-GB" sz="1400">
                          <a:effectLst/>
                        </a:rPr>
                        <a:t>RE mix (installed capacity)</a:t>
                      </a:r>
                      <a:r>
                        <a:rPr lang="en-GB" sz="1400" baseline="30000">
                          <a:effectLst/>
                        </a:rPr>
                        <a:t>GTMP</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a:effectLst/>
                        </a:rPr>
                        <a:t>23%</a:t>
                      </a:r>
                      <a:endParaRPr lang="en-US" sz="1400">
                        <a:effectLst/>
                      </a:endParaRPr>
                    </a:p>
                    <a:p>
                      <a:pPr marL="0" marR="0" algn="ctr">
                        <a:lnSpc>
                          <a:spcPct val="107000"/>
                        </a:lnSpc>
                        <a:spcBef>
                          <a:spcPts val="0"/>
                        </a:spcBef>
                        <a:spcAft>
                          <a:spcPts val="0"/>
                        </a:spcAft>
                      </a:pPr>
                      <a:r>
                        <a:rPr lang="en-GB" sz="1400">
                          <a:effectLst/>
                        </a:rPr>
                        <a:t>RE mix (installed capacity)</a:t>
                      </a:r>
                      <a:r>
                        <a:rPr lang="en-GB" sz="1400" baseline="30000">
                          <a:effectLst/>
                        </a:rPr>
                        <a:t>GTMP</a:t>
                      </a:r>
                      <a:endParaRPr lang="en-US" sz="1400">
                        <a:effectLst/>
                      </a:endParaRPr>
                    </a:p>
                    <a:p>
                      <a:pPr marL="0" marR="0" algn="ctr">
                        <a:lnSpc>
                          <a:spcPct val="107000"/>
                        </a:lnSpc>
                        <a:spcBef>
                          <a:spcPts val="0"/>
                        </a:spcBef>
                        <a:spcAft>
                          <a:spcPts val="0"/>
                        </a:spcAft>
                      </a:pPr>
                      <a:r>
                        <a:rPr lang="en-GB" sz="1400" baseline="30000">
                          <a:effectLst/>
                        </a:rPr>
                        <a:t> </a:t>
                      </a:r>
                      <a:endParaRPr lang="en-US" sz="1400">
                        <a:effectLst/>
                      </a:endParaRPr>
                    </a:p>
                    <a:p>
                      <a:pPr marL="0" marR="0" algn="ctr">
                        <a:lnSpc>
                          <a:spcPct val="107000"/>
                        </a:lnSpc>
                        <a:spcBef>
                          <a:spcPts val="0"/>
                        </a:spcBef>
                        <a:spcAft>
                          <a:spcPts val="0"/>
                        </a:spcAft>
                      </a:pPr>
                      <a:r>
                        <a:rPr lang="en-GB" sz="1400">
                          <a:effectLst/>
                        </a:rPr>
                        <a:t>31%</a:t>
                      </a:r>
                      <a:endParaRPr lang="en-US" sz="1400">
                        <a:effectLst/>
                      </a:endParaRPr>
                    </a:p>
                    <a:p>
                      <a:pPr marL="0" marR="0" algn="ctr">
                        <a:lnSpc>
                          <a:spcPct val="107000"/>
                        </a:lnSpc>
                        <a:spcBef>
                          <a:spcPts val="0"/>
                        </a:spcBef>
                        <a:spcAft>
                          <a:spcPts val="0"/>
                        </a:spcAft>
                      </a:pPr>
                      <a:r>
                        <a:rPr lang="en-GB" sz="1400">
                          <a:effectLst/>
                        </a:rPr>
                        <a:t>RE mix</a:t>
                      </a:r>
                      <a:r>
                        <a:rPr lang="en-GB" sz="1400" baseline="30000">
                          <a:effectLst/>
                        </a:rPr>
                        <a:t> MYRER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a:effectLst/>
                        </a:rPr>
                        <a:t>30%</a:t>
                      </a:r>
                      <a:endParaRPr lang="en-US" sz="1400">
                        <a:effectLst/>
                      </a:endParaRPr>
                    </a:p>
                    <a:p>
                      <a:pPr marL="0" marR="0" algn="ctr">
                        <a:lnSpc>
                          <a:spcPct val="107000"/>
                        </a:lnSpc>
                        <a:spcBef>
                          <a:spcPts val="0"/>
                        </a:spcBef>
                        <a:spcAft>
                          <a:spcPts val="0"/>
                        </a:spcAft>
                      </a:pPr>
                      <a:r>
                        <a:rPr lang="en-GB" sz="1400">
                          <a:effectLst/>
                        </a:rPr>
                        <a:t>RE mix (installed capacity)</a:t>
                      </a:r>
                      <a:r>
                        <a:rPr lang="en-GB" sz="1400" baseline="30000">
                          <a:effectLst/>
                        </a:rPr>
                        <a:t>GTMP</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b="1">
                          <a:effectLst/>
                        </a:rPr>
                        <a:t>40%</a:t>
                      </a:r>
                      <a:endParaRPr lang="en-US" sz="1400" b="1">
                        <a:effectLst/>
                      </a:endParaRPr>
                    </a:p>
                    <a:p>
                      <a:pPr marL="0" marR="0" algn="ctr">
                        <a:lnSpc>
                          <a:spcPct val="107000"/>
                        </a:lnSpc>
                        <a:spcBef>
                          <a:spcPts val="0"/>
                        </a:spcBef>
                        <a:spcAft>
                          <a:spcPts val="0"/>
                        </a:spcAft>
                      </a:pPr>
                      <a:r>
                        <a:rPr lang="en-GB" sz="1400" b="1">
                          <a:effectLst/>
                        </a:rPr>
                        <a:t>RE mix (installed capacity)</a:t>
                      </a:r>
                      <a:r>
                        <a:rPr lang="en-GB" sz="1400" b="1" baseline="30000">
                          <a:effectLst/>
                        </a:rPr>
                        <a:t>MYRER</a:t>
                      </a:r>
                      <a:endParaRPr lang="en-US" sz="1400" b="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b="1">
                          <a:effectLst/>
                        </a:rPr>
                        <a:t>41% - 52%</a:t>
                      </a:r>
                      <a:endParaRPr lang="en-US" sz="1400" b="1">
                        <a:effectLst/>
                      </a:endParaRPr>
                    </a:p>
                    <a:p>
                      <a:pPr marL="0" marR="0" algn="ctr">
                        <a:lnSpc>
                          <a:spcPct val="107000"/>
                        </a:lnSpc>
                        <a:spcBef>
                          <a:spcPts val="0"/>
                        </a:spcBef>
                        <a:spcAft>
                          <a:spcPts val="0"/>
                        </a:spcAft>
                      </a:pPr>
                      <a:r>
                        <a:rPr lang="en-GB" sz="1400" b="1">
                          <a:effectLst/>
                        </a:rPr>
                        <a:t>RE mix (installed capacity)</a:t>
                      </a:r>
                      <a:r>
                        <a:rPr lang="en-GB" sz="1400" b="1" baseline="30000">
                          <a:effectLst/>
                        </a:rPr>
                        <a:t>NETR</a:t>
                      </a:r>
                    </a:p>
                    <a:p>
                      <a:pPr marL="0" marR="0" algn="ctr">
                        <a:lnSpc>
                          <a:spcPct val="107000"/>
                        </a:lnSpc>
                        <a:spcBef>
                          <a:spcPts val="0"/>
                        </a:spcBef>
                        <a:spcAft>
                          <a:spcPts val="0"/>
                        </a:spcAft>
                      </a:pPr>
                      <a:endParaRPr lang="en-GB" sz="1400" b="1" baseline="3000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r>
                        <a:rPr lang="en-GB" sz="1400" b="1" baseline="0">
                          <a:effectLst/>
                          <a:latin typeface="+mn-lt"/>
                          <a:ea typeface="SimSun" panose="02010600030101010101" pitchFamily="2" charset="-122"/>
                          <a:cs typeface="Times New Roman" panose="02020603050405020304" pitchFamily="18" charset="0"/>
                        </a:rPr>
                        <a:t>LCNA</a:t>
                      </a:r>
                      <a:endParaRPr lang="en-US" sz="1400" b="1" baseline="0">
                        <a:effectLst/>
                        <a:latin typeface="+mn-lt"/>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GB" sz="1400" b="1">
                          <a:effectLst/>
                        </a:rPr>
                        <a:t>70%</a:t>
                      </a:r>
                      <a:endParaRPr lang="en-US" sz="1400" b="1">
                        <a:effectLst/>
                      </a:endParaRPr>
                    </a:p>
                    <a:p>
                      <a:pPr marL="0" marR="0" algn="ctr">
                        <a:lnSpc>
                          <a:spcPct val="107000"/>
                        </a:lnSpc>
                        <a:spcBef>
                          <a:spcPts val="0"/>
                        </a:spcBef>
                        <a:spcAft>
                          <a:spcPts val="0"/>
                        </a:spcAft>
                      </a:pPr>
                      <a:r>
                        <a:rPr lang="en-GB" sz="1400" b="1">
                          <a:effectLst/>
                        </a:rPr>
                        <a:t>RE mix (installed capacity)</a:t>
                      </a:r>
                      <a:r>
                        <a:rPr lang="en-GB" sz="1400" b="1" baseline="30000">
                          <a:effectLst/>
                        </a:rPr>
                        <a:t>NETR</a:t>
                      </a:r>
                    </a:p>
                    <a:p>
                      <a:pPr marL="0" marR="0" algn="ctr">
                        <a:lnSpc>
                          <a:spcPct val="107000"/>
                        </a:lnSpc>
                        <a:spcBef>
                          <a:spcPts val="0"/>
                        </a:spcBef>
                        <a:spcAft>
                          <a:spcPts val="0"/>
                        </a:spcAft>
                      </a:pPr>
                      <a:endParaRPr lang="en-GB" sz="1400" b="1" baseline="30000">
                        <a:effectLst/>
                        <a:latin typeface="Calibri" panose="020F0502020204030204" pitchFamily="34" charset="0"/>
                        <a:ea typeface="SimSun" panose="02010600030101010101" pitchFamily="2" charset="-122"/>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0"/>
                        </a:spcAft>
                        <a:buClrTx/>
                        <a:buSzTx/>
                        <a:buFontTx/>
                        <a:buNone/>
                        <a:tabLst/>
                        <a:defRPr/>
                      </a:pPr>
                      <a:r>
                        <a:rPr lang="en-GB" sz="1400" b="1" baseline="0">
                          <a:effectLst/>
                          <a:latin typeface="+mn-lt"/>
                          <a:ea typeface="SimSun" panose="02010600030101010101" pitchFamily="2" charset="-122"/>
                          <a:cs typeface="Times New Roman" panose="02020603050405020304" pitchFamily="18" charset="0"/>
                        </a:rPr>
                        <a:t>RT</a:t>
                      </a:r>
                      <a:endParaRPr lang="en-US" sz="1400" b="1" baseline="0">
                        <a:effectLst/>
                        <a:latin typeface="+mn-lt"/>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endParaRPr lang="en-US" sz="1400" b="1">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16748224"/>
                  </a:ext>
                </a:extLst>
              </a:tr>
            </a:tbl>
          </a:graphicData>
        </a:graphic>
      </p:graphicFrame>
      <p:pic>
        <p:nvPicPr>
          <p:cNvPr id="17" name="Picture 16">
            <a:extLst>
              <a:ext uri="{FF2B5EF4-FFF2-40B4-BE49-F238E27FC236}">
                <a16:creationId xmlns:a16="http://schemas.microsoft.com/office/drawing/2014/main" id="{48351D03-82F7-7BD8-9531-CA9CAA408BAF}"/>
              </a:ext>
            </a:extLst>
          </p:cNvPr>
          <p:cNvPicPr>
            <a:picLocks noChangeAspect="1"/>
          </p:cNvPicPr>
          <p:nvPr/>
        </p:nvPicPr>
        <p:blipFill>
          <a:blip r:embed="rId3"/>
          <a:stretch>
            <a:fillRect/>
          </a:stretch>
        </p:blipFill>
        <p:spPr>
          <a:xfrm>
            <a:off x="-4242959" y="2296801"/>
            <a:ext cx="4027302" cy="2264398"/>
          </a:xfrm>
          <a:prstGeom prst="rect">
            <a:avLst/>
          </a:prstGeom>
        </p:spPr>
      </p:pic>
      <p:graphicFrame>
        <p:nvGraphicFramePr>
          <p:cNvPr id="18" name="Table 17">
            <a:extLst>
              <a:ext uri="{FF2B5EF4-FFF2-40B4-BE49-F238E27FC236}">
                <a16:creationId xmlns:a16="http://schemas.microsoft.com/office/drawing/2014/main" id="{4C8E6C6B-D3A4-6304-3491-DA7889463F83}"/>
              </a:ext>
            </a:extLst>
          </p:cNvPr>
          <p:cNvGraphicFramePr>
            <a:graphicFrameLocks noGrp="1"/>
          </p:cNvGraphicFramePr>
          <p:nvPr>
            <p:extLst>
              <p:ext uri="{D42A27DB-BD31-4B8C-83A1-F6EECF244321}">
                <p14:modId xmlns:p14="http://schemas.microsoft.com/office/powerpoint/2010/main" val="1741175827"/>
              </p:ext>
            </p:extLst>
          </p:nvPr>
        </p:nvGraphicFramePr>
        <p:xfrm>
          <a:off x="7584645" y="5356213"/>
          <a:ext cx="3418126" cy="1224788"/>
        </p:xfrm>
        <a:graphic>
          <a:graphicData uri="http://schemas.openxmlformats.org/drawingml/2006/table">
            <a:tbl>
              <a:tblPr firstRow="1" firstCol="1" bandRow="1">
                <a:tableStyleId>{5C22544A-7EE6-4342-B048-85BDC9FD1C3A}</a:tableStyleId>
              </a:tblPr>
              <a:tblGrid>
                <a:gridCol w="674837">
                  <a:extLst>
                    <a:ext uri="{9D8B030D-6E8A-4147-A177-3AD203B41FA5}">
                      <a16:colId xmlns:a16="http://schemas.microsoft.com/office/drawing/2014/main" val="3802029857"/>
                    </a:ext>
                  </a:extLst>
                </a:gridCol>
                <a:gridCol w="1609212">
                  <a:extLst>
                    <a:ext uri="{9D8B030D-6E8A-4147-A177-3AD203B41FA5}">
                      <a16:colId xmlns:a16="http://schemas.microsoft.com/office/drawing/2014/main" val="1813834582"/>
                    </a:ext>
                  </a:extLst>
                </a:gridCol>
                <a:gridCol w="1134077">
                  <a:extLst>
                    <a:ext uri="{9D8B030D-6E8A-4147-A177-3AD203B41FA5}">
                      <a16:colId xmlns:a16="http://schemas.microsoft.com/office/drawing/2014/main" val="3990751483"/>
                    </a:ext>
                  </a:extLst>
                </a:gridCol>
              </a:tblGrid>
              <a:tr h="0">
                <a:tc>
                  <a:txBody>
                    <a:bodyPr/>
                    <a:lstStyle/>
                    <a:p>
                      <a:pPr marL="0" marR="0" algn="ctr">
                        <a:lnSpc>
                          <a:spcPct val="107000"/>
                        </a:lnSpc>
                        <a:spcBef>
                          <a:spcPts val="0"/>
                        </a:spcBef>
                        <a:spcAft>
                          <a:spcPts val="0"/>
                        </a:spcAft>
                      </a:pPr>
                      <a:r>
                        <a:rPr lang="en-US" sz="1300">
                          <a:effectLst/>
                        </a:rPr>
                        <a:t>Year</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a:effectLst/>
                        </a:rPr>
                        <a:t>Hydro Dam</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a:effectLst/>
                        </a:rPr>
                        <a:t>Capacity (MW)</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1931549"/>
                  </a:ext>
                </a:extLst>
              </a:tr>
              <a:tr h="0">
                <a:tc>
                  <a:txBody>
                    <a:bodyPr/>
                    <a:lstStyle/>
                    <a:p>
                      <a:pPr marL="0" marR="0" algn="ctr">
                        <a:lnSpc>
                          <a:spcPct val="107000"/>
                        </a:lnSpc>
                        <a:spcBef>
                          <a:spcPts val="0"/>
                        </a:spcBef>
                        <a:spcAft>
                          <a:spcPts val="0"/>
                        </a:spcAft>
                      </a:pPr>
                      <a:r>
                        <a:rPr lang="en-US" sz="1300">
                          <a:effectLst/>
                          <a:latin typeface="Calibri" panose="020F0502020204030204" pitchFamily="34" charset="0"/>
                          <a:ea typeface="SimSun" panose="02010600030101010101" pitchFamily="2" charset="-122"/>
                          <a:cs typeface="Times New Roman" panose="02020603050405020304" pitchFamily="18" charset="0"/>
                        </a:rPr>
                        <a:t>2027</a:t>
                      </a:r>
                    </a:p>
                  </a:txBody>
                  <a:tcPr marL="68580" marR="68580" marT="0" marB="0"/>
                </a:tc>
                <a:tc>
                  <a:txBody>
                    <a:bodyPr/>
                    <a:lstStyle/>
                    <a:p>
                      <a:pPr marL="0" marR="0" algn="ctr">
                        <a:lnSpc>
                          <a:spcPct val="107000"/>
                        </a:lnSpc>
                        <a:spcBef>
                          <a:spcPts val="0"/>
                        </a:spcBef>
                        <a:spcAft>
                          <a:spcPts val="0"/>
                        </a:spcAft>
                      </a:pPr>
                      <a:r>
                        <a:rPr lang="en-US" sz="1300">
                          <a:effectLst/>
                        </a:rPr>
                        <a:t>Kelantan (Nenggiri)</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a:effectLst/>
                        </a:rPr>
                        <a:t>300</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9146927"/>
                  </a:ext>
                </a:extLst>
              </a:tr>
              <a:tr h="0">
                <a:tc>
                  <a:txBody>
                    <a:bodyPr/>
                    <a:lstStyle/>
                    <a:p>
                      <a:pPr marL="0" marR="0" algn="ctr">
                        <a:lnSpc>
                          <a:spcPct val="107000"/>
                        </a:lnSpc>
                        <a:spcBef>
                          <a:spcPts val="0"/>
                        </a:spcBef>
                        <a:spcAft>
                          <a:spcPts val="0"/>
                        </a:spcAft>
                      </a:pPr>
                      <a:r>
                        <a:rPr lang="en-US" sz="1300">
                          <a:effectLst/>
                        </a:rPr>
                        <a:t>2</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a:effectLst/>
                        </a:rPr>
                        <a:t>Pahang (</a:t>
                      </a:r>
                      <a:r>
                        <a:rPr lang="en-US" sz="1300" err="1">
                          <a:effectLst/>
                        </a:rPr>
                        <a:t>Tekai</a:t>
                      </a:r>
                      <a:r>
                        <a:rPr lang="en-US" sz="1300">
                          <a:effectLst/>
                        </a:rPr>
                        <a:t>)</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a:effectLst/>
                        </a:rPr>
                        <a:t>168</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82505142"/>
                  </a:ext>
                </a:extLst>
              </a:tr>
              <a:tr h="0">
                <a:tc>
                  <a:txBody>
                    <a:bodyPr/>
                    <a:lstStyle/>
                    <a:p>
                      <a:pPr marL="0" marR="0" algn="ctr">
                        <a:lnSpc>
                          <a:spcPct val="107000"/>
                        </a:lnSpc>
                        <a:spcBef>
                          <a:spcPts val="0"/>
                        </a:spcBef>
                        <a:spcAft>
                          <a:spcPts val="0"/>
                        </a:spcAft>
                      </a:pPr>
                      <a:r>
                        <a:rPr lang="en-US" sz="1300">
                          <a:effectLst/>
                        </a:rPr>
                        <a:t>3</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a:effectLst/>
                        </a:rPr>
                        <a:t>Sabah (Upper Padas)</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a:effectLst/>
                        </a:rPr>
                        <a:t>180</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0811741"/>
                  </a:ext>
                </a:extLst>
              </a:tr>
              <a:tr h="0">
                <a:tc>
                  <a:txBody>
                    <a:bodyPr/>
                    <a:lstStyle/>
                    <a:p>
                      <a:pPr marL="0" marR="0" algn="ctr">
                        <a:lnSpc>
                          <a:spcPct val="107000"/>
                        </a:lnSpc>
                        <a:spcBef>
                          <a:spcPts val="0"/>
                        </a:spcBef>
                        <a:spcAft>
                          <a:spcPts val="0"/>
                        </a:spcAft>
                      </a:pPr>
                      <a:r>
                        <a:rPr lang="en-US" sz="1300">
                          <a:effectLst/>
                        </a:rPr>
                        <a:t>4</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a:effectLst/>
                        </a:rPr>
                        <a:t>Sarawak (Baleh)</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300">
                          <a:effectLst/>
                        </a:rPr>
                        <a:t>1,295</a:t>
                      </a:r>
                      <a:endParaRPr lang="en-US" sz="13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0114703"/>
                  </a:ext>
                </a:extLst>
              </a:tr>
            </a:tbl>
          </a:graphicData>
        </a:graphic>
      </p:graphicFrame>
      <p:pic>
        <p:nvPicPr>
          <p:cNvPr id="6" name="Picture 5">
            <a:extLst>
              <a:ext uri="{FF2B5EF4-FFF2-40B4-BE49-F238E27FC236}">
                <a16:creationId xmlns:a16="http://schemas.microsoft.com/office/drawing/2014/main" id="{35448ED6-51C3-AE8B-8C84-D58EA86622EB}"/>
              </a:ext>
            </a:extLst>
          </p:cNvPr>
          <p:cNvPicPr>
            <a:picLocks noChangeAspect="1"/>
          </p:cNvPicPr>
          <p:nvPr/>
        </p:nvPicPr>
        <p:blipFill>
          <a:blip r:embed="rId4"/>
          <a:stretch>
            <a:fillRect/>
          </a:stretch>
        </p:blipFill>
        <p:spPr>
          <a:xfrm>
            <a:off x="7368988" y="2915326"/>
            <a:ext cx="4579795" cy="2391314"/>
          </a:xfrm>
          <a:prstGeom prst="rect">
            <a:avLst/>
          </a:prstGeom>
        </p:spPr>
      </p:pic>
    </p:spTree>
    <p:extLst>
      <p:ext uri="{BB962C8B-B14F-4D97-AF65-F5344CB8AC3E}">
        <p14:creationId xmlns:p14="http://schemas.microsoft.com/office/powerpoint/2010/main" val="1328150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E929EDF-FD1E-4A9B-B2E2-3DCA4E411FFA}"/>
              </a:ext>
            </a:extLst>
          </p:cNvPr>
          <p:cNvSpPr/>
          <p:nvPr/>
        </p:nvSpPr>
        <p:spPr>
          <a:xfrm>
            <a:off x="3" y="203201"/>
            <a:ext cx="2556933" cy="3422000"/>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pic>
        <p:nvPicPr>
          <p:cNvPr id="1026" name="Picture 2">
            <a:extLst>
              <a:ext uri="{FF2B5EF4-FFF2-40B4-BE49-F238E27FC236}">
                <a16:creationId xmlns:a16="http://schemas.microsoft.com/office/drawing/2014/main" id="{718A972B-8D3E-546A-F77D-0F257363C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2" y="183503"/>
            <a:ext cx="9639300" cy="3441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4BE8F73-E4D4-1613-6BA3-6AF1BFDE98B4}"/>
              </a:ext>
            </a:extLst>
          </p:cNvPr>
          <p:cNvSpPr/>
          <p:nvPr/>
        </p:nvSpPr>
        <p:spPr>
          <a:xfrm>
            <a:off x="9998921" y="3825230"/>
            <a:ext cx="1257591" cy="226711"/>
          </a:xfrm>
          <a:prstGeom prst="rect">
            <a:avLst/>
          </a:prstGeom>
          <a:gradFill>
            <a:gsLst>
              <a:gs pos="0">
                <a:schemeClr val="accent1"/>
              </a:gs>
              <a:gs pos="62000">
                <a:schemeClr val="tx2"/>
              </a:gs>
            </a:gsLst>
          </a:gra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t>CGPP</a:t>
            </a:r>
            <a:endParaRPr lang="en-MY" sz="1051" b="1"/>
          </a:p>
        </p:txBody>
      </p:sp>
      <p:pic>
        <p:nvPicPr>
          <p:cNvPr id="7" name="Picture 6">
            <a:extLst>
              <a:ext uri="{FF2B5EF4-FFF2-40B4-BE49-F238E27FC236}">
                <a16:creationId xmlns:a16="http://schemas.microsoft.com/office/drawing/2014/main" id="{F570E3BA-6CC8-19AD-CA4E-C04757B27019}"/>
              </a:ext>
            </a:extLst>
          </p:cNvPr>
          <p:cNvPicPr>
            <a:picLocks noChangeAspect="1"/>
          </p:cNvPicPr>
          <p:nvPr/>
        </p:nvPicPr>
        <p:blipFill>
          <a:blip r:embed="rId3"/>
          <a:stretch>
            <a:fillRect/>
          </a:stretch>
        </p:blipFill>
        <p:spPr>
          <a:xfrm>
            <a:off x="9605161" y="5367345"/>
            <a:ext cx="790152" cy="823075"/>
          </a:xfrm>
          <a:prstGeom prst="rect">
            <a:avLst/>
          </a:prstGeom>
        </p:spPr>
      </p:pic>
      <p:pic>
        <p:nvPicPr>
          <p:cNvPr id="8" name="Picture 7">
            <a:extLst>
              <a:ext uri="{FF2B5EF4-FFF2-40B4-BE49-F238E27FC236}">
                <a16:creationId xmlns:a16="http://schemas.microsoft.com/office/drawing/2014/main" id="{C52DA6F6-06A0-7E66-B037-A5C66C6A509B}"/>
              </a:ext>
            </a:extLst>
          </p:cNvPr>
          <p:cNvPicPr>
            <a:picLocks noChangeAspect="1"/>
          </p:cNvPicPr>
          <p:nvPr/>
        </p:nvPicPr>
        <p:blipFill>
          <a:blip r:embed="rId4"/>
          <a:stretch>
            <a:fillRect/>
          </a:stretch>
        </p:blipFill>
        <p:spPr>
          <a:xfrm>
            <a:off x="10742605" y="5241318"/>
            <a:ext cx="929465" cy="949103"/>
          </a:xfrm>
          <a:prstGeom prst="rect">
            <a:avLst/>
          </a:prstGeom>
        </p:spPr>
      </p:pic>
      <p:pic>
        <p:nvPicPr>
          <p:cNvPr id="9" name="Picture 8">
            <a:extLst>
              <a:ext uri="{FF2B5EF4-FFF2-40B4-BE49-F238E27FC236}">
                <a16:creationId xmlns:a16="http://schemas.microsoft.com/office/drawing/2014/main" id="{4C38C55A-780B-8F7B-BCE5-0F4DF6E0BDC7}"/>
              </a:ext>
            </a:extLst>
          </p:cNvPr>
          <p:cNvPicPr>
            <a:picLocks noChangeAspect="1"/>
          </p:cNvPicPr>
          <p:nvPr/>
        </p:nvPicPr>
        <p:blipFill>
          <a:blip r:embed="rId5"/>
          <a:stretch>
            <a:fillRect/>
          </a:stretch>
        </p:blipFill>
        <p:spPr>
          <a:xfrm>
            <a:off x="10167891" y="4544269"/>
            <a:ext cx="815309" cy="823075"/>
          </a:xfrm>
          <a:prstGeom prst="rect">
            <a:avLst/>
          </a:prstGeom>
        </p:spPr>
      </p:pic>
      <p:cxnSp>
        <p:nvCxnSpPr>
          <p:cNvPr id="10" name="Straight Arrow Connector 9">
            <a:extLst>
              <a:ext uri="{FF2B5EF4-FFF2-40B4-BE49-F238E27FC236}">
                <a16:creationId xmlns:a16="http://schemas.microsoft.com/office/drawing/2014/main" id="{5169F634-DB30-D88A-5536-597F7D6F034A}"/>
              </a:ext>
            </a:extLst>
          </p:cNvPr>
          <p:cNvCxnSpPr>
            <a:cxnSpLocks/>
          </p:cNvCxnSpPr>
          <p:nvPr/>
        </p:nvCxnSpPr>
        <p:spPr>
          <a:xfrm flipV="1">
            <a:off x="9851208" y="4865815"/>
            <a:ext cx="339997" cy="4295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9B1D224-3EE0-1A3A-18B4-6170846826AF}"/>
              </a:ext>
            </a:extLst>
          </p:cNvPr>
          <p:cNvCxnSpPr>
            <a:cxnSpLocks/>
          </p:cNvCxnSpPr>
          <p:nvPr/>
        </p:nvCxnSpPr>
        <p:spPr>
          <a:xfrm>
            <a:off x="10226724" y="5598897"/>
            <a:ext cx="676211"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204972F-F929-DA67-D26E-D7CE64C83A72}"/>
              </a:ext>
            </a:extLst>
          </p:cNvPr>
          <p:cNvCxnSpPr>
            <a:cxnSpLocks/>
          </p:cNvCxnSpPr>
          <p:nvPr/>
        </p:nvCxnSpPr>
        <p:spPr>
          <a:xfrm flipH="1" flipV="1">
            <a:off x="10993433" y="4846426"/>
            <a:ext cx="323785" cy="40869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E289201E-F756-D445-1C77-EB0613F9868C}"/>
              </a:ext>
            </a:extLst>
          </p:cNvPr>
          <p:cNvSpPr/>
          <p:nvPr/>
        </p:nvSpPr>
        <p:spPr>
          <a:xfrm>
            <a:off x="9530747" y="4054927"/>
            <a:ext cx="2465572" cy="307777"/>
          </a:xfrm>
          <a:prstGeom prst="rect">
            <a:avLst/>
          </a:prstGeom>
          <a:solidFill>
            <a:schemeClr val="tx2">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ms-MY" sz="1400" b="1"/>
              <a:t>Virtual sale of electricity</a:t>
            </a:r>
          </a:p>
        </p:txBody>
      </p:sp>
      <p:sp>
        <p:nvSpPr>
          <p:cNvPr id="5" name="Title 1">
            <a:extLst>
              <a:ext uri="{FF2B5EF4-FFF2-40B4-BE49-F238E27FC236}">
                <a16:creationId xmlns:a16="http://schemas.microsoft.com/office/drawing/2014/main" id="{75508E54-A516-9C2E-72A2-BEEBB62C033A}"/>
              </a:ext>
            </a:extLst>
          </p:cNvPr>
          <p:cNvSpPr txBox="1">
            <a:spLocks/>
          </p:cNvSpPr>
          <p:nvPr/>
        </p:nvSpPr>
        <p:spPr>
          <a:xfrm>
            <a:off x="88444" y="841011"/>
            <a:ext cx="2386785" cy="2173941"/>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GB" sz="2667" b="1">
              <a:solidFill>
                <a:schemeClr val="bg1"/>
              </a:solidFill>
              <a:latin typeface="+mn-lt"/>
              <a:cs typeface="Arial" panose="020B0604020202020204" pitchFamily="34" charset="0"/>
            </a:endParaRPr>
          </a:p>
          <a:p>
            <a:r>
              <a:rPr lang="en-GB" sz="2667" b="1">
                <a:solidFill>
                  <a:schemeClr val="bg1"/>
                </a:solidFill>
                <a:latin typeface="+mn-lt"/>
                <a:cs typeface="Arial" panose="020B0604020202020204" pitchFamily="34" charset="0"/>
              </a:rPr>
              <a:t>RENEWABLE ENERGY PROGRAM IN MALAYSIA</a:t>
            </a:r>
          </a:p>
          <a:p>
            <a:endParaRPr lang="en-GB" sz="2667" b="1">
              <a:solidFill>
                <a:schemeClr val="bg1"/>
              </a:solidFill>
              <a:latin typeface="+mn-lt"/>
              <a:cs typeface="Arial" panose="020B0604020202020204" pitchFamily="34" charset="0"/>
            </a:endParaRPr>
          </a:p>
        </p:txBody>
      </p:sp>
      <p:grpSp>
        <p:nvGrpSpPr>
          <p:cNvPr id="14" name="Group 13">
            <a:extLst>
              <a:ext uri="{FF2B5EF4-FFF2-40B4-BE49-F238E27FC236}">
                <a16:creationId xmlns:a16="http://schemas.microsoft.com/office/drawing/2014/main" id="{0F542F17-4CEE-8138-A052-D1671C1C36FF}"/>
              </a:ext>
            </a:extLst>
          </p:cNvPr>
          <p:cNvGrpSpPr/>
          <p:nvPr/>
        </p:nvGrpSpPr>
        <p:grpSpPr>
          <a:xfrm>
            <a:off x="88443" y="3784936"/>
            <a:ext cx="3066924" cy="2549539"/>
            <a:chOff x="2388920" y="644073"/>
            <a:chExt cx="4569068" cy="3362601"/>
          </a:xfrm>
        </p:grpSpPr>
        <p:pic>
          <p:nvPicPr>
            <p:cNvPr id="15" name="Picture 14">
              <a:extLst>
                <a:ext uri="{FF2B5EF4-FFF2-40B4-BE49-F238E27FC236}">
                  <a16:creationId xmlns:a16="http://schemas.microsoft.com/office/drawing/2014/main" id="{1DF334DB-1054-1FD1-5735-D8363F25BA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88920" y="1046747"/>
              <a:ext cx="4569068" cy="2959927"/>
            </a:xfrm>
            <a:prstGeom prst="rect">
              <a:avLst/>
            </a:prstGeom>
          </p:spPr>
        </p:pic>
        <p:sp>
          <p:nvSpPr>
            <p:cNvPr id="16" name="Rectangle 15">
              <a:extLst>
                <a:ext uri="{FF2B5EF4-FFF2-40B4-BE49-F238E27FC236}">
                  <a16:creationId xmlns:a16="http://schemas.microsoft.com/office/drawing/2014/main" id="{7C56D791-25A4-ADE6-DF63-FF550CF51823}"/>
                </a:ext>
              </a:extLst>
            </p:cNvPr>
            <p:cNvSpPr/>
            <p:nvPr/>
          </p:nvSpPr>
          <p:spPr>
            <a:xfrm>
              <a:off x="3555457" y="644073"/>
              <a:ext cx="1633634" cy="315210"/>
            </a:xfrm>
            <a:prstGeom prst="rect">
              <a:avLst/>
            </a:prstGeom>
            <a:gradFill>
              <a:gsLst>
                <a:gs pos="0">
                  <a:schemeClr val="accent1"/>
                </a:gs>
                <a:gs pos="62000">
                  <a:schemeClr val="tx2"/>
                </a:gs>
              </a:gsLst>
            </a:gra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err="1"/>
                <a:t>FiT</a:t>
              </a:r>
              <a:r>
                <a:rPr lang="en-US" b="1"/>
                <a:t> &amp; LSS</a:t>
              </a:r>
              <a:endParaRPr lang="en-MY" b="1"/>
            </a:p>
          </p:txBody>
        </p:sp>
        <p:sp>
          <p:nvSpPr>
            <p:cNvPr id="17" name="Rectangle 16">
              <a:extLst>
                <a:ext uri="{FF2B5EF4-FFF2-40B4-BE49-F238E27FC236}">
                  <a16:creationId xmlns:a16="http://schemas.microsoft.com/office/drawing/2014/main" id="{14F09D4B-5919-753D-8D9F-F709447AA5CD}"/>
                </a:ext>
              </a:extLst>
            </p:cNvPr>
            <p:cNvSpPr/>
            <p:nvPr/>
          </p:nvSpPr>
          <p:spPr>
            <a:xfrm>
              <a:off x="2489300" y="968526"/>
              <a:ext cx="3577361" cy="690078"/>
            </a:xfrm>
            <a:prstGeom prst="rect">
              <a:avLst/>
            </a:prstGeom>
            <a:solidFill>
              <a:schemeClr val="tx2">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a:ea typeface="+mn-ea"/>
                  <a:cs typeface="+mn-cs"/>
                </a:rPr>
                <a:t>100% Solar PV energy export to Grid)</a:t>
              </a:r>
              <a:endParaRPr kumimoji="0" lang="en-MY" sz="1400" b="1"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EAB334A0-2B07-B92B-AB03-B2E83310BAFD}"/>
              </a:ext>
            </a:extLst>
          </p:cNvPr>
          <p:cNvGrpSpPr/>
          <p:nvPr/>
        </p:nvGrpSpPr>
        <p:grpSpPr>
          <a:xfrm>
            <a:off x="3026847" y="3787830"/>
            <a:ext cx="3185212" cy="2655191"/>
            <a:chOff x="4872789" y="3794226"/>
            <a:chExt cx="4262223" cy="3059343"/>
          </a:xfrm>
        </p:grpSpPr>
        <p:pic>
          <p:nvPicPr>
            <p:cNvPr id="19" name="Picture 18">
              <a:extLst>
                <a:ext uri="{FF2B5EF4-FFF2-40B4-BE49-F238E27FC236}">
                  <a16:creationId xmlns:a16="http://schemas.microsoft.com/office/drawing/2014/main" id="{D9DD1B64-9FFB-2EDA-813E-C63E9199196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72789" y="4509506"/>
              <a:ext cx="4262223" cy="2344063"/>
            </a:xfrm>
            <a:prstGeom prst="rect">
              <a:avLst/>
            </a:prstGeom>
          </p:spPr>
        </p:pic>
        <p:sp>
          <p:nvSpPr>
            <p:cNvPr id="20" name="Rectangle 19">
              <a:extLst>
                <a:ext uri="{FF2B5EF4-FFF2-40B4-BE49-F238E27FC236}">
                  <a16:creationId xmlns:a16="http://schemas.microsoft.com/office/drawing/2014/main" id="{5037FEFF-A3A4-B760-5C01-4E73202DE3B2}"/>
                </a:ext>
              </a:extLst>
            </p:cNvPr>
            <p:cNvSpPr/>
            <p:nvPr/>
          </p:nvSpPr>
          <p:spPr>
            <a:xfrm>
              <a:off x="5338021" y="4077798"/>
              <a:ext cx="3299252" cy="602860"/>
            </a:xfrm>
            <a:prstGeom prst="rect">
              <a:avLst/>
            </a:prstGeom>
            <a:solidFill>
              <a:schemeClr val="tx2">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a:ea typeface="+mn-ea"/>
                  <a:cs typeface="+mn-cs"/>
                </a:rPr>
                <a:t>Solar PV energy for own use only</a:t>
              </a:r>
              <a:endParaRPr kumimoji="0" lang="en-MY" sz="1400" b="1" i="0" u="none" strike="noStrike" kern="1200" cap="none" spc="0" normalizeH="0" baseline="0" noProof="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3D0A4666-8802-9EF2-A3A5-42542C897021}"/>
                </a:ext>
              </a:extLst>
            </p:cNvPr>
            <p:cNvSpPr/>
            <p:nvPr/>
          </p:nvSpPr>
          <p:spPr>
            <a:xfrm>
              <a:off x="6322662" y="3794226"/>
              <a:ext cx="1688326" cy="275372"/>
            </a:xfrm>
            <a:prstGeom prst="rect">
              <a:avLst/>
            </a:prstGeom>
            <a:gradFill>
              <a:gsLst>
                <a:gs pos="0">
                  <a:schemeClr val="accent1"/>
                </a:gs>
                <a:gs pos="62000">
                  <a:schemeClr val="tx2"/>
                </a:gs>
              </a:gsLst>
            </a:gra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t>SELCO</a:t>
              </a:r>
              <a:endParaRPr lang="en-MY" sz="1051" b="1"/>
            </a:p>
          </p:txBody>
        </p:sp>
      </p:grpSp>
      <p:grpSp>
        <p:nvGrpSpPr>
          <p:cNvPr id="22" name="Group 21">
            <a:extLst>
              <a:ext uri="{FF2B5EF4-FFF2-40B4-BE49-F238E27FC236}">
                <a16:creationId xmlns:a16="http://schemas.microsoft.com/office/drawing/2014/main" id="{A6CF5108-72A2-FB93-F456-91D50EC05804}"/>
              </a:ext>
            </a:extLst>
          </p:cNvPr>
          <p:cNvGrpSpPr/>
          <p:nvPr/>
        </p:nvGrpSpPr>
        <p:grpSpPr>
          <a:xfrm>
            <a:off x="6322418" y="3787829"/>
            <a:ext cx="3019189" cy="2703971"/>
            <a:chOff x="-6898" y="3860056"/>
            <a:chExt cx="4687176" cy="3007881"/>
          </a:xfrm>
        </p:grpSpPr>
        <p:pic>
          <p:nvPicPr>
            <p:cNvPr id="23" name="Picture 22">
              <a:extLst>
                <a:ext uri="{FF2B5EF4-FFF2-40B4-BE49-F238E27FC236}">
                  <a16:creationId xmlns:a16="http://schemas.microsoft.com/office/drawing/2014/main" id="{12ECB58B-71F4-C7B4-1085-76C2CB81442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88" y="4523874"/>
              <a:ext cx="4671290" cy="2344063"/>
            </a:xfrm>
            <a:prstGeom prst="rect">
              <a:avLst/>
            </a:prstGeom>
          </p:spPr>
        </p:pic>
        <p:sp>
          <p:nvSpPr>
            <p:cNvPr id="24" name="Rectangle 23">
              <a:extLst>
                <a:ext uri="{FF2B5EF4-FFF2-40B4-BE49-F238E27FC236}">
                  <a16:creationId xmlns:a16="http://schemas.microsoft.com/office/drawing/2014/main" id="{D745AEF4-6B85-ABCC-78A5-3873482D2ED6}"/>
                </a:ext>
              </a:extLst>
            </p:cNvPr>
            <p:cNvSpPr/>
            <p:nvPr/>
          </p:nvSpPr>
          <p:spPr>
            <a:xfrm>
              <a:off x="1427854" y="3860056"/>
              <a:ext cx="1688327" cy="275372"/>
            </a:xfrm>
            <a:prstGeom prst="rect">
              <a:avLst/>
            </a:prstGeom>
            <a:gradFill>
              <a:gsLst>
                <a:gs pos="0">
                  <a:schemeClr val="accent1"/>
                </a:gs>
                <a:gs pos="62000">
                  <a:schemeClr val="tx2"/>
                </a:gs>
              </a:gsLst>
            </a:gra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t>NEM</a:t>
              </a:r>
              <a:endParaRPr lang="en-MY" sz="1051" b="1"/>
            </a:p>
          </p:txBody>
        </p:sp>
        <p:sp>
          <p:nvSpPr>
            <p:cNvPr id="25" name="Rectangle 24">
              <a:extLst>
                <a:ext uri="{FF2B5EF4-FFF2-40B4-BE49-F238E27FC236}">
                  <a16:creationId xmlns:a16="http://schemas.microsoft.com/office/drawing/2014/main" id="{2E2BB92E-6350-AA6D-FBAB-1231FAFACF1F}"/>
                </a:ext>
              </a:extLst>
            </p:cNvPr>
            <p:cNvSpPr/>
            <p:nvPr/>
          </p:nvSpPr>
          <p:spPr>
            <a:xfrm>
              <a:off x="-6898" y="4159010"/>
              <a:ext cx="4413239" cy="582027"/>
            </a:xfrm>
            <a:prstGeom prst="rect">
              <a:avLst/>
            </a:prstGeom>
            <a:solidFill>
              <a:schemeClr val="tx2">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a:ea typeface="+mn-ea"/>
                  <a:cs typeface="+mn-cs"/>
                </a:rPr>
                <a:t>Solar PV energy (Own-used + Export to Grid)</a:t>
              </a:r>
              <a:endParaRPr kumimoji="0" lang="en-MY" sz="1400" b="1"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598429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Emission Intensity Projection Target for Power Sector</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29</a:t>
            </a:fld>
            <a:endParaRPr lang="en-AU"/>
          </a:p>
        </p:txBody>
      </p:sp>
      <p:pic>
        <p:nvPicPr>
          <p:cNvPr id="10" name="Picture 9" descr="A graph with numbers and lines&#10;&#10;Description automatically generated">
            <a:extLst>
              <a:ext uri="{FF2B5EF4-FFF2-40B4-BE49-F238E27FC236}">
                <a16:creationId xmlns:a16="http://schemas.microsoft.com/office/drawing/2014/main" id="{E484D7E6-0F96-5DAF-552F-C1BFD4D41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163" y="1497459"/>
            <a:ext cx="7916722" cy="4811502"/>
          </a:xfrm>
          <a:prstGeom prst="rect">
            <a:avLst/>
          </a:prstGeom>
        </p:spPr>
      </p:pic>
      <p:sp>
        <p:nvSpPr>
          <p:cNvPr id="11" name="TextBox 10">
            <a:extLst>
              <a:ext uri="{FF2B5EF4-FFF2-40B4-BE49-F238E27FC236}">
                <a16:creationId xmlns:a16="http://schemas.microsoft.com/office/drawing/2014/main" id="{D7973EE9-29B8-AC74-2BB0-13E080E47416}"/>
              </a:ext>
            </a:extLst>
          </p:cNvPr>
          <p:cNvSpPr txBox="1"/>
          <p:nvPr/>
        </p:nvSpPr>
        <p:spPr>
          <a:xfrm>
            <a:off x="1607375" y="6261913"/>
            <a:ext cx="415197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Energy Commission, Malaysia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latin typeface="Calibri" panose="020F0502020204030204"/>
                <a:cs typeface="Arial" panose="020B0604020202020204" pitchFamily="34" charset="0"/>
              </a:rPr>
              <a:t>Report on Peninsular Malaysia Generation Development Plan 2021 - 2039</a:t>
            </a:r>
            <a:endParaRPr kumimoji="0" lang="en-US" sz="10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2" name="TextBox 11">
            <a:extLst>
              <a:ext uri="{FF2B5EF4-FFF2-40B4-BE49-F238E27FC236}">
                <a16:creationId xmlns:a16="http://schemas.microsoft.com/office/drawing/2014/main" id="{8E30B7D8-31A1-5DB3-9B0C-E5AF3F1FDDDE}"/>
              </a:ext>
            </a:extLst>
          </p:cNvPr>
          <p:cNvSpPr txBox="1"/>
          <p:nvPr/>
        </p:nvSpPr>
        <p:spPr>
          <a:xfrm>
            <a:off x="3900684" y="898175"/>
            <a:ext cx="5977698" cy="646331"/>
          </a:xfrm>
          <a:prstGeom prst="rect">
            <a:avLst/>
          </a:prstGeom>
          <a:noFill/>
        </p:spPr>
        <p:txBody>
          <a:bodyPr wrap="square" rtlCol="0">
            <a:spAutoFit/>
          </a:bodyPr>
          <a:lstStyle/>
          <a:p>
            <a:pPr algn="ctr"/>
            <a:r>
              <a:rPr lang="en-US"/>
              <a:t>Carbon Emission Intensity Projection</a:t>
            </a:r>
          </a:p>
          <a:p>
            <a:pPr algn="ctr"/>
            <a:r>
              <a:rPr lang="en-US"/>
              <a:t>(2021 – 2039) for Malaysia’s Power Sector</a:t>
            </a:r>
          </a:p>
        </p:txBody>
      </p:sp>
      <p:sp>
        <p:nvSpPr>
          <p:cNvPr id="14" name="TextBox 13">
            <a:extLst>
              <a:ext uri="{FF2B5EF4-FFF2-40B4-BE49-F238E27FC236}">
                <a16:creationId xmlns:a16="http://schemas.microsoft.com/office/drawing/2014/main" id="{097A3B52-B126-D86E-BEC4-834B1EA0C491}"/>
              </a:ext>
            </a:extLst>
          </p:cNvPr>
          <p:cNvSpPr txBox="1"/>
          <p:nvPr/>
        </p:nvSpPr>
        <p:spPr>
          <a:xfrm>
            <a:off x="431800" y="806762"/>
            <a:ext cx="6093724" cy="369332"/>
          </a:xfrm>
          <a:prstGeom prst="rect">
            <a:avLst/>
          </a:prstGeom>
          <a:noFill/>
        </p:spPr>
        <p:txBody>
          <a:bodyPr wrap="square">
            <a:spAutoFit/>
          </a:bodyPr>
          <a:lstStyle/>
          <a:p>
            <a:r>
              <a:rPr lang="en-US" b="1"/>
              <a:t>Specific emission targets for the power sector?</a:t>
            </a:r>
          </a:p>
        </p:txBody>
      </p:sp>
    </p:spTree>
    <p:extLst>
      <p:ext uri="{BB962C8B-B14F-4D97-AF65-F5344CB8AC3E}">
        <p14:creationId xmlns:p14="http://schemas.microsoft.com/office/powerpoint/2010/main" val="1057793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National Energy Balance</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9AE853B-BA7E-1A33-498D-71C29D47937D}"/>
              </a:ext>
            </a:extLst>
          </p:cNvPr>
          <p:cNvSpPr txBox="1"/>
          <p:nvPr/>
        </p:nvSpPr>
        <p:spPr>
          <a:xfrm>
            <a:off x="1667496" y="6400026"/>
            <a:ext cx="3366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Source: </a:t>
            </a:r>
            <a:r>
              <a:rPr lang="en-US" sz="1200" i="1">
                <a:solidFill>
                  <a:prstClr val="black"/>
                </a:solidFill>
                <a:latin typeface="Arial" panose="020B0604020202020204" pitchFamily="34" charset="0"/>
                <a:cs typeface="Arial" panose="020B0604020202020204" pitchFamily="34" charset="0"/>
              </a:rPr>
              <a:t>NEB, EC 2023</a:t>
            </a:r>
            <a:endParaRPr kumimoji="0" lang="en-US" sz="1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5DF23D42-9CA8-60BC-B9A0-2E3A6C592E07}"/>
              </a:ext>
            </a:extLst>
          </p:cNvPr>
          <p:cNvSpPr>
            <a:spLocks noGrp="1"/>
          </p:cNvSpPr>
          <p:nvPr>
            <p:ph idx="1"/>
          </p:nvPr>
        </p:nvSpPr>
        <p:spPr>
          <a:xfrm>
            <a:off x="431800" y="1023257"/>
            <a:ext cx="11328400" cy="633265"/>
          </a:xfrm>
        </p:spPr>
        <p:txBody>
          <a:bodyPr/>
          <a:lstStyle/>
          <a:p>
            <a:r>
              <a:rPr lang="en-US"/>
              <a:t>Trends in GDP, Primary Energy Supply and Final Energy Consumption</a:t>
            </a:r>
          </a:p>
        </p:txBody>
      </p:sp>
      <p:pic>
        <p:nvPicPr>
          <p:cNvPr id="7" name="Picture 6" descr="A graph with lines and numbers&#10;&#10;Description automatically generated with medium confidence">
            <a:extLst>
              <a:ext uri="{FF2B5EF4-FFF2-40B4-BE49-F238E27FC236}">
                <a16:creationId xmlns:a16="http://schemas.microsoft.com/office/drawing/2014/main" id="{647D2316-9CD3-5E73-1A58-160DF8FB0059}"/>
              </a:ext>
            </a:extLst>
          </p:cNvPr>
          <p:cNvPicPr>
            <a:picLocks noChangeAspect="1"/>
          </p:cNvPicPr>
          <p:nvPr/>
        </p:nvPicPr>
        <p:blipFill rotWithShape="1">
          <a:blip r:embed="rId3">
            <a:extLst>
              <a:ext uri="{28A0092B-C50C-407E-A947-70E740481C1C}">
                <a14:useLocalDpi xmlns:a14="http://schemas.microsoft.com/office/drawing/2010/main" val="0"/>
              </a:ext>
            </a:extLst>
          </a:blip>
          <a:srcRect l="1271" t="4905" r="2909" b="5268"/>
          <a:stretch/>
        </p:blipFill>
        <p:spPr>
          <a:xfrm>
            <a:off x="1968584" y="1508587"/>
            <a:ext cx="7665928" cy="4847763"/>
          </a:xfrm>
          <a:prstGeom prst="rect">
            <a:avLst/>
          </a:prstGeom>
        </p:spPr>
      </p:pic>
    </p:spTree>
    <p:extLst>
      <p:ext uri="{BB962C8B-B14F-4D97-AF65-F5344CB8AC3E}">
        <p14:creationId xmlns:p14="http://schemas.microsoft.com/office/powerpoint/2010/main" val="3226575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SUPPLY</a:t>
            </a:r>
          </a:p>
        </p:txBody>
      </p:sp>
      <p:sp>
        <p:nvSpPr>
          <p:cNvPr id="3" name="Content Placeholder 2">
            <a:extLst>
              <a:ext uri="{FF2B5EF4-FFF2-40B4-BE49-F238E27FC236}">
                <a16:creationId xmlns:a16="http://schemas.microsoft.com/office/drawing/2014/main" id="{468828AB-38C7-4A88-787D-4F995215DAF9}"/>
              </a:ext>
            </a:extLst>
          </p:cNvPr>
          <p:cNvSpPr>
            <a:spLocks noGrp="1"/>
          </p:cNvSpPr>
          <p:nvPr>
            <p:ph idx="1"/>
          </p:nvPr>
        </p:nvSpPr>
        <p:spPr>
          <a:xfrm>
            <a:off x="431800" y="914470"/>
            <a:ext cx="11328400" cy="5377155"/>
          </a:xfrm>
        </p:spPr>
        <p:txBody>
          <a:bodyPr>
            <a:normAutofit/>
          </a:bodyPr>
          <a:lstStyle/>
          <a:p>
            <a:pPr>
              <a:spcBef>
                <a:spcPts val="0"/>
              </a:spcBef>
              <a:spcAft>
                <a:spcPts val="0"/>
              </a:spcAft>
            </a:pPr>
            <a:r>
              <a:rPr lang="en-US">
                <a:latin typeface="+mn-lt"/>
              </a:rPr>
              <a:t>General Input</a:t>
            </a:r>
          </a:p>
          <a:p>
            <a:pPr marL="574675" indent="-342900">
              <a:spcBef>
                <a:spcPts val="0"/>
              </a:spcBef>
              <a:spcAft>
                <a:spcPts val="0"/>
              </a:spcAft>
              <a:buAutoNum type="arabicPeriod"/>
            </a:pPr>
            <a:r>
              <a:rPr lang="en-US">
                <a:latin typeface="+mn-lt"/>
              </a:rPr>
              <a:t>For oil and natural gas supply, </a:t>
            </a:r>
          </a:p>
          <a:p>
            <a:pPr marL="974725" lvl="1" indent="-285750">
              <a:spcBef>
                <a:spcPts val="0"/>
              </a:spcBef>
              <a:spcAft>
                <a:spcPts val="0"/>
              </a:spcAft>
              <a:buFont typeface="Wingdings" panose="05000000000000000000" pitchFamily="2" charset="2"/>
              <a:buChar char="Ø"/>
            </a:pPr>
            <a:r>
              <a:rPr lang="en-US" sz="2000">
                <a:latin typeface="+mn-lt"/>
              </a:rPr>
              <a:t>The domestic oil and gas production limit continues until the resources are fully depleted.</a:t>
            </a:r>
          </a:p>
          <a:p>
            <a:pPr marL="974725" lvl="1" indent="-285750">
              <a:spcBef>
                <a:spcPts val="0"/>
              </a:spcBef>
              <a:spcAft>
                <a:spcPts val="0"/>
              </a:spcAft>
              <a:buFont typeface="Wingdings" panose="05000000000000000000" pitchFamily="2" charset="2"/>
              <a:buChar char="Ø"/>
            </a:pPr>
            <a:r>
              <a:rPr lang="en-US" sz="2000">
                <a:latin typeface="+mn-lt"/>
              </a:rPr>
              <a:t>LNG exports continue until the expiration of existing contracts. </a:t>
            </a:r>
          </a:p>
          <a:p>
            <a:pPr marL="974725" lvl="1" indent="-285750">
              <a:spcBef>
                <a:spcPts val="0"/>
              </a:spcBef>
              <a:spcAft>
                <a:spcPts val="0"/>
              </a:spcAft>
              <a:buFont typeface="Wingdings" panose="05000000000000000000" pitchFamily="2" charset="2"/>
              <a:buChar char="Ø"/>
            </a:pPr>
            <a:r>
              <a:rPr lang="en-US" sz="2000">
                <a:latin typeface="+mn-lt"/>
              </a:rPr>
              <a:t>CCS projects for </a:t>
            </a:r>
            <a:r>
              <a:rPr lang="en-US" sz="2000" err="1">
                <a:latin typeface="+mn-lt"/>
              </a:rPr>
              <a:t>Kasawari</a:t>
            </a:r>
            <a:r>
              <a:rPr lang="en-US" sz="2000">
                <a:latin typeface="+mn-lt"/>
              </a:rPr>
              <a:t> and Lang </a:t>
            </a:r>
            <a:r>
              <a:rPr lang="en-US" sz="2000" err="1">
                <a:latin typeface="+mn-lt"/>
              </a:rPr>
              <a:t>Lebah</a:t>
            </a:r>
            <a:r>
              <a:rPr lang="en-US" sz="2000">
                <a:latin typeface="+mn-lt"/>
              </a:rPr>
              <a:t> gas fields are expected to operate by 2026 and 2028, respectively. </a:t>
            </a:r>
          </a:p>
          <a:p>
            <a:pPr marL="974725" lvl="1" indent="-285750">
              <a:spcBef>
                <a:spcPts val="0"/>
              </a:spcBef>
              <a:spcAft>
                <a:spcPts val="0"/>
              </a:spcAft>
              <a:buFont typeface="Wingdings" panose="05000000000000000000" pitchFamily="2" charset="2"/>
              <a:buChar char="Ø"/>
            </a:pPr>
            <a:endParaRPr lang="en-US" sz="2000">
              <a:latin typeface="+mn-lt"/>
            </a:endParaRPr>
          </a:p>
          <a:p>
            <a:pPr marL="574675" indent="-342900">
              <a:spcBef>
                <a:spcPts val="0"/>
              </a:spcBef>
              <a:spcAft>
                <a:spcPts val="0"/>
              </a:spcAft>
              <a:buAutoNum type="arabicPeriod"/>
            </a:pPr>
            <a:r>
              <a:rPr lang="en-US">
                <a:latin typeface="+mn-lt"/>
              </a:rPr>
              <a:t>For coal supply, dependency on imported coal for electricity generation and industry continues.</a:t>
            </a:r>
          </a:p>
          <a:p>
            <a:pPr marL="574675" indent="-342900">
              <a:spcBef>
                <a:spcPts val="0"/>
              </a:spcBef>
              <a:spcAft>
                <a:spcPts val="0"/>
              </a:spcAft>
              <a:buAutoNum type="arabicPeriod"/>
            </a:pPr>
            <a:r>
              <a:rPr lang="en-US">
                <a:latin typeface="+mn-lt"/>
              </a:rPr>
              <a:t>For renewables supply, fully rely on domestic production and consider the possibility of exporting green energy. </a:t>
            </a:r>
          </a:p>
          <a:p>
            <a:pPr marL="574675" indent="-342900">
              <a:spcBef>
                <a:spcPts val="0"/>
              </a:spcBef>
              <a:spcAft>
                <a:spcPts val="0"/>
              </a:spcAft>
              <a:buAutoNum type="arabicPeriod"/>
            </a:pPr>
            <a:r>
              <a:rPr lang="en-US">
                <a:latin typeface="+mn-lt"/>
              </a:rPr>
              <a:t>For hydrogen supply, fully rely on domestic supply production.  </a:t>
            </a:r>
          </a:p>
          <a:p>
            <a:endParaRPr lang="en-US"/>
          </a:p>
          <a:p>
            <a:pPr marL="0" indent="0">
              <a:buNone/>
            </a:pPr>
            <a:endParaRPr lang="en-US"/>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30</a:t>
            </a:fld>
            <a:endParaRPr lang="en-AU"/>
          </a:p>
        </p:txBody>
      </p:sp>
    </p:spTree>
    <p:extLst>
      <p:ext uri="{BB962C8B-B14F-4D97-AF65-F5344CB8AC3E}">
        <p14:creationId xmlns:p14="http://schemas.microsoft.com/office/powerpoint/2010/main" val="2001641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Oil</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31</a:t>
            </a:fld>
            <a:endParaRPr lang="en-AU"/>
          </a:p>
        </p:txBody>
      </p:sp>
      <p:sp>
        <p:nvSpPr>
          <p:cNvPr id="17" name="TextBox 16">
            <a:extLst>
              <a:ext uri="{FF2B5EF4-FFF2-40B4-BE49-F238E27FC236}">
                <a16:creationId xmlns:a16="http://schemas.microsoft.com/office/drawing/2014/main" id="{CF32C83E-45B1-6F68-415D-A5CF354668C9}"/>
              </a:ext>
            </a:extLst>
          </p:cNvPr>
          <p:cNvSpPr txBox="1"/>
          <p:nvPr/>
        </p:nvSpPr>
        <p:spPr>
          <a:xfrm>
            <a:off x="1860331" y="599086"/>
            <a:ext cx="3436007" cy="276999"/>
          </a:xfrm>
          <a:prstGeom prst="rect">
            <a:avLst/>
          </a:prstGeom>
          <a:noFill/>
        </p:spPr>
        <p:txBody>
          <a:bodyPr wrap="square" rtlCol="0">
            <a:spAutoFit/>
          </a:bodyPr>
          <a:lstStyle/>
          <a:p>
            <a:r>
              <a:rPr lang="en-US" sz="1200"/>
              <a:t>Export and Import of Petroleum Products</a:t>
            </a:r>
          </a:p>
        </p:txBody>
      </p:sp>
      <p:sp>
        <p:nvSpPr>
          <p:cNvPr id="20" name="TextBox 19">
            <a:extLst>
              <a:ext uri="{FF2B5EF4-FFF2-40B4-BE49-F238E27FC236}">
                <a16:creationId xmlns:a16="http://schemas.microsoft.com/office/drawing/2014/main" id="{071E23F3-F5C5-D1AE-9222-0E96D06F5F0D}"/>
              </a:ext>
            </a:extLst>
          </p:cNvPr>
          <p:cNvSpPr txBox="1"/>
          <p:nvPr/>
        </p:nvSpPr>
        <p:spPr>
          <a:xfrm>
            <a:off x="5032948" y="4345700"/>
            <a:ext cx="3436007" cy="276999"/>
          </a:xfrm>
          <a:prstGeom prst="rect">
            <a:avLst/>
          </a:prstGeom>
          <a:noFill/>
        </p:spPr>
        <p:txBody>
          <a:bodyPr wrap="square" rtlCol="0">
            <a:spAutoFit/>
          </a:bodyPr>
          <a:lstStyle/>
          <a:p>
            <a:r>
              <a:rPr lang="en-US" sz="1200"/>
              <a:t>Oil Consumption by Sectors</a:t>
            </a:r>
          </a:p>
        </p:txBody>
      </p:sp>
      <p:sp>
        <p:nvSpPr>
          <p:cNvPr id="21" name="TextBox 20">
            <a:extLst>
              <a:ext uri="{FF2B5EF4-FFF2-40B4-BE49-F238E27FC236}">
                <a16:creationId xmlns:a16="http://schemas.microsoft.com/office/drawing/2014/main" id="{2A63D507-363A-AD0F-4F5F-B3401029B574}"/>
              </a:ext>
            </a:extLst>
          </p:cNvPr>
          <p:cNvSpPr txBox="1"/>
          <p:nvPr/>
        </p:nvSpPr>
        <p:spPr>
          <a:xfrm>
            <a:off x="1491975" y="6356350"/>
            <a:ext cx="336605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Energy Commission, Malaysia</a:t>
            </a:r>
          </a:p>
        </p:txBody>
      </p:sp>
      <p:pic>
        <p:nvPicPr>
          <p:cNvPr id="5" name="Picture 4" descr="A graph of a graph&#10;&#10;Description automatically generated with medium confidence">
            <a:extLst>
              <a:ext uri="{FF2B5EF4-FFF2-40B4-BE49-F238E27FC236}">
                <a16:creationId xmlns:a16="http://schemas.microsoft.com/office/drawing/2014/main" id="{7C6B1247-DF0D-96CA-6BEB-3F6693C35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75" y="876085"/>
            <a:ext cx="5585283" cy="3230916"/>
          </a:xfrm>
          <a:prstGeom prst="rect">
            <a:avLst/>
          </a:prstGeom>
        </p:spPr>
      </p:pic>
      <p:sp>
        <p:nvSpPr>
          <p:cNvPr id="6" name="TextBox 5">
            <a:extLst>
              <a:ext uri="{FF2B5EF4-FFF2-40B4-BE49-F238E27FC236}">
                <a16:creationId xmlns:a16="http://schemas.microsoft.com/office/drawing/2014/main" id="{EFF1DCBE-163F-C32E-47FB-5A7DEA1686F3}"/>
              </a:ext>
            </a:extLst>
          </p:cNvPr>
          <p:cNvSpPr txBox="1"/>
          <p:nvPr/>
        </p:nvSpPr>
        <p:spPr>
          <a:xfrm>
            <a:off x="7298996" y="599086"/>
            <a:ext cx="3436007" cy="276999"/>
          </a:xfrm>
          <a:prstGeom prst="rect">
            <a:avLst/>
          </a:prstGeom>
          <a:noFill/>
        </p:spPr>
        <p:txBody>
          <a:bodyPr wrap="square" rtlCol="0">
            <a:spAutoFit/>
          </a:bodyPr>
          <a:lstStyle/>
          <a:p>
            <a:r>
              <a:rPr lang="en-US" sz="1200"/>
              <a:t>Production of Petroleum Products from Refineries</a:t>
            </a:r>
          </a:p>
        </p:txBody>
      </p:sp>
      <p:pic>
        <p:nvPicPr>
          <p:cNvPr id="8" name="Picture 7" descr="A graph of different colored columns&#10;&#10;Description automatically generated with medium confidence">
            <a:extLst>
              <a:ext uri="{FF2B5EF4-FFF2-40B4-BE49-F238E27FC236}">
                <a16:creationId xmlns:a16="http://schemas.microsoft.com/office/drawing/2014/main" id="{DB4A1B86-788F-15BE-BED1-F4BE4CA0F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323" y="1134506"/>
            <a:ext cx="6211677" cy="2946156"/>
          </a:xfrm>
          <a:prstGeom prst="rect">
            <a:avLst/>
          </a:prstGeom>
        </p:spPr>
      </p:pic>
      <p:pic>
        <p:nvPicPr>
          <p:cNvPr id="10" name="Picture 9" descr="A chart of fuel prices&#10;&#10;Description automatically generated with medium confidence">
            <a:extLst>
              <a:ext uri="{FF2B5EF4-FFF2-40B4-BE49-F238E27FC236}">
                <a16:creationId xmlns:a16="http://schemas.microsoft.com/office/drawing/2014/main" id="{B5486CED-9B3E-EE15-06DD-B86D784A6A0C}"/>
              </a:ext>
            </a:extLst>
          </p:cNvPr>
          <p:cNvPicPr>
            <a:picLocks noChangeAspect="1"/>
          </p:cNvPicPr>
          <p:nvPr/>
        </p:nvPicPr>
        <p:blipFill rotWithShape="1">
          <a:blip r:embed="rId4">
            <a:extLst>
              <a:ext uri="{28A0092B-C50C-407E-A947-70E740481C1C}">
                <a14:useLocalDpi xmlns:a14="http://schemas.microsoft.com/office/drawing/2010/main" val="0"/>
              </a:ext>
            </a:extLst>
          </a:blip>
          <a:srcRect t="15355"/>
          <a:stretch/>
        </p:blipFill>
        <p:spPr>
          <a:xfrm>
            <a:off x="4144144" y="4672649"/>
            <a:ext cx="3903711" cy="2033861"/>
          </a:xfrm>
          <a:prstGeom prst="rect">
            <a:avLst/>
          </a:prstGeom>
        </p:spPr>
      </p:pic>
    </p:spTree>
    <p:extLst>
      <p:ext uri="{BB962C8B-B14F-4D97-AF65-F5344CB8AC3E}">
        <p14:creationId xmlns:p14="http://schemas.microsoft.com/office/powerpoint/2010/main" val="1385818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83100"/>
            <a:ext cx="11328400" cy="535420"/>
          </a:xfrm>
        </p:spPr>
        <p:txBody>
          <a:bodyPr/>
          <a:lstStyle/>
          <a:p>
            <a:r>
              <a:rPr lang="en-US"/>
              <a:t>Natural Gas and LNG</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32</a:t>
            </a:fld>
            <a:endParaRPr lang="en-AU"/>
          </a:p>
        </p:txBody>
      </p:sp>
      <p:pic>
        <p:nvPicPr>
          <p:cNvPr id="13" name="Picture 12" descr="A graph of a number of people&#10;&#10;Description automatically generated with medium confidence">
            <a:extLst>
              <a:ext uri="{FF2B5EF4-FFF2-40B4-BE49-F238E27FC236}">
                <a16:creationId xmlns:a16="http://schemas.microsoft.com/office/drawing/2014/main" id="{6D0F4EB4-D01F-C255-BBB1-7F02D2B18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53" y="592302"/>
            <a:ext cx="5568540" cy="3349079"/>
          </a:xfrm>
          <a:prstGeom prst="rect">
            <a:avLst/>
          </a:prstGeom>
        </p:spPr>
      </p:pic>
      <p:sp>
        <p:nvSpPr>
          <p:cNvPr id="17" name="TextBox 16">
            <a:extLst>
              <a:ext uri="{FF2B5EF4-FFF2-40B4-BE49-F238E27FC236}">
                <a16:creationId xmlns:a16="http://schemas.microsoft.com/office/drawing/2014/main" id="{CF32C83E-45B1-6F68-415D-A5CF354668C9}"/>
              </a:ext>
            </a:extLst>
          </p:cNvPr>
          <p:cNvSpPr txBox="1"/>
          <p:nvPr/>
        </p:nvSpPr>
        <p:spPr>
          <a:xfrm>
            <a:off x="1780594" y="541133"/>
            <a:ext cx="3436007" cy="276999"/>
          </a:xfrm>
          <a:prstGeom prst="rect">
            <a:avLst/>
          </a:prstGeom>
          <a:noFill/>
        </p:spPr>
        <p:txBody>
          <a:bodyPr wrap="square" rtlCol="0">
            <a:spAutoFit/>
          </a:bodyPr>
          <a:lstStyle/>
          <a:p>
            <a:r>
              <a:rPr lang="en-US" sz="1200"/>
              <a:t>Export and Import of Piped Natural Gas and LNG</a:t>
            </a:r>
          </a:p>
        </p:txBody>
      </p:sp>
      <p:pic>
        <p:nvPicPr>
          <p:cNvPr id="19" name="Picture 18" descr="A graph of different colored columns&#10;&#10;Description automatically generated">
            <a:extLst>
              <a:ext uri="{FF2B5EF4-FFF2-40B4-BE49-F238E27FC236}">
                <a16:creationId xmlns:a16="http://schemas.microsoft.com/office/drawing/2014/main" id="{1FBEC5C3-2765-6F4E-E333-79B55A88D7AE}"/>
              </a:ext>
            </a:extLst>
          </p:cNvPr>
          <p:cNvPicPr>
            <a:picLocks noChangeAspect="1"/>
          </p:cNvPicPr>
          <p:nvPr/>
        </p:nvPicPr>
        <p:blipFill rotWithShape="1">
          <a:blip r:embed="rId3">
            <a:extLst>
              <a:ext uri="{28A0092B-C50C-407E-A947-70E740481C1C}">
                <a14:useLocalDpi xmlns:a14="http://schemas.microsoft.com/office/drawing/2010/main" val="0"/>
              </a:ext>
            </a:extLst>
          </a:blip>
          <a:srcRect l="1947"/>
          <a:stretch/>
        </p:blipFill>
        <p:spPr>
          <a:xfrm>
            <a:off x="5911193" y="686608"/>
            <a:ext cx="6214376" cy="3254773"/>
          </a:xfrm>
          <a:prstGeom prst="rect">
            <a:avLst/>
          </a:prstGeom>
        </p:spPr>
      </p:pic>
      <p:sp>
        <p:nvSpPr>
          <p:cNvPr id="20" name="TextBox 19">
            <a:extLst>
              <a:ext uri="{FF2B5EF4-FFF2-40B4-BE49-F238E27FC236}">
                <a16:creationId xmlns:a16="http://schemas.microsoft.com/office/drawing/2014/main" id="{071E23F3-F5C5-D1AE-9222-0E96D06F5F0D}"/>
              </a:ext>
            </a:extLst>
          </p:cNvPr>
          <p:cNvSpPr txBox="1"/>
          <p:nvPr/>
        </p:nvSpPr>
        <p:spPr>
          <a:xfrm>
            <a:off x="7857425" y="618520"/>
            <a:ext cx="3436007" cy="276999"/>
          </a:xfrm>
          <a:prstGeom prst="rect">
            <a:avLst/>
          </a:prstGeom>
          <a:noFill/>
        </p:spPr>
        <p:txBody>
          <a:bodyPr wrap="square" rtlCol="0">
            <a:spAutoFit/>
          </a:bodyPr>
          <a:lstStyle/>
          <a:p>
            <a:r>
              <a:rPr lang="en-US" sz="1200"/>
              <a:t>Natural Gas and LNG Consumption by Sectors</a:t>
            </a:r>
          </a:p>
        </p:txBody>
      </p:sp>
      <p:sp>
        <p:nvSpPr>
          <p:cNvPr id="21" name="TextBox 20">
            <a:extLst>
              <a:ext uri="{FF2B5EF4-FFF2-40B4-BE49-F238E27FC236}">
                <a16:creationId xmlns:a16="http://schemas.microsoft.com/office/drawing/2014/main" id="{2A63D507-363A-AD0F-4F5F-B3401029B574}"/>
              </a:ext>
            </a:extLst>
          </p:cNvPr>
          <p:cNvSpPr txBox="1"/>
          <p:nvPr/>
        </p:nvSpPr>
        <p:spPr>
          <a:xfrm>
            <a:off x="1491975" y="6356350"/>
            <a:ext cx="336605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Energy Commission, Malaysia</a:t>
            </a:r>
          </a:p>
        </p:txBody>
      </p:sp>
      <p:pic>
        <p:nvPicPr>
          <p:cNvPr id="22" name="Picture 21">
            <a:extLst>
              <a:ext uri="{FF2B5EF4-FFF2-40B4-BE49-F238E27FC236}">
                <a16:creationId xmlns:a16="http://schemas.microsoft.com/office/drawing/2014/main" id="{A7F9B6B3-5208-C6D2-C590-D843CE5325E4}"/>
              </a:ext>
            </a:extLst>
          </p:cNvPr>
          <p:cNvPicPr>
            <a:picLocks noChangeAspect="1"/>
          </p:cNvPicPr>
          <p:nvPr/>
        </p:nvPicPr>
        <p:blipFill>
          <a:blip r:embed="rId4"/>
          <a:stretch>
            <a:fillRect/>
          </a:stretch>
        </p:blipFill>
        <p:spPr>
          <a:xfrm>
            <a:off x="3211206" y="4021668"/>
            <a:ext cx="8178342" cy="2785961"/>
          </a:xfrm>
          <a:prstGeom prst="rect">
            <a:avLst/>
          </a:prstGeom>
        </p:spPr>
      </p:pic>
    </p:spTree>
    <p:extLst>
      <p:ext uri="{BB962C8B-B14F-4D97-AF65-F5344CB8AC3E}">
        <p14:creationId xmlns:p14="http://schemas.microsoft.com/office/powerpoint/2010/main" val="2415850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Coal</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33</a:t>
            </a:fld>
            <a:endParaRPr lang="en-AU"/>
          </a:p>
        </p:txBody>
      </p:sp>
      <p:sp>
        <p:nvSpPr>
          <p:cNvPr id="17" name="TextBox 16">
            <a:extLst>
              <a:ext uri="{FF2B5EF4-FFF2-40B4-BE49-F238E27FC236}">
                <a16:creationId xmlns:a16="http://schemas.microsoft.com/office/drawing/2014/main" id="{CF32C83E-45B1-6F68-415D-A5CF354668C9}"/>
              </a:ext>
            </a:extLst>
          </p:cNvPr>
          <p:cNvSpPr txBox="1"/>
          <p:nvPr/>
        </p:nvSpPr>
        <p:spPr>
          <a:xfrm>
            <a:off x="1734207" y="1166352"/>
            <a:ext cx="3436007" cy="276999"/>
          </a:xfrm>
          <a:prstGeom prst="rect">
            <a:avLst/>
          </a:prstGeom>
          <a:noFill/>
        </p:spPr>
        <p:txBody>
          <a:bodyPr wrap="square" rtlCol="0">
            <a:spAutoFit/>
          </a:bodyPr>
          <a:lstStyle/>
          <a:p>
            <a:pPr algn="ctr"/>
            <a:r>
              <a:rPr lang="en-US" sz="1200"/>
              <a:t>Net Import of Coal</a:t>
            </a:r>
          </a:p>
        </p:txBody>
      </p:sp>
      <p:sp>
        <p:nvSpPr>
          <p:cNvPr id="20" name="TextBox 19">
            <a:extLst>
              <a:ext uri="{FF2B5EF4-FFF2-40B4-BE49-F238E27FC236}">
                <a16:creationId xmlns:a16="http://schemas.microsoft.com/office/drawing/2014/main" id="{071E23F3-F5C5-D1AE-9222-0E96D06F5F0D}"/>
              </a:ext>
            </a:extLst>
          </p:cNvPr>
          <p:cNvSpPr txBox="1"/>
          <p:nvPr/>
        </p:nvSpPr>
        <p:spPr>
          <a:xfrm>
            <a:off x="8435494" y="1166352"/>
            <a:ext cx="3436007" cy="276999"/>
          </a:xfrm>
          <a:prstGeom prst="rect">
            <a:avLst/>
          </a:prstGeom>
          <a:noFill/>
        </p:spPr>
        <p:txBody>
          <a:bodyPr wrap="square" rtlCol="0">
            <a:spAutoFit/>
          </a:bodyPr>
          <a:lstStyle/>
          <a:p>
            <a:r>
              <a:rPr lang="en-US" sz="1200"/>
              <a:t>Coal Consumption by Sectors</a:t>
            </a:r>
          </a:p>
        </p:txBody>
      </p:sp>
      <p:sp>
        <p:nvSpPr>
          <p:cNvPr id="3" name="TextBox 2">
            <a:extLst>
              <a:ext uri="{FF2B5EF4-FFF2-40B4-BE49-F238E27FC236}">
                <a16:creationId xmlns:a16="http://schemas.microsoft.com/office/drawing/2014/main" id="{12FD7D3B-564D-48CC-F2C3-85B48A182F36}"/>
              </a:ext>
            </a:extLst>
          </p:cNvPr>
          <p:cNvSpPr txBox="1"/>
          <p:nvPr/>
        </p:nvSpPr>
        <p:spPr>
          <a:xfrm>
            <a:off x="1491975" y="6356350"/>
            <a:ext cx="336605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a:solidFill>
                  <a:prstClr val="black"/>
                </a:solidFill>
                <a:cs typeface="Arial" panose="020B0604020202020204" pitchFamily="34" charset="0"/>
              </a:rPr>
              <a:t>Energy Commission, Malaysia</a:t>
            </a:r>
          </a:p>
        </p:txBody>
      </p:sp>
      <p:pic>
        <p:nvPicPr>
          <p:cNvPr id="6" name="Picture 5" descr="A graph with a line going up&#10;&#10;Description automatically generated">
            <a:extLst>
              <a:ext uri="{FF2B5EF4-FFF2-40B4-BE49-F238E27FC236}">
                <a16:creationId xmlns:a16="http://schemas.microsoft.com/office/drawing/2014/main" id="{71CDDB63-2037-314B-0A22-7E8812438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66" y="1443351"/>
            <a:ext cx="5306848" cy="3251988"/>
          </a:xfrm>
          <a:prstGeom prst="rect">
            <a:avLst/>
          </a:prstGeom>
        </p:spPr>
      </p:pic>
      <p:pic>
        <p:nvPicPr>
          <p:cNvPr id="8" name="Picture 7" descr="A graph with a line going up&#10;&#10;Description automatically generated">
            <a:extLst>
              <a:ext uri="{FF2B5EF4-FFF2-40B4-BE49-F238E27FC236}">
                <a16:creationId xmlns:a16="http://schemas.microsoft.com/office/drawing/2014/main" id="{8EEFF10B-1524-74E5-6700-B82AE6A06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34545"/>
            <a:ext cx="6052987" cy="3269600"/>
          </a:xfrm>
          <a:prstGeom prst="rect">
            <a:avLst/>
          </a:prstGeom>
        </p:spPr>
      </p:pic>
    </p:spTree>
    <p:extLst>
      <p:ext uri="{BB962C8B-B14F-4D97-AF65-F5344CB8AC3E}">
        <p14:creationId xmlns:p14="http://schemas.microsoft.com/office/powerpoint/2010/main" val="3619678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Nuclear</a:t>
            </a:r>
          </a:p>
        </p:txBody>
      </p:sp>
      <p:sp>
        <p:nvSpPr>
          <p:cNvPr id="3" name="Content Placeholder 2">
            <a:extLst>
              <a:ext uri="{FF2B5EF4-FFF2-40B4-BE49-F238E27FC236}">
                <a16:creationId xmlns:a16="http://schemas.microsoft.com/office/drawing/2014/main" id="{468828AB-38C7-4A88-787D-4F995215DAF9}"/>
              </a:ext>
            </a:extLst>
          </p:cNvPr>
          <p:cNvSpPr>
            <a:spLocks noGrp="1"/>
          </p:cNvSpPr>
          <p:nvPr>
            <p:ph idx="1"/>
          </p:nvPr>
        </p:nvSpPr>
        <p:spPr>
          <a:xfrm>
            <a:off x="431800" y="849746"/>
            <a:ext cx="11328400" cy="633265"/>
          </a:xfrm>
        </p:spPr>
        <p:txBody>
          <a:bodyPr>
            <a:noAutofit/>
          </a:bodyPr>
          <a:lstStyle/>
          <a:p>
            <a:r>
              <a:rPr lang="en-US" sz="1600">
                <a:latin typeface="+mn-lt"/>
              </a:rPr>
              <a:t>Although Malaysia has established a nuclear agency and has periodically reviewed the nuclear option, as of 2023, there are no nuclear power generation plants, and plans for a nuclear plant are at the feasibility stage. </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34</a:t>
            </a:fld>
            <a:endParaRPr lang="en-AU"/>
          </a:p>
        </p:txBody>
      </p:sp>
      <p:sp>
        <p:nvSpPr>
          <p:cNvPr id="8" name="TextBox 7">
            <a:extLst>
              <a:ext uri="{FF2B5EF4-FFF2-40B4-BE49-F238E27FC236}">
                <a16:creationId xmlns:a16="http://schemas.microsoft.com/office/drawing/2014/main" id="{9DA8F4FD-95F2-2377-4420-C76793927741}"/>
              </a:ext>
            </a:extLst>
          </p:cNvPr>
          <p:cNvSpPr txBox="1"/>
          <p:nvPr/>
        </p:nvSpPr>
        <p:spPr>
          <a:xfrm>
            <a:off x="1654243" y="6400412"/>
            <a:ext cx="5806731"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Source: Various PDOE Reports</a:t>
            </a:r>
          </a:p>
        </p:txBody>
      </p:sp>
      <p:sp>
        <p:nvSpPr>
          <p:cNvPr id="9" name="Title 1">
            <a:extLst>
              <a:ext uri="{FF2B5EF4-FFF2-40B4-BE49-F238E27FC236}">
                <a16:creationId xmlns:a16="http://schemas.microsoft.com/office/drawing/2014/main" id="{615209AD-47A9-3054-8383-EEF1ACC95D6C}"/>
              </a:ext>
            </a:extLst>
          </p:cNvPr>
          <p:cNvSpPr txBox="1">
            <a:spLocks/>
          </p:cNvSpPr>
          <p:nvPr/>
        </p:nvSpPr>
        <p:spPr>
          <a:xfrm>
            <a:off x="431800" y="1483011"/>
            <a:ext cx="11328400" cy="5354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rgbClr val="002060"/>
                </a:solidFill>
                <a:latin typeface="Segoe UI" panose="020B0502040204020203" pitchFamily="34" charset="0"/>
                <a:ea typeface="+mj-ea"/>
                <a:cs typeface="Segoe UI" panose="020B0502040204020203" pitchFamily="34" charset="0"/>
              </a:defRPr>
            </a:lvl1pPr>
          </a:lstStyle>
          <a:p>
            <a:r>
              <a:rPr lang="en-US"/>
              <a:t>Bioenergy</a:t>
            </a:r>
          </a:p>
        </p:txBody>
      </p:sp>
      <p:graphicFrame>
        <p:nvGraphicFramePr>
          <p:cNvPr id="10" name="Table 9">
            <a:extLst>
              <a:ext uri="{FF2B5EF4-FFF2-40B4-BE49-F238E27FC236}">
                <a16:creationId xmlns:a16="http://schemas.microsoft.com/office/drawing/2014/main" id="{5FC9BE61-29A9-9E80-B78C-28D09035DB03}"/>
              </a:ext>
            </a:extLst>
          </p:cNvPr>
          <p:cNvGraphicFramePr>
            <a:graphicFrameLocks noGrp="1"/>
          </p:cNvGraphicFramePr>
          <p:nvPr>
            <p:extLst>
              <p:ext uri="{D42A27DB-BD31-4B8C-83A1-F6EECF244321}">
                <p14:modId xmlns:p14="http://schemas.microsoft.com/office/powerpoint/2010/main" val="3825297969"/>
              </p:ext>
            </p:extLst>
          </p:nvPr>
        </p:nvGraphicFramePr>
        <p:xfrm>
          <a:off x="611089" y="2275556"/>
          <a:ext cx="10969822" cy="664655"/>
        </p:xfrm>
        <a:graphic>
          <a:graphicData uri="http://schemas.openxmlformats.org/drawingml/2006/table">
            <a:tbl>
              <a:tblPr firstRow="1" firstCol="1" bandRow="1">
                <a:tableStyleId>{5FD0F851-EC5A-4D38-B0AD-8093EC10F338}</a:tableStyleId>
              </a:tblPr>
              <a:tblGrid>
                <a:gridCol w="3656202">
                  <a:extLst>
                    <a:ext uri="{9D8B030D-6E8A-4147-A177-3AD203B41FA5}">
                      <a16:colId xmlns:a16="http://schemas.microsoft.com/office/drawing/2014/main" val="707070926"/>
                    </a:ext>
                  </a:extLst>
                </a:gridCol>
                <a:gridCol w="3656202">
                  <a:extLst>
                    <a:ext uri="{9D8B030D-6E8A-4147-A177-3AD203B41FA5}">
                      <a16:colId xmlns:a16="http://schemas.microsoft.com/office/drawing/2014/main" val="693599527"/>
                    </a:ext>
                  </a:extLst>
                </a:gridCol>
                <a:gridCol w="3657418">
                  <a:extLst>
                    <a:ext uri="{9D8B030D-6E8A-4147-A177-3AD203B41FA5}">
                      <a16:colId xmlns:a16="http://schemas.microsoft.com/office/drawing/2014/main" val="3869096188"/>
                    </a:ext>
                  </a:extLst>
                </a:gridCol>
              </a:tblGrid>
              <a:tr h="0">
                <a:tc>
                  <a:txBody>
                    <a:bodyPr/>
                    <a:lstStyle/>
                    <a:p>
                      <a:pPr marL="0" marR="0" algn="ctr">
                        <a:lnSpc>
                          <a:spcPct val="107000"/>
                        </a:lnSpc>
                        <a:spcBef>
                          <a:spcPts val="0"/>
                        </a:spcBef>
                        <a:spcAft>
                          <a:spcPts val="0"/>
                        </a:spcAft>
                      </a:pPr>
                      <a:r>
                        <a:rPr lang="en-US" sz="1400">
                          <a:effectLst/>
                        </a:rPr>
                        <a:t>2030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2040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rPr>
                        <a:t>2050</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37996602"/>
                  </a:ext>
                </a:extLst>
              </a:tr>
              <a:tr h="0">
                <a:tc>
                  <a:txBody>
                    <a:bodyPr/>
                    <a:lstStyle/>
                    <a:p>
                      <a:pPr marL="342900" marR="0" lvl="0" indent="-342900" algn="just">
                        <a:lnSpc>
                          <a:spcPct val="107000"/>
                        </a:lnSpc>
                        <a:spcBef>
                          <a:spcPts val="0"/>
                        </a:spcBef>
                        <a:spcAft>
                          <a:spcPts val="0"/>
                        </a:spcAft>
                        <a:buFont typeface="Symbol" panose="05050102010706020507" pitchFamily="18" charset="2"/>
                        <a:buChar char=""/>
                      </a:pPr>
                      <a:r>
                        <a:rPr lang="en-US" sz="1400" b="0">
                          <a:effectLst/>
                        </a:rPr>
                        <a:t>0.6 billion </a:t>
                      </a:r>
                      <a:r>
                        <a:rPr lang="en-US" sz="1400" b="0" err="1">
                          <a:effectLst/>
                        </a:rPr>
                        <a:t>litres</a:t>
                      </a:r>
                      <a:r>
                        <a:rPr lang="en-US" sz="1400" b="0">
                          <a:effectLst/>
                        </a:rPr>
                        <a:t> of biofuel production</a:t>
                      </a:r>
                    </a:p>
                    <a:p>
                      <a:pPr marL="342900" marR="0" lvl="0" indent="-342900" algn="just">
                        <a:lnSpc>
                          <a:spcPct val="107000"/>
                        </a:lnSpc>
                        <a:spcBef>
                          <a:spcPts val="0"/>
                        </a:spcBef>
                        <a:spcAft>
                          <a:spcPts val="0"/>
                        </a:spcAft>
                        <a:buFont typeface="Symbol" panose="05050102010706020507" pitchFamily="18" charset="2"/>
                        <a:buChar char=""/>
                      </a:pPr>
                      <a:r>
                        <a:rPr lang="en-US" sz="1400" b="0">
                          <a:effectLst/>
                        </a:rPr>
                        <a:t>~500MW of bioenergy installed capacity</a:t>
                      </a:r>
                      <a:endParaRPr lang="en-US" sz="1400" b="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a:effectLst/>
                        </a:rPr>
                        <a:t>1.8 billion litres of biofuel production</a:t>
                      </a:r>
                    </a:p>
                    <a:p>
                      <a:pPr marL="342900" marR="0" lvl="0" indent="-342900">
                        <a:lnSpc>
                          <a:spcPct val="107000"/>
                        </a:lnSpc>
                        <a:spcBef>
                          <a:spcPts val="0"/>
                        </a:spcBef>
                        <a:spcAft>
                          <a:spcPts val="0"/>
                        </a:spcAft>
                        <a:buFont typeface="Symbol" panose="05050102010706020507" pitchFamily="18" charset="2"/>
                        <a:buChar char=""/>
                      </a:pPr>
                      <a:r>
                        <a:rPr lang="en-US" sz="1400">
                          <a:effectLst/>
                        </a:rPr>
                        <a:t>~600MW of bioenergy installed capacity</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a:effectLst/>
                        </a:rPr>
                        <a:t>3.5 billion </a:t>
                      </a:r>
                      <a:r>
                        <a:rPr lang="en-US" sz="1400" err="1">
                          <a:effectLst/>
                        </a:rPr>
                        <a:t>litres</a:t>
                      </a:r>
                      <a:r>
                        <a:rPr lang="en-US" sz="1400">
                          <a:effectLst/>
                        </a:rPr>
                        <a:t> of biofuel production</a:t>
                      </a:r>
                    </a:p>
                    <a:p>
                      <a:pPr marL="342900" marR="0" lvl="0" indent="-342900">
                        <a:lnSpc>
                          <a:spcPct val="107000"/>
                        </a:lnSpc>
                        <a:spcBef>
                          <a:spcPts val="0"/>
                        </a:spcBef>
                        <a:spcAft>
                          <a:spcPts val="0"/>
                        </a:spcAft>
                        <a:buFont typeface="Symbol" panose="05050102010706020507" pitchFamily="18" charset="2"/>
                        <a:buChar char=""/>
                      </a:pPr>
                      <a:r>
                        <a:rPr lang="en-US" sz="1400">
                          <a:effectLst/>
                        </a:rPr>
                        <a:t>~1,400MW of bioenergy installed capacity</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49080007"/>
                  </a:ext>
                </a:extLst>
              </a:tr>
            </a:tbl>
          </a:graphicData>
        </a:graphic>
      </p:graphicFrame>
      <p:sp>
        <p:nvSpPr>
          <p:cNvPr id="11" name="Rectangle 1">
            <a:extLst>
              <a:ext uri="{FF2B5EF4-FFF2-40B4-BE49-F238E27FC236}">
                <a16:creationId xmlns:a16="http://schemas.microsoft.com/office/drawing/2014/main" id="{E0F14807-D649-0F9C-AA00-042D8BC2290D}"/>
              </a:ext>
            </a:extLst>
          </p:cNvPr>
          <p:cNvSpPr>
            <a:spLocks noChangeArrowheads="1"/>
          </p:cNvSpPr>
          <p:nvPr/>
        </p:nvSpPr>
        <p:spPr bwMode="auto">
          <a:xfrm>
            <a:off x="431800" y="1945804"/>
            <a:ext cx="421358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Calibri" panose="020F0502020204030204" pitchFamily="34" charset="0"/>
              </a:rPr>
              <a:t>Steady growth of biofuel (biodiesel) – ambitious target:</a:t>
            </a:r>
            <a:endParaRPr kumimoji="0" lang="en-US" altLang="en-US" sz="1400" b="0" i="0" u="none" strike="noStrike" cap="none" normalizeH="0" baseline="0">
              <a:ln>
                <a:noFill/>
              </a:ln>
              <a:solidFill>
                <a:schemeClr val="tx1"/>
              </a:solidFill>
              <a:effectLst/>
              <a:latin typeface="Arial" panose="020B0604020202020204" pitchFamily="34" charset="0"/>
            </a:endParaRPr>
          </a:p>
        </p:txBody>
      </p:sp>
      <p:pic>
        <p:nvPicPr>
          <p:cNvPr id="12" name="Picture 11" descr="A graph of a number of people&#10;&#10;Description automatically generated with medium confidence">
            <a:extLst>
              <a:ext uri="{FF2B5EF4-FFF2-40B4-BE49-F238E27FC236}">
                <a16:creationId xmlns:a16="http://schemas.microsoft.com/office/drawing/2014/main" id="{52417329-72F6-007E-1EE7-9784B803F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662" y="3312428"/>
            <a:ext cx="2743200" cy="2894004"/>
          </a:xfrm>
          <a:prstGeom prst="rect">
            <a:avLst/>
          </a:prstGeom>
        </p:spPr>
      </p:pic>
      <p:sp>
        <p:nvSpPr>
          <p:cNvPr id="14" name="TextBox 13">
            <a:extLst>
              <a:ext uri="{FF2B5EF4-FFF2-40B4-BE49-F238E27FC236}">
                <a16:creationId xmlns:a16="http://schemas.microsoft.com/office/drawing/2014/main" id="{BA11964C-38AD-19CF-B8DD-2EB0D2225CCE}"/>
              </a:ext>
            </a:extLst>
          </p:cNvPr>
          <p:cNvSpPr txBox="1"/>
          <p:nvPr/>
        </p:nvSpPr>
        <p:spPr>
          <a:xfrm>
            <a:off x="-620110" y="4113099"/>
            <a:ext cx="6096000" cy="523220"/>
          </a:xfrm>
          <a:prstGeom prst="rect">
            <a:avLst/>
          </a:prstGeom>
          <a:noFill/>
        </p:spPr>
        <p:txBody>
          <a:bodyPr wrap="square">
            <a:spAutoFit/>
          </a:bodyPr>
          <a:lstStyle/>
          <a:p>
            <a:pPr marL="228600" marR="0" algn="ctr">
              <a:spcBef>
                <a:spcPts val="0"/>
              </a:spcBef>
            </a:pPr>
            <a:r>
              <a:rPr lang="en-US" sz="1400">
                <a:effectLst/>
                <a:latin typeface="Calibri" panose="020F0502020204030204" pitchFamily="34" charset="0"/>
                <a:ea typeface="SimSun" panose="02010600030101010101" pitchFamily="2" charset="-122"/>
                <a:cs typeface="Calibri" panose="020F0502020204030204" pitchFamily="34" charset="0"/>
              </a:rPr>
              <a:t>Bioenergy Generation Potential </a:t>
            </a:r>
          </a:p>
          <a:p>
            <a:pPr marL="228600" marR="0" algn="ctr">
              <a:spcBef>
                <a:spcPts val="0"/>
              </a:spcBef>
            </a:pPr>
            <a:r>
              <a:rPr lang="en-US" sz="1400">
                <a:effectLst/>
                <a:latin typeface="Calibri" panose="020F0502020204030204" pitchFamily="34" charset="0"/>
                <a:ea typeface="SimSun" panose="02010600030101010101" pitchFamily="2" charset="-122"/>
                <a:cs typeface="Calibri" panose="020F0502020204030204" pitchFamily="34" charset="0"/>
              </a:rPr>
              <a:t>in Malaysia (GW)</a:t>
            </a:r>
            <a:r>
              <a:rPr lang="en-US" sz="1400" baseline="30000">
                <a:effectLst/>
                <a:latin typeface="Calibri" panose="020F0502020204030204" pitchFamily="34" charset="0"/>
                <a:ea typeface="SimSun" panose="02010600030101010101" pitchFamily="2" charset="-122"/>
                <a:cs typeface="Calibri" panose="020F0502020204030204" pitchFamily="34" charset="0"/>
              </a:rPr>
              <a:t>MYRER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2983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Malaysia Hydrogen Economy</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35</a:t>
            </a:fld>
            <a:endParaRPr lang="en-AU"/>
          </a:p>
        </p:txBody>
      </p:sp>
      <p:sp>
        <p:nvSpPr>
          <p:cNvPr id="8" name="TextBox 7">
            <a:extLst>
              <a:ext uri="{FF2B5EF4-FFF2-40B4-BE49-F238E27FC236}">
                <a16:creationId xmlns:a16="http://schemas.microsoft.com/office/drawing/2014/main" id="{9DA8F4FD-95F2-2377-4420-C76793927741}"/>
              </a:ext>
            </a:extLst>
          </p:cNvPr>
          <p:cNvSpPr txBox="1"/>
          <p:nvPr/>
        </p:nvSpPr>
        <p:spPr>
          <a:xfrm>
            <a:off x="1654243" y="6323468"/>
            <a:ext cx="5806731" cy="577081"/>
          </a:xfrm>
          <a:prstGeom prst="rect">
            <a:avLst/>
          </a:prstGeom>
          <a:noFill/>
        </p:spPr>
        <p:txBody>
          <a:bodyPr wrap="square" rtlCol="0">
            <a:spAutoFit/>
          </a:bodyPr>
          <a:lstStyle/>
          <a:p>
            <a:r>
              <a:rPr lang="en-US" sz="1050" i="1">
                <a:latin typeface="Arial" panose="020B0604020202020204" pitchFamily="34" charset="0"/>
                <a:cs typeface="Arial" panose="020B0604020202020204" pitchFamily="34" charset="0"/>
              </a:rPr>
              <a:t>Source: </a:t>
            </a:r>
          </a:p>
          <a:p>
            <a:r>
              <a:rPr lang="en-US" sz="1050" i="1">
                <a:latin typeface="Arial" panose="020B0604020202020204" pitchFamily="34" charset="0"/>
                <a:cs typeface="Arial" panose="020B0604020202020204" pitchFamily="34" charset="0"/>
              </a:rPr>
              <a:t>NETR</a:t>
            </a:r>
          </a:p>
          <a:p>
            <a:r>
              <a:rPr lang="en-US" sz="1050" i="1">
                <a:latin typeface="Arial" panose="020B0604020202020204" pitchFamily="34" charset="0"/>
                <a:cs typeface="Arial" panose="020B0604020202020204" pitchFamily="34" charset="0"/>
              </a:rPr>
              <a:t>HETR</a:t>
            </a:r>
          </a:p>
        </p:txBody>
      </p:sp>
      <p:sp>
        <p:nvSpPr>
          <p:cNvPr id="13" name="TextBox 12">
            <a:extLst>
              <a:ext uri="{FF2B5EF4-FFF2-40B4-BE49-F238E27FC236}">
                <a16:creationId xmlns:a16="http://schemas.microsoft.com/office/drawing/2014/main" id="{4A962322-C370-90C1-4AE1-DBC6E2F1D1B0}"/>
              </a:ext>
            </a:extLst>
          </p:cNvPr>
          <p:cNvSpPr txBox="1"/>
          <p:nvPr/>
        </p:nvSpPr>
        <p:spPr>
          <a:xfrm>
            <a:off x="431800" y="849746"/>
            <a:ext cx="11087538" cy="1500539"/>
          </a:xfrm>
          <a:prstGeom prst="rect">
            <a:avLst/>
          </a:prstGeom>
          <a:noFill/>
        </p:spPr>
        <p:txBody>
          <a:bodyPr wrap="square">
            <a:spAutoFit/>
          </a:bodyPr>
          <a:lstStyle/>
          <a:p>
            <a:pPr marL="0" marR="0" algn="just">
              <a:lnSpc>
                <a:spcPct val="107000"/>
              </a:lnSpc>
              <a:spcBef>
                <a:spcPts val="0"/>
              </a:spcBef>
              <a:spcAft>
                <a:spcPts val="800"/>
              </a:spcAft>
            </a:pPr>
            <a:r>
              <a:rPr lang="en-US" sz="1600">
                <a:effectLst/>
                <a:latin typeface="Calibri" panose="020F0502020204030204" pitchFamily="34" charset="0"/>
                <a:ea typeface="SimSun" panose="02010600030101010101" pitchFamily="2" charset="-122"/>
                <a:cs typeface="Calibri" panose="020F0502020204030204" pitchFamily="34" charset="0"/>
              </a:rPr>
              <a:t>NETR LCNA proposes the following targets: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a:effectLst/>
                <a:latin typeface="Calibri" panose="020F0502020204030204" pitchFamily="34" charset="0"/>
                <a:ea typeface="SimSun" panose="02010600030101010101" pitchFamily="2" charset="-122"/>
                <a:cs typeface="Calibri" panose="020F0502020204030204" pitchFamily="34" charset="0"/>
              </a:rPr>
              <a:t>Blue Hydrogen: To completely phase out the use of grey hydrogen as a feedstock by 2050.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1600">
                <a:effectLst/>
                <a:latin typeface="Calibri" panose="020F0502020204030204" pitchFamily="34" charset="0"/>
                <a:ea typeface="SimSun" panose="02010600030101010101" pitchFamily="2" charset="-122"/>
                <a:cs typeface="Calibri" panose="020F0502020204030204" pitchFamily="34" charset="0"/>
              </a:rPr>
              <a:t>Green Hydrogen: To produce up to 2.5 Mtpa of green hydrogen by 2050 from RE, such as hydroelectric power and solar.</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600">
                <a:effectLst/>
                <a:latin typeface="Calibri" panose="020F0502020204030204" pitchFamily="34" charset="0"/>
                <a:ea typeface="SimSun" panose="02010600030101010101" pitchFamily="2" charset="-122"/>
                <a:cs typeface="Calibri" panose="020F0502020204030204" pitchFamily="34" charset="0"/>
              </a:rPr>
              <a:t>Low-carbon Hydrogen Hubs: To establish one low-carbon hydrogen hub by 2030 and an additional two hubs by 2050, bringing the total to three hubs.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p:txBody>
      </p:sp>
      <p:graphicFrame>
        <p:nvGraphicFramePr>
          <p:cNvPr id="17" name="Table 16">
            <a:extLst>
              <a:ext uri="{FF2B5EF4-FFF2-40B4-BE49-F238E27FC236}">
                <a16:creationId xmlns:a16="http://schemas.microsoft.com/office/drawing/2014/main" id="{9055D3D9-C38C-E672-8E1B-7CA57BF6C7B8}"/>
              </a:ext>
            </a:extLst>
          </p:cNvPr>
          <p:cNvGraphicFramePr>
            <a:graphicFrameLocks noGrp="1"/>
          </p:cNvGraphicFramePr>
          <p:nvPr>
            <p:extLst>
              <p:ext uri="{D42A27DB-BD31-4B8C-83A1-F6EECF244321}">
                <p14:modId xmlns:p14="http://schemas.microsoft.com/office/powerpoint/2010/main" val="2083141272"/>
              </p:ext>
            </p:extLst>
          </p:nvPr>
        </p:nvGraphicFramePr>
        <p:xfrm>
          <a:off x="1855514" y="2350285"/>
          <a:ext cx="8240110" cy="759524"/>
        </p:xfrm>
        <a:graphic>
          <a:graphicData uri="http://schemas.openxmlformats.org/drawingml/2006/table">
            <a:tbl>
              <a:tblPr firstRow="1" firstCol="1" bandRow="1">
                <a:tableStyleId>{5FD0F851-EC5A-4D38-B0AD-8093EC10F338}</a:tableStyleId>
              </a:tblPr>
              <a:tblGrid>
                <a:gridCol w="2463076">
                  <a:extLst>
                    <a:ext uri="{9D8B030D-6E8A-4147-A177-3AD203B41FA5}">
                      <a16:colId xmlns:a16="http://schemas.microsoft.com/office/drawing/2014/main" val="1818841112"/>
                    </a:ext>
                  </a:extLst>
                </a:gridCol>
                <a:gridCol w="2549902">
                  <a:extLst>
                    <a:ext uri="{9D8B030D-6E8A-4147-A177-3AD203B41FA5}">
                      <a16:colId xmlns:a16="http://schemas.microsoft.com/office/drawing/2014/main" val="4108937509"/>
                    </a:ext>
                  </a:extLst>
                </a:gridCol>
                <a:gridCol w="3227132">
                  <a:extLst>
                    <a:ext uri="{9D8B030D-6E8A-4147-A177-3AD203B41FA5}">
                      <a16:colId xmlns:a16="http://schemas.microsoft.com/office/drawing/2014/main" val="395519337"/>
                    </a:ext>
                  </a:extLst>
                </a:gridCol>
              </a:tblGrid>
              <a:tr h="0">
                <a:tc>
                  <a:txBody>
                    <a:bodyPr/>
                    <a:lstStyle/>
                    <a:p>
                      <a:pPr marL="0" marR="0" algn="ctr">
                        <a:lnSpc>
                          <a:spcPct val="107000"/>
                        </a:lnSpc>
                        <a:spcBef>
                          <a:spcPts val="0"/>
                        </a:spcBef>
                        <a:spcAft>
                          <a:spcPts val="0"/>
                        </a:spcAft>
                      </a:pPr>
                      <a:r>
                        <a:rPr lang="en-US" sz="1600">
                          <a:effectLst/>
                        </a:rPr>
                        <a:t>2030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2040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2050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93116062"/>
                  </a:ext>
                </a:extLst>
              </a:tr>
              <a:tr h="0">
                <a:tc>
                  <a:txBody>
                    <a:bodyPr/>
                    <a:lstStyle/>
                    <a:p>
                      <a:pPr marL="0" marR="0" algn="ctr">
                        <a:lnSpc>
                          <a:spcPct val="107000"/>
                        </a:lnSpc>
                        <a:spcBef>
                          <a:spcPts val="0"/>
                        </a:spcBef>
                        <a:spcAft>
                          <a:spcPts val="0"/>
                        </a:spcAft>
                      </a:pPr>
                      <a:r>
                        <a:rPr lang="en-US" sz="1600" b="0">
                          <a:effectLst/>
                        </a:rPr>
                        <a:t>Establishment of </a:t>
                      </a:r>
                    </a:p>
                    <a:p>
                      <a:pPr marL="0" marR="0" algn="ctr">
                        <a:lnSpc>
                          <a:spcPct val="107000"/>
                        </a:lnSpc>
                        <a:spcBef>
                          <a:spcPts val="0"/>
                        </a:spcBef>
                        <a:spcAft>
                          <a:spcPts val="0"/>
                        </a:spcAft>
                      </a:pPr>
                      <a:r>
                        <a:rPr lang="en-US" sz="1600" b="0">
                          <a:effectLst/>
                        </a:rPr>
                        <a:t>1 hydrogen hub</a:t>
                      </a:r>
                      <a:endParaRPr lang="en-US" sz="1600" b="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Establishment of </a:t>
                      </a:r>
                    </a:p>
                    <a:p>
                      <a:pPr marL="0" marR="0" algn="ctr">
                        <a:lnSpc>
                          <a:spcPct val="107000"/>
                        </a:lnSpc>
                        <a:spcBef>
                          <a:spcPts val="0"/>
                        </a:spcBef>
                        <a:spcAft>
                          <a:spcPts val="0"/>
                        </a:spcAft>
                      </a:pPr>
                      <a:r>
                        <a:rPr lang="en-US" sz="1600">
                          <a:effectLst/>
                        </a:rPr>
                        <a:t>2 hydrogen hubs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rPr>
                        <a:t>Up to 2.5MTPA </a:t>
                      </a:r>
                    </a:p>
                    <a:p>
                      <a:pPr marL="0" marR="0" algn="ctr">
                        <a:lnSpc>
                          <a:spcPct val="107000"/>
                        </a:lnSpc>
                        <a:spcBef>
                          <a:spcPts val="0"/>
                        </a:spcBef>
                        <a:spcAft>
                          <a:spcPts val="0"/>
                        </a:spcAft>
                      </a:pPr>
                      <a:r>
                        <a:rPr lang="en-US" sz="1600">
                          <a:effectLst/>
                        </a:rPr>
                        <a:t>local green H</a:t>
                      </a:r>
                      <a:r>
                        <a:rPr lang="en-US" sz="1600" baseline="-25000">
                          <a:effectLst/>
                        </a:rPr>
                        <a:t>2</a:t>
                      </a:r>
                      <a:r>
                        <a:rPr lang="en-US" sz="1600">
                          <a:effectLst/>
                        </a:rPr>
                        <a:t> production</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30531109"/>
                  </a:ext>
                </a:extLst>
              </a:tr>
            </a:tbl>
          </a:graphicData>
        </a:graphic>
      </p:graphicFrame>
      <p:graphicFrame>
        <p:nvGraphicFramePr>
          <p:cNvPr id="18" name="Table 17">
            <a:extLst>
              <a:ext uri="{FF2B5EF4-FFF2-40B4-BE49-F238E27FC236}">
                <a16:creationId xmlns:a16="http://schemas.microsoft.com/office/drawing/2014/main" id="{BC940E46-41BB-658D-F88C-449F482ABA83}"/>
              </a:ext>
            </a:extLst>
          </p:cNvPr>
          <p:cNvGraphicFramePr>
            <a:graphicFrameLocks noGrp="1"/>
          </p:cNvGraphicFramePr>
          <p:nvPr>
            <p:extLst>
              <p:ext uri="{D42A27DB-BD31-4B8C-83A1-F6EECF244321}">
                <p14:modId xmlns:p14="http://schemas.microsoft.com/office/powerpoint/2010/main" val="2340108087"/>
              </p:ext>
            </p:extLst>
          </p:nvPr>
        </p:nvGraphicFramePr>
        <p:xfrm>
          <a:off x="431800" y="3205756"/>
          <a:ext cx="11328400" cy="3088132"/>
        </p:xfrm>
        <a:graphic>
          <a:graphicData uri="http://schemas.openxmlformats.org/drawingml/2006/table">
            <a:tbl>
              <a:tblPr firstRow="1" firstCol="1" bandRow="1">
                <a:tableStyleId>{5C22544A-7EE6-4342-B048-85BDC9FD1C3A}</a:tableStyleId>
              </a:tblPr>
              <a:tblGrid>
                <a:gridCol w="1186793">
                  <a:extLst>
                    <a:ext uri="{9D8B030D-6E8A-4147-A177-3AD203B41FA5}">
                      <a16:colId xmlns:a16="http://schemas.microsoft.com/office/drawing/2014/main" val="216138662"/>
                    </a:ext>
                  </a:extLst>
                </a:gridCol>
                <a:gridCol w="10141607">
                  <a:extLst>
                    <a:ext uri="{9D8B030D-6E8A-4147-A177-3AD203B41FA5}">
                      <a16:colId xmlns:a16="http://schemas.microsoft.com/office/drawing/2014/main" val="271137653"/>
                    </a:ext>
                  </a:extLst>
                </a:gridCol>
              </a:tblGrid>
              <a:tr h="0">
                <a:tc>
                  <a:txBody>
                    <a:bodyPr/>
                    <a:lstStyle/>
                    <a:p>
                      <a:pPr marL="0" marR="0" algn="ctr">
                        <a:lnSpc>
                          <a:spcPct val="107000"/>
                        </a:lnSpc>
                        <a:spcBef>
                          <a:spcPts val="0"/>
                        </a:spcBef>
                        <a:spcAft>
                          <a:spcPts val="0"/>
                        </a:spcAft>
                      </a:pPr>
                      <a:r>
                        <a:rPr lang="en-US" sz="1200">
                          <a:effectLst/>
                        </a:rPr>
                        <a:t>ASPECT</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DETAILS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96672529"/>
                  </a:ext>
                </a:extLst>
              </a:tr>
              <a:tr h="0">
                <a:tc>
                  <a:txBody>
                    <a:bodyPr/>
                    <a:lstStyle/>
                    <a:p>
                      <a:pPr marL="0" marR="0" algn="ctr">
                        <a:lnSpc>
                          <a:spcPct val="107000"/>
                        </a:lnSpc>
                        <a:spcBef>
                          <a:spcPts val="0"/>
                        </a:spcBef>
                        <a:spcAft>
                          <a:spcPts val="0"/>
                        </a:spcAft>
                      </a:pPr>
                      <a:r>
                        <a:rPr lang="en-US" sz="1200">
                          <a:effectLst/>
                        </a:rPr>
                        <a:t>Policy</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Hydrogen Economy and Technology Roadmap (HETR) 2023</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61403104"/>
                  </a:ext>
                </a:extLst>
              </a:tr>
              <a:tr h="0">
                <a:tc>
                  <a:txBody>
                    <a:bodyPr/>
                    <a:lstStyle/>
                    <a:p>
                      <a:pPr marL="0" marR="0" algn="ctr">
                        <a:lnSpc>
                          <a:spcPct val="107000"/>
                        </a:lnSpc>
                        <a:spcBef>
                          <a:spcPts val="0"/>
                        </a:spcBef>
                        <a:spcAft>
                          <a:spcPts val="0"/>
                        </a:spcAft>
                      </a:pPr>
                      <a:r>
                        <a:rPr lang="en-US" sz="1200">
                          <a:effectLst/>
                        </a:rPr>
                        <a:t>National Target</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2.5 MTPA by 2050 – NETR’s RT Scenario </a:t>
                      </a:r>
                    </a:p>
                    <a:p>
                      <a:pPr marL="0" marR="0" algn="just">
                        <a:lnSpc>
                          <a:spcPct val="107000"/>
                        </a:lnSpc>
                        <a:spcBef>
                          <a:spcPts val="0"/>
                        </a:spcBef>
                        <a:spcAft>
                          <a:spcPts val="0"/>
                        </a:spcAft>
                      </a:pPr>
                      <a:r>
                        <a:rPr lang="en-US" sz="1200">
                          <a:effectLst/>
                        </a:rPr>
                        <a:t>7 MTPA by 2050 – HETR’s Ref Scenario </a:t>
                      </a:r>
                    </a:p>
                    <a:p>
                      <a:pPr marL="0" marR="0" algn="just">
                        <a:lnSpc>
                          <a:spcPct val="107000"/>
                        </a:lnSpc>
                        <a:spcBef>
                          <a:spcPts val="0"/>
                        </a:spcBef>
                        <a:spcAft>
                          <a:spcPts val="0"/>
                        </a:spcAft>
                      </a:pPr>
                      <a:r>
                        <a:rPr lang="en-US" sz="1200">
                          <a:effectLst/>
                        </a:rPr>
                        <a:t>16 MTPA by 2050 – HETR’s Target Scenario</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2169003"/>
                  </a:ext>
                </a:extLst>
              </a:tr>
              <a:tr h="0">
                <a:tc>
                  <a:txBody>
                    <a:bodyPr/>
                    <a:lstStyle/>
                    <a:p>
                      <a:pPr marL="0" marR="0" algn="ctr">
                        <a:lnSpc>
                          <a:spcPct val="107000"/>
                        </a:lnSpc>
                        <a:spcBef>
                          <a:spcPts val="0"/>
                        </a:spcBef>
                        <a:spcAft>
                          <a:spcPts val="0"/>
                        </a:spcAft>
                      </a:pPr>
                      <a:r>
                        <a:rPr lang="en-US" sz="1200">
                          <a:effectLst/>
                        </a:rPr>
                        <a:t>Industry Value Chain</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200">
                          <a:effectLst/>
                        </a:rPr>
                        <a:t>Production of green hydrogen in Sarawak: 130kg per day</a:t>
                      </a:r>
                    </a:p>
                    <a:p>
                      <a:pPr marL="342900" marR="0" lvl="0" indent="-342900">
                        <a:lnSpc>
                          <a:spcPct val="107000"/>
                        </a:lnSpc>
                        <a:spcBef>
                          <a:spcPts val="0"/>
                        </a:spcBef>
                        <a:spcAft>
                          <a:spcPts val="0"/>
                        </a:spcAft>
                        <a:buFont typeface="Symbol" panose="05050102010706020507" pitchFamily="18" charset="2"/>
                        <a:buChar char=""/>
                      </a:pPr>
                      <a:r>
                        <a:rPr lang="en-US" sz="1200">
                          <a:effectLst/>
                        </a:rPr>
                        <a:t>Production of grey hydrogen - 1 MTPA</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73824869"/>
                  </a:ext>
                </a:extLst>
              </a:tr>
              <a:tr h="0">
                <a:tc>
                  <a:txBody>
                    <a:bodyPr/>
                    <a:lstStyle/>
                    <a:p>
                      <a:pPr marL="0" marR="0" algn="ctr">
                        <a:lnSpc>
                          <a:spcPct val="107000"/>
                        </a:lnSpc>
                        <a:spcBef>
                          <a:spcPts val="0"/>
                        </a:spcBef>
                        <a:spcAft>
                          <a:spcPts val="0"/>
                        </a:spcAft>
                      </a:pPr>
                      <a:r>
                        <a:rPr lang="en-US" sz="1200">
                          <a:effectLst/>
                        </a:rPr>
                        <a:t>Achievement/</a:t>
                      </a:r>
                    </a:p>
                    <a:p>
                      <a:pPr marL="0" marR="0" algn="ctr">
                        <a:lnSpc>
                          <a:spcPct val="107000"/>
                        </a:lnSpc>
                        <a:spcBef>
                          <a:spcPts val="0"/>
                        </a:spcBef>
                        <a:spcAft>
                          <a:spcPts val="0"/>
                        </a:spcAft>
                      </a:pPr>
                      <a:r>
                        <a:rPr lang="en-US" sz="1200">
                          <a:effectLst/>
                        </a:rPr>
                        <a:t>Progress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200">
                          <a:effectLst/>
                        </a:rPr>
                        <a:t>Sarawak Energy’s Integrated Hydrogen Production Plant and Refueling Station in Kuching, Sarawak in May 2019 with a production capacity of 130kg of Hydrogen per day.</a:t>
                      </a:r>
                    </a:p>
                    <a:p>
                      <a:pPr marL="342900" marR="0" lvl="0" indent="-342900">
                        <a:lnSpc>
                          <a:spcPct val="107000"/>
                        </a:lnSpc>
                        <a:spcBef>
                          <a:spcPts val="0"/>
                        </a:spcBef>
                        <a:spcAft>
                          <a:spcPts val="0"/>
                        </a:spcAft>
                        <a:buFont typeface="Symbol" panose="05050102010706020507" pitchFamily="18" charset="2"/>
                        <a:buChar char=""/>
                      </a:pPr>
                      <a:r>
                        <a:rPr lang="en-US" sz="1200" err="1">
                          <a:effectLst/>
                        </a:rPr>
                        <a:t>Gentari</a:t>
                      </a:r>
                      <a:r>
                        <a:rPr lang="en-US" sz="1200">
                          <a:effectLst/>
                        </a:rPr>
                        <a:t> exports hydrogen to Japan in ammonia or </a:t>
                      </a:r>
                      <a:r>
                        <a:rPr lang="en-US" sz="1200" err="1">
                          <a:effectLst/>
                        </a:rPr>
                        <a:t>metylcyclohexane</a:t>
                      </a:r>
                      <a:r>
                        <a:rPr lang="en-US" sz="1200">
                          <a:effectLst/>
                        </a:rPr>
                        <a:t> (MCH) with a capacity of 50,000-ton H</a:t>
                      </a:r>
                      <a:r>
                        <a:rPr lang="en-US" sz="1200" baseline="-25000">
                          <a:effectLst/>
                        </a:rPr>
                        <a:t>2</a:t>
                      </a:r>
                      <a:r>
                        <a:rPr lang="en-US" sz="1200">
                          <a:effectLst/>
                        </a:rPr>
                        <a:t>/year. </a:t>
                      </a:r>
                    </a:p>
                    <a:p>
                      <a:pPr marL="798513" marR="0" lvl="0" indent="-342900">
                        <a:lnSpc>
                          <a:spcPct val="107000"/>
                        </a:lnSpc>
                        <a:spcBef>
                          <a:spcPts val="0"/>
                        </a:spcBef>
                        <a:spcAft>
                          <a:spcPts val="0"/>
                        </a:spcAft>
                        <a:buFont typeface="Calibri" panose="020F0502020204030204" pitchFamily="34" charset="0"/>
                        <a:buChar char="-"/>
                      </a:pPr>
                      <a:r>
                        <a:rPr lang="en-US" sz="1200">
                          <a:effectLst/>
                        </a:rPr>
                        <a:t>SEDC has inked </a:t>
                      </a:r>
                      <a:r>
                        <a:rPr lang="en-US" sz="1200" err="1">
                          <a:effectLst/>
                        </a:rPr>
                        <a:t>MoUs</a:t>
                      </a:r>
                      <a:r>
                        <a:rPr lang="en-US" sz="1200">
                          <a:effectLst/>
                        </a:rPr>
                        <a:t> with a Japanese consortium (Sumitomo and ENEOS) that focuses on hydrogen export in the form of MCH.3,000-ton H</a:t>
                      </a:r>
                      <a:r>
                        <a:rPr lang="en-US" sz="1200" baseline="-25000">
                          <a:effectLst/>
                        </a:rPr>
                        <a:t>2</a:t>
                      </a:r>
                      <a:r>
                        <a:rPr lang="en-US" sz="1200">
                          <a:effectLst/>
                        </a:rPr>
                        <a:t>/year for local consumption and 50,000-ton H</a:t>
                      </a:r>
                      <a:r>
                        <a:rPr lang="en-US" sz="1200" baseline="-25000">
                          <a:effectLst/>
                        </a:rPr>
                        <a:t>2</a:t>
                      </a:r>
                      <a:r>
                        <a:rPr lang="en-US" sz="1200">
                          <a:effectLst/>
                        </a:rPr>
                        <a:t>/year for export</a:t>
                      </a:r>
                    </a:p>
                    <a:p>
                      <a:pPr marL="342900" marR="0" lvl="0" indent="-342900">
                        <a:lnSpc>
                          <a:spcPct val="107000"/>
                        </a:lnSpc>
                        <a:spcBef>
                          <a:spcPts val="0"/>
                        </a:spcBef>
                        <a:spcAft>
                          <a:spcPts val="0"/>
                        </a:spcAft>
                        <a:buFont typeface="Symbol" panose="05050102010706020507" pitchFamily="18" charset="2"/>
                        <a:buChar char=""/>
                      </a:pPr>
                      <a:r>
                        <a:rPr lang="en-US" sz="1200">
                          <a:effectLst/>
                        </a:rPr>
                        <a:t>SEDC has also inked MoU with a Korean consortium (Samsung, POSCO &amp; Lotte Chemical) that focuses on hydrogen export in the form of ammonia. </a:t>
                      </a:r>
                    </a:p>
                    <a:p>
                      <a:pPr marL="798513" marR="0" lvl="0" indent="-342900">
                        <a:lnSpc>
                          <a:spcPct val="107000"/>
                        </a:lnSpc>
                        <a:spcBef>
                          <a:spcPts val="0"/>
                        </a:spcBef>
                        <a:spcAft>
                          <a:spcPts val="0"/>
                        </a:spcAft>
                        <a:buFont typeface="Calibri" panose="020F0502020204030204" pitchFamily="34" charset="0"/>
                        <a:buChar char="-"/>
                      </a:pPr>
                      <a:r>
                        <a:rPr lang="en-US" sz="1200">
                          <a:effectLst/>
                        </a:rPr>
                        <a:t>7000ton/year of green hydrogen for Sarawak’s local use (metro public transport).</a:t>
                      </a:r>
                    </a:p>
                    <a:p>
                      <a:pPr marL="798513" marR="0" lvl="0" indent="-342900">
                        <a:lnSpc>
                          <a:spcPct val="107000"/>
                        </a:lnSpc>
                        <a:spcBef>
                          <a:spcPts val="0"/>
                        </a:spcBef>
                        <a:spcAft>
                          <a:spcPts val="0"/>
                        </a:spcAft>
                        <a:buFont typeface="Calibri" panose="020F0502020204030204" pitchFamily="34" charset="0"/>
                        <a:buChar char="-"/>
                      </a:pPr>
                      <a:r>
                        <a:rPr lang="en-US" sz="1200">
                          <a:effectLst/>
                        </a:rPr>
                        <a:t> 600,000 ton/year of blue ammonia and 630,000 of green ammonia.</a:t>
                      </a:r>
                    </a:p>
                    <a:p>
                      <a:pPr marL="798513" marR="0" lvl="0" indent="-342900">
                        <a:lnSpc>
                          <a:spcPct val="107000"/>
                        </a:lnSpc>
                        <a:spcBef>
                          <a:spcPts val="0"/>
                        </a:spcBef>
                        <a:spcAft>
                          <a:spcPts val="0"/>
                        </a:spcAft>
                        <a:buFont typeface="Calibri" panose="020F0502020204030204" pitchFamily="34" charset="0"/>
                        <a:buChar char="-"/>
                      </a:pPr>
                      <a:r>
                        <a:rPr lang="en-US" sz="1200">
                          <a:effectLst/>
                        </a:rPr>
                        <a:t>460,000 ton/year of green methanol.</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3902725"/>
                  </a:ext>
                </a:extLst>
              </a:tr>
            </a:tbl>
          </a:graphicData>
        </a:graphic>
      </p:graphicFrame>
    </p:spTree>
    <p:extLst>
      <p:ext uri="{BB962C8B-B14F-4D97-AF65-F5344CB8AC3E}">
        <p14:creationId xmlns:p14="http://schemas.microsoft.com/office/powerpoint/2010/main" val="4278417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B749C3-7C93-C46F-D47E-3828273DE456}"/>
              </a:ext>
            </a:extLst>
          </p:cNvPr>
          <p:cNvSpPr txBox="1">
            <a:spLocks/>
          </p:cNvSpPr>
          <p:nvPr/>
        </p:nvSpPr>
        <p:spPr>
          <a:xfrm>
            <a:off x="454025" y="2847369"/>
            <a:ext cx="3736974" cy="8422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err="1">
                <a:solidFill>
                  <a:srgbClr val="1E598A"/>
                </a:solidFill>
              </a:rPr>
              <a:t>Responsible</a:t>
            </a:r>
            <a:r>
              <a:rPr lang="fr-FR" sz="2400">
                <a:solidFill>
                  <a:srgbClr val="1E598A"/>
                </a:solidFill>
              </a:rPr>
              <a:t> Transition (RT) </a:t>
            </a:r>
            <a:r>
              <a:rPr lang="fr-FR" sz="2400" err="1">
                <a:solidFill>
                  <a:srgbClr val="1E598A"/>
                </a:solidFill>
              </a:rPr>
              <a:t>Pathway</a:t>
            </a:r>
            <a:r>
              <a:rPr lang="fr-FR" sz="2400">
                <a:solidFill>
                  <a:srgbClr val="1E598A"/>
                </a:solidFill>
              </a:rPr>
              <a:t> 2050</a:t>
            </a:r>
            <a:endParaRPr lang="en-US" sz="2400">
              <a:solidFill>
                <a:srgbClr val="1E598A"/>
              </a:solidFill>
            </a:endParaRPr>
          </a:p>
        </p:txBody>
      </p:sp>
      <p:sp>
        <p:nvSpPr>
          <p:cNvPr id="3" name="Text Placeholder 1">
            <a:extLst>
              <a:ext uri="{FF2B5EF4-FFF2-40B4-BE49-F238E27FC236}">
                <a16:creationId xmlns:a16="http://schemas.microsoft.com/office/drawing/2014/main" id="{F71D363E-A3EB-F56E-F9D3-02E8AD1C6494}"/>
              </a:ext>
            </a:extLst>
          </p:cNvPr>
          <p:cNvSpPr txBox="1">
            <a:spLocks/>
          </p:cNvSpPr>
          <p:nvPr/>
        </p:nvSpPr>
        <p:spPr>
          <a:xfrm>
            <a:off x="4653755" y="778311"/>
            <a:ext cx="6120889" cy="951776"/>
          </a:xfrm>
          <a:prstGeom prst="rect">
            <a:avLst/>
          </a:prstGeom>
          <a:noFill/>
        </p:spPr>
        <p:txBody>
          <a:bodyPr anchor="t"/>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a:solidFill>
                  <a:srgbClr val="1E598A"/>
                </a:solidFill>
                <a:latin typeface="Franklin Gothic Book" panose="020B0503020102020204" pitchFamily="34" charset="0"/>
              </a:rPr>
              <a:t>RT Pathway 2050 </a:t>
            </a:r>
            <a:r>
              <a:rPr lang="en-US" sz="2000">
                <a:solidFill>
                  <a:schemeClr val="tx1">
                    <a:lumMod val="65000"/>
                    <a:lumOff val="35000"/>
                  </a:schemeClr>
                </a:solidFill>
                <a:latin typeface="Franklin Gothic Book" panose="020B0503020102020204" pitchFamily="34" charset="0"/>
              </a:rPr>
              <a:t>is the best-fit scenario developed in consideration of current technology developments, global trends and national circumstances </a:t>
            </a:r>
          </a:p>
        </p:txBody>
      </p:sp>
      <p:sp>
        <p:nvSpPr>
          <p:cNvPr id="26" name="Text Placeholder 1">
            <a:extLst>
              <a:ext uri="{FF2B5EF4-FFF2-40B4-BE49-F238E27FC236}">
                <a16:creationId xmlns:a16="http://schemas.microsoft.com/office/drawing/2014/main" id="{8BC3FC2D-A122-9383-DF20-852DD1A20D4C}"/>
              </a:ext>
            </a:extLst>
          </p:cNvPr>
          <p:cNvSpPr txBox="1">
            <a:spLocks/>
          </p:cNvSpPr>
          <p:nvPr/>
        </p:nvSpPr>
        <p:spPr>
          <a:xfrm>
            <a:off x="825422" y="3776160"/>
            <a:ext cx="3658644" cy="548640"/>
          </a:xfrm>
          <a:prstGeom prst="rect">
            <a:avLst/>
          </a:prstGeom>
          <a:noFill/>
        </p:spPr>
        <p:txBody>
          <a:bodyPr anchor="t"/>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a:solidFill>
                  <a:srgbClr val="1E598A"/>
                </a:solidFill>
                <a:latin typeface="Franklin Gothic Book" panose="020B0503020102020204" pitchFamily="34" charset="0"/>
              </a:rPr>
              <a:t>increase RE</a:t>
            </a:r>
            <a:endParaRPr lang="en-US" sz="1400">
              <a:solidFill>
                <a:schemeClr val="tx1">
                  <a:lumMod val="65000"/>
                  <a:lumOff val="35000"/>
                </a:schemeClr>
              </a:solidFill>
              <a:latin typeface="Franklin Gothic Book" panose="020B0503020102020204" pitchFamily="34" charset="0"/>
            </a:endParaRPr>
          </a:p>
          <a:p>
            <a:pPr>
              <a:lnSpc>
                <a:spcPct val="100000"/>
              </a:lnSpc>
              <a:spcBef>
                <a:spcPts val="0"/>
              </a:spcBef>
            </a:pPr>
            <a:r>
              <a:rPr lang="en-US" sz="1200">
                <a:solidFill>
                  <a:schemeClr val="tx1">
                    <a:lumMod val="65000"/>
                    <a:lumOff val="35000"/>
                  </a:schemeClr>
                </a:solidFill>
                <a:latin typeface="Franklin Gothic Book" panose="020B0503020102020204" pitchFamily="34" charset="0"/>
              </a:rPr>
              <a:t>Increased use of RE in the power generation mix</a:t>
            </a:r>
          </a:p>
          <a:p>
            <a:pPr>
              <a:lnSpc>
                <a:spcPct val="100000"/>
              </a:lnSpc>
              <a:spcBef>
                <a:spcPts val="0"/>
              </a:spcBef>
            </a:pPr>
            <a:endParaRPr lang="en-US" sz="1200">
              <a:solidFill>
                <a:schemeClr val="tx1">
                  <a:lumMod val="65000"/>
                  <a:lumOff val="35000"/>
                </a:schemeClr>
              </a:solidFill>
              <a:latin typeface="Franklin Gothic Book" panose="020B0503020102020204" pitchFamily="34" charset="0"/>
            </a:endParaRPr>
          </a:p>
          <a:p>
            <a:pPr>
              <a:lnSpc>
                <a:spcPct val="100000"/>
              </a:lnSpc>
              <a:spcBef>
                <a:spcPts val="0"/>
              </a:spcBef>
            </a:pPr>
            <a:r>
              <a:rPr lang="en-US" sz="1400" b="1">
                <a:solidFill>
                  <a:srgbClr val="1E598A"/>
                </a:solidFill>
                <a:latin typeface="Franklin Gothic Book" panose="020B0503020102020204" pitchFamily="34" charset="0"/>
              </a:rPr>
              <a:t>phase out coal</a:t>
            </a:r>
            <a:endParaRPr lang="en-US" sz="1400">
              <a:solidFill>
                <a:schemeClr val="tx1">
                  <a:lumMod val="65000"/>
                  <a:lumOff val="35000"/>
                </a:schemeClr>
              </a:solidFill>
              <a:latin typeface="Franklin Gothic Book" panose="020B0503020102020204" pitchFamily="34" charset="0"/>
            </a:endParaRPr>
          </a:p>
          <a:p>
            <a:pPr>
              <a:lnSpc>
                <a:spcPct val="100000"/>
              </a:lnSpc>
              <a:spcBef>
                <a:spcPts val="0"/>
              </a:spcBef>
            </a:pPr>
            <a:r>
              <a:rPr lang="en-US" sz="1200">
                <a:solidFill>
                  <a:schemeClr val="tx1">
                    <a:lumMod val="65000"/>
                    <a:lumOff val="35000"/>
                  </a:schemeClr>
                </a:solidFill>
                <a:latin typeface="Franklin Gothic Book" panose="020B0503020102020204" pitchFamily="34" charset="0"/>
              </a:rPr>
              <a:t>Close to fully phased-out coal from the power generation mix</a:t>
            </a:r>
          </a:p>
          <a:p>
            <a:pPr>
              <a:lnSpc>
                <a:spcPct val="100000"/>
              </a:lnSpc>
              <a:spcBef>
                <a:spcPts val="0"/>
              </a:spcBef>
            </a:pPr>
            <a:endParaRPr lang="en-US" sz="1200">
              <a:solidFill>
                <a:schemeClr val="tx1">
                  <a:lumMod val="65000"/>
                  <a:lumOff val="35000"/>
                </a:schemeClr>
              </a:solidFill>
              <a:latin typeface="Franklin Gothic Book" panose="020B0503020102020204" pitchFamily="34" charset="0"/>
            </a:endParaRPr>
          </a:p>
          <a:p>
            <a:pPr>
              <a:lnSpc>
                <a:spcPct val="100000"/>
              </a:lnSpc>
              <a:spcBef>
                <a:spcPts val="0"/>
              </a:spcBef>
            </a:pPr>
            <a:r>
              <a:rPr lang="en-US" sz="1400" b="1">
                <a:solidFill>
                  <a:srgbClr val="1E598A"/>
                </a:solidFill>
                <a:latin typeface="Franklin Gothic Book" panose="020B0503020102020204" pitchFamily="34" charset="0"/>
              </a:rPr>
              <a:t>pursue EE</a:t>
            </a:r>
            <a:endParaRPr lang="en-US" sz="1400">
              <a:solidFill>
                <a:schemeClr val="tx1">
                  <a:lumMod val="65000"/>
                  <a:lumOff val="35000"/>
                </a:schemeClr>
              </a:solidFill>
              <a:latin typeface="Franklin Gothic Book" panose="020B0503020102020204" pitchFamily="34" charset="0"/>
            </a:endParaRPr>
          </a:p>
          <a:p>
            <a:pPr>
              <a:lnSpc>
                <a:spcPct val="100000"/>
              </a:lnSpc>
              <a:spcBef>
                <a:spcPts val="0"/>
              </a:spcBef>
            </a:pPr>
            <a:r>
              <a:rPr lang="en-US" sz="1200">
                <a:solidFill>
                  <a:schemeClr val="tx1">
                    <a:lumMod val="65000"/>
                    <a:lumOff val="35000"/>
                  </a:schemeClr>
                </a:solidFill>
                <a:latin typeface="Franklin Gothic Book" panose="020B0503020102020204" pitchFamily="34" charset="0"/>
              </a:rPr>
              <a:t>Broad based energy efficiency initiatives pursued</a:t>
            </a:r>
          </a:p>
          <a:p>
            <a:pPr>
              <a:lnSpc>
                <a:spcPct val="100000"/>
              </a:lnSpc>
              <a:spcBef>
                <a:spcPts val="0"/>
              </a:spcBef>
            </a:pPr>
            <a:endParaRPr lang="en-US" sz="1200">
              <a:solidFill>
                <a:schemeClr val="tx1">
                  <a:lumMod val="65000"/>
                  <a:lumOff val="35000"/>
                </a:schemeClr>
              </a:solidFill>
              <a:latin typeface="Franklin Gothic Book" panose="020B0503020102020204" pitchFamily="34" charset="0"/>
            </a:endParaRPr>
          </a:p>
          <a:p>
            <a:pPr>
              <a:lnSpc>
                <a:spcPct val="100000"/>
              </a:lnSpc>
              <a:spcBef>
                <a:spcPts val="0"/>
              </a:spcBef>
            </a:pPr>
            <a:r>
              <a:rPr lang="en-US" sz="1400" b="1">
                <a:solidFill>
                  <a:srgbClr val="1E598A"/>
                </a:solidFill>
                <a:latin typeface="Franklin Gothic Book" panose="020B0503020102020204" pitchFamily="34" charset="0"/>
              </a:rPr>
              <a:t>expedite green mobility</a:t>
            </a:r>
            <a:endParaRPr lang="en-US" sz="1400">
              <a:solidFill>
                <a:schemeClr val="tx1">
                  <a:lumMod val="65000"/>
                  <a:lumOff val="35000"/>
                </a:schemeClr>
              </a:solidFill>
              <a:latin typeface="Franklin Gothic Book" panose="020B0503020102020204" pitchFamily="34" charset="0"/>
            </a:endParaRPr>
          </a:p>
          <a:p>
            <a:pPr>
              <a:lnSpc>
                <a:spcPct val="100000"/>
              </a:lnSpc>
              <a:spcBef>
                <a:spcPts val="0"/>
              </a:spcBef>
            </a:pPr>
            <a:r>
              <a:rPr lang="en-US" sz="1200">
                <a:solidFill>
                  <a:schemeClr val="tx1">
                    <a:lumMod val="65000"/>
                    <a:lumOff val="35000"/>
                  </a:schemeClr>
                </a:solidFill>
                <a:latin typeface="Franklin Gothic Book" panose="020B0503020102020204" pitchFamily="34" charset="0"/>
              </a:rPr>
              <a:t>Shift to electrification and biofuels expedited in the transport sector</a:t>
            </a:r>
          </a:p>
          <a:p>
            <a:pPr>
              <a:lnSpc>
                <a:spcPct val="100000"/>
              </a:lnSpc>
              <a:spcBef>
                <a:spcPts val="0"/>
              </a:spcBef>
            </a:pPr>
            <a:endParaRPr lang="en-US" sz="1200">
              <a:solidFill>
                <a:schemeClr val="tx1">
                  <a:lumMod val="65000"/>
                  <a:lumOff val="35000"/>
                </a:schemeClr>
              </a:solidFill>
              <a:latin typeface="Franklin Gothic Book" panose="020B0503020102020204" pitchFamily="34" charset="0"/>
            </a:endParaRPr>
          </a:p>
        </p:txBody>
      </p:sp>
      <p:sp>
        <p:nvSpPr>
          <p:cNvPr id="30" name="TextBox 29">
            <a:extLst>
              <a:ext uri="{FF2B5EF4-FFF2-40B4-BE49-F238E27FC236}">
                <a16:creationId xmlns:a16="http://schemas.microsoft.com/office/drawing/2014/main" id="{612F4433-1886-C3BC-4DA6-CF9CF7093F56}"/>
              </a:ext>
            </a:extLst>
          </p:cNvPr>
          <p:cNvSpPr txBox="1"/>
          <p:nvPr/>
        </p:nvSpPr>
        <p:spPr>
          <a:xfrm>
            <a:off x="464310" y="3512832"/>
            <a:ext cx="3312819" cy="307777"/>
          </a:xfrm>
          <a:prstGeom prst="rect">
            <a:avLst/>
          </a:prstGeom>
          <a:noFill/>
        </p:spPr>
        <p:txBody>
          <a:bodyPr wrap="square">
            <a:spAutoFit/>
          </a:bodyPr>
          <a:lstStyle/>
          <a:p>
            <a:r>
              <a:rPr lang="en-US" sz="1400">
                <a:solidFill>
                  <a:schemeClr val="tx1">
                    <a:lumMod val="65000"/>
                    <a:lumOff val="35000"/>
                  </a:schemeClr>
                </a:solidFill>
                <a:latin typeface="Franklin Gothic Book" panose="020B0503020102020204" pitchFamily="34" charset="0"/>
              </a:rPr>
              <a:t>The RT pathway aims to:</a:t>
            </a:r>
          </a:p>
        </p:txBody>
      </p:sp>
      <p:pic>
        <p:nvPicPr>
          <p:cNvPr id="31" name="Graphic 30" descr="Badge Follow with solid fill">
            <a:extLst>
              <a:ext uri="{FF2B5EF4-FFF2-40B4-BE49-F238E27FC236}">
                <a16:creationId xmlns:a16="http://schemas.microsoft.com/office/drawing/2014/main" id="{BB201F21-1727-F0B2-4C11-D5D0372641C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26382" y="3813406"/>
            <a:ext cx="257953" cy="257953"/>
          </a:xfrm>
          <a:prstGeom prst="rect">
            <a:avLst/>
          </a:prstGeom>
        </p:spPr>
      </p:pic>
      <p:pic>
        <p:nvPicPr>
          <p:cNvPr id="32" name="Graphic 31" descr="Badge Follow with solid fill">
            <a:extLst>
              <a:ext uri="{FF2B5EF4-FFF2-40B4-BE49-F238E27FC236}">
                <a16:creationId xmlns:a16="http://schemas.microsoft.com/office/drawing/2014/main" id="{083A2820-79BA-A7CB-41ED-96DF4C4688B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26382" y="5169031"/>
            <a:ext cx="257953" cy="257953"/>
          </a:xfrm>
          <a:prstGeom prst="rect">
            <a:avLst/>
          </a:prstGeom>
        </p:spPr>
      </p:pic>
      <p:pic>
        <p:nvPicPr>
          <p:cNvPr id="33" name="Graphic 32" descr="Badge Follow with solid fill">
            <a:extLst>
              <a:ext uri="{FF2B5EF4-FFF2-40B4-BE49-F238E27FC236}">
                <a16:creationId xmlns:a16="http://schemas.microsoft.com/office/drawing/2014/main" id="{69937C2C-3AE4-ADA8-EE85-4C1F0D01738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26382" y="4405906"/>
            <a:ext cx="257953" cy="257953"/>
          </a:xfrm>
          <a:prstGeom prst="rect">
            <a:avLst/>
          </a:prstGeom>
        </p:spPr>
      </p:pic>
      <p:pic>
        <p:nvPicPr>
          <p:cNvPr id="34" name="Graphic 33" descr="Badge Follow with solid fill">
            <a:extLst>
              <a:ext uri="{FF2B5EF4-FFF2-40B4-BE49-F238E27FC236}">
                <a16:creationId xmlns:a16="http://schemas.microsoft.com/office/drawing/2014/main" id="{87494CDA-5F53-13B7-CFC3-EC04A2A6260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26382" y="5733090"/>
            <a:ext cx="257953" cy="257953"/>
          </a:xfrm>
          <a:prstGeom prst="rect">
            <a:avLst/>
          </a:prstGeom>
        </p:spPr>
      </p:pic>
      <p:cxnSp>
        <p:nvCxnSpPr>
          <p:cNvPr id="35" name="Straight Connector 34">
            <a:extLst>
              <a:ext uri="{FF2B5EF4-FFF2-40B4-BE49-F238E27FC236}">
                <a16:creationId xmlns:a16="http://schemas.microsoft.com/office/drawing/2014/main" id="{2B3D6620-0633-18B2-1207-FE55F21E0B1D}"/>
              </a:ext>
            </a:extLst>
          </p:cNvPr>
          <p:cNvCxnSpPr>
            <a:cxnSpLocks/>
          </p:cNvCxnSpPr>
          <p:nvPr/>
        </p:nvCxnSpPr>
        <p:spPr>
          <a:xfrm>
            <a:off x="4458229" y="2286207"/>
            <a:ext cx="0" cy="3762434"/>
          </a:xfrm>
          <a:prstGeom prst="line">
            <a:avLst/>
          </a:prstGeom>
          <a:ln>
            <a:solidFill>
              <a:srgbClr val="1899A9"/>
            </a:solidFill>
          </a:ln>
        </p:spPr>
        <p:style>
          <a:lnRef idx="1">
            <a:schemeClr val="accent1"/>
          </a:lnRef>
          <a:fillRef idx="0">
            <a:schemeClr val="accent1"/>
          </a:fillRef>
          <a:effectRef idx="0">
            <a:schemeClr val="accent1"/>
          </a:effectRef>
          <a:fontRef idx="minor">
            <a:schemeClr val="tx1"/>
          </a:fontRef>
        </p:style>
      </p:cxnSp>
      <p:sp>
        <p:nvSpPr>
          <p:cNvPr id="36" name="Isosceles Triangle 35">
            <a:extLst>
              <a:ext uri="{FF2B5EF4-FFF2-40B4-BE49-F238E27FC236}">
                <a16:creationId xmlns:a16="http://schemas.microsoft.com/office/drawing/2014/main" id="{0647D5F6-B47C-FA74-3550-7B2091EF03D7}"/>
              </a:ext>
            </a:extLst>
          </p:cNvPr>
          <p:cNvSpPr/>
          <p:nvPr/>
        </p:nvSpPr>
        <p:spPr>
          <a:xfrm rot="5400000">
            <a:off x="4295981" y="4085600"/>
            <a:ext cx="551898" cy="163648"/>
          </a:xfrm>
          <a:prstGeom prst="triangle">
            <a:avLst/>
          </a:prstGeom>
          <a:solidFill>
            <a:srgbClr val="1899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ee4pHeader1">
            <a:extLst>
              <a:ext uri="{FF2B5EF4-FFF2-40B4-BE49-F238E27FC236}">
                <a16:creationId xmlns:a16="http://schemas.microsoft.com/office/drawing/2014/main" id="{8C447858-9BC1-9D02-0AFF-79481DA96A18}"/>
              </a:ext>
            </a:extLst>
          </p:cNvPr>
          <p:cNvSpPr txBox="1"/>
          <p:nvPr/>
        </p:nvSpPr>
        <p:spPr>
          <a:xfrm>
            <a:off x="4723621" y="2154428"/>
            <a:ext cx="6389826" cy="327362"/>
          </a:xfrm>
          <a:prstGeom prst="rect">
            <a:avLst/>
          </a:prstGeom>
          <a:noFill/>
          <a:ln cap="rnd">
            <a:noFill/>
          </a:ln>
        </p:spPr>
        <p:txBody>
          <a:bodyPr vert="horz" wrap="square" lIns="0" tIns="0" rIns="0" bIns="0" rtlCol="0" anchor="ctr" anchorCtr="0">
            <a:noAutofit/>
          </a:bodyPr>
          <a:lstStyle/>
          <a:p>
            <a:pPr marL="0" lvl="3"/>
            <a:r>
              <a:rPr lang="en-US" sz="1400">
                <a:solidFill>
                  <a:schemeClr val="tx1">
                    <a:lumMod val="65000"/>
                    <a:lumOff val="35000"/>
                  </a:schemeClr>
                </a:solidFill>
                <a:latin typeface="Franklin Gothic Book" panose="020B0503020102020204" pitchFamily="34" charset="0"/>
              </a:rPr>
              <a:t>Total Primary Energy Supply (Mtoe),  by energy source</a:t>
            </a:r>
          </a:p>
        </p:txBody>
      </p:sp>
      <p:graphicFrame>
        <p:nvGraphicFramePr>
          <p:cNvPr id="101" name="Chart 100">
            <a:extLst>
              <a:ext uri="{FF2B5EF4-FFF2-40B4-BE49-F238E27FC236}">
                <a16:creationId xmlns:a16="http://schemas.microsoft.com/office/drawing/2014/main" id="{97F9FCE7-A45D-6E6B-EA09-5E1EB9EEE9FB}"/>
              </a:ext>
            </a:extLst>
          </p:cNvPr>
          <p:cNvGraphicFramePr/>
          <p:nvPr>
            <p:custDataLst>
              <p:tags r:id="rId1"/>
            </p:custDataLst>
          </p:nvPr>
        </p:nvGraphicFramePr>
        <p:xfrm>
          <a:off x="4641309" y="3215772"/>
          <a:ext cx="6857998" cy="2197100"/>
        </p:xfrm>
        <a:graphic>
          <a:graphicData uri="http://schemas.openxmlformats.org/drawingml/2006/chart">
            <c:chart xmlns:c="http://schemas.openxmlformats.org/drawingml/2006/chart" xmlns:r="http://schemas.openxmlformats.org/officeDocument/2006/relationships" r:id="rId31"/>
          </a:graphicData>
        </a:graphic>
      </p:graphicFrame>
      <p:sp>
        <p:nvSpPr>
          <p:cNvPr id="102" name="Text Placeholder 3">
            <a:extLst>
              <a:ext uri="{FF2B5EF4-FFF2-40B4-BE49-F238E27FC236}">
                <a16:creationId xmlns:a16="http://schemas.microsoft.com/office/drawing/2014/main" id="{4C949DBA-F75C-55FE-213C-D888EDF4868A}"/>
              </a:ext>
            </a:extLst>
          </p:cNvPr>
          <p:cNvSpPr>
            <a:spLocks noGrp="1"/>
          </p:cNvSpPr>
          <p:nvPr>
            <p:custDataLst>
              <p:tags r:id="rId2"/>
            </p:custDataLst>
          </p:nvPr>
        </p:nvSpPr>
        <p:spPr bwMode="gray">
          <a:xfrm>
            <a:off x="6096237" y="3508557"/>
            <a:ext cx="355600" cy="365125"/>
          </a:xfrm>
          <a:prstGeom prst="rect">
            <a:avLst/>
          </a:prstGeom>
          <a:solidFill>
            <a:srgbClr val="0F8754"/>
          </a:solidFill>
          <a:ln>
            <a:noFill/>
          </a:ln>
          <a:effec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EB8BB383-0805-4088-9D5F-D78C5E841087}" type="datetime'''''''''''''''''''4'''''''''''''">
              <a:rPr lang="en-US" altLang="en-US" sz="1100" smtClean="0">
                <a:solidFill>
                  <a:schemeClr val="bg1"/>
                </a:solidFill>
                <a:effectLst/>
                <a:latin typeface="Franklin Gothic Book" panose="020B0503020102020204" pitchFamily="34" charset="0"/>
              </a:rPr>
              <a:pPr marL="0" lvl="1" indent="0" algn="ctr">
                <a:spcBef>
                  <a:spcPct val="0"/>
                </a:spcBef>
                <a:spcAft>
                  <a:spcPct val="0"/>
                </a:spcAft>
                <a:buNone/>
              </a:pPr>
              <a:t>4</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fld id="{7B8B7B1A-27E9-43D4-9830-C5EDDCFF206D}" type="datetime'''''''''''''''''''''''''''''''''''4%'''''''''">
              <a:rPr lang="en-US" altLang="en-US" sz="1100" smtClean="0">
                <a:solidFill>
                  <a:schemeClr val="bg1"/>
                </a:solidFill>
                <a:effectLst/>
                <a:latin typeface="Franklin Gothic Book" panose="020B0503020102020204" pitchFamily="34" charset="0"/>
              </a:rPr>
              <a:pPr marL="0" lvl="1" indent="0" algn="ctr">
                <a:spcBef>
                  <a:spcPct val="0"/>
                </a:spcBef>
                <a:spcAft>
                  <a:spcPct val="0"/>
                </a:spcAft>
                <a:buNone/>
              </a:pPr>
              <a:t>4%</a:t>
            </a:fld>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03" name="Text Placeholder 3">
            <a:extLst>
              <a:ext uri="{FF2B5EF4-FFF2-40B4-BE49-F238E27FC236}">
                <a16:creationId xmlns:a16="http://schemas.microsoft.com/office/drawing/2014/main" id="{6E8A6F07-8DDD-EF2F-3671-5F14548BD056}"/>
              </a:ext>
            </a:extLst>
          </p:cNvPr>
          <p:cNvSpPr>
            <a:spLocks noGrp="1"/>
          </p:cNvSpPr>
          <p:nvPr>
            <p:custDataLst>
              <p:tags r:id="rId3"/>
            </p:custDataLst>
          </p:nvPr>
        </p:nvSpPr>
        <p:spPr bwMode="gray">
          <a:xfrm>
            <a:off x="5191362" y="3711072"/>
            <a:ext cx="434975" cy="365125"/>
          </a:xfrm>
          <a:prstGeom prst="rect">
            <a:avLst/>
          </a:prstGeom>
          <a:noFill/>
          <a:ln>
            <a:noFill/>
          </a:ln>
          <a:effec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A005428E-4A20-44CF-B6FD-04F4EBDF5B96}" type="datetime'''''1''''''''''8'''''''''''''''''''''''">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18</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r>
              <a:rPr lang="en-US" altLang="en-US" sz="1100">
                <a:solidFill>
                  <a:schemeClr val="bg1"/>
                </a:solidFill>
                <a:latin typeface="Franklin Gothic Book" panose="020B0503020102020204" pitchFamily="34" charset="0"/>
              </a:rPr>
              <a:t>18%</a:t>
            </a:r>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04" name="Text Placeholder 3">
            <a:extLst>
              <a:ext uri="{FF2B5EF4-FFF2-40B4-BE49-F238E27FC236}">
                <a16:creationId xmlns:a16="http://schemas.microsoft.com/office/drawing/2014/main" id="{B0484F89-9950-A0B2-1941-9E30FE074871}"/>
              </a:ext>
            </a:extLst>
          </p:cNvPr>
          <p:cNvSpPr>
            <a:spLocks noGrp="1"/>
          </p:cNvSpPr>
          <p:nvPr>
            <p:custDataLst>
              <p:tags r:id="rId4"/>
            </p:custDataLst>
          </p:nvPr>
        </p:nvSpPr>
        <p:spPr bwMode="gray">
          <a:xfrm>
            <a:off x="5623078" y="4217485"/>
            <a:ext cx="43497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D95D3B13-C419-4601-B79D-0774A9A55403}" type="datetime'''''4''''''''''''''''''''''''''''''''''''1'">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41</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fld id="{8FFAE9C8-62C9-4094-920E-64DAEA08B35B}" type="datetime'''''''4''''''''''''''''3''''%'''''''''''''''''''''''''''''''''">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43%</a:t>
            </a:fld>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05" name="Text Placeholder 3">
            <a:extLst>
              <a:ext uri="{FF2B5EF4-FFF2-40B4-BE49-F238E27FC236}">
                <a16:creationId xmlns:a16="http://schemas.microsoft.com/office/drawing/2014/main" id="{2F818D2B-90BE-4490-2733-61D055D9081A}"/>
              </a:ext>
            </a:extLst>
          </p:cNvPr>
          <p:cNvSpPr>
            <a:spLocks noGrp="1"/>
          </p:cNvSpPr>
          <p:nvPr>
            <p:custDataLst>
              <p:tags r:id="rId5"/>
            </p:custDataLst>
          </p:nvPr>
        </p:nvSpPr>
        <p:spPr bwMode="gray">
          <a:xfrm>
            <a:off x="5623078" y="4858835"/>
            <a:ext cx="43497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ADA8CA99-269C-4355-828A-EF1917B73B5D}" type="datetime'''''''''''''''''''33'''''''''''''''''''''''''''''''">
              <a:rPr lang="en-US" altLang="en-US" sz="1100" smtClean="0">
                <a:solidFill>
                  <a:schemeClr val="tx1"/>
                </a:solidFill>
                <a:latin typeface="Franklin Gothic Book" panose="020B0503020102020204" pitchFamily="34" charset="0"/>
              </a:rPr>
              <a:pPr marL="0" lvl="1" indent="0" algn="ctr">
                <a:spcBef>
                  <a:spcPct val="0"/>
                </a:spcBef>
                <a:spcAft>
                  <a:spcPct val="0"/>
                </a:spcAft>
                <a:buNone/>
              </a:pPr>
              <a:t>33</a:t>
            </a:fld>
            <a:br>
              <a:rPr lang="en-US" altLang="en-US" sz="1100">
                <a:solidFill>
                  <a:schemeClr val="tx1"/>
                </a:solidFill>
                <a:effectLst/>
                <a:latin typeface="Franklin Gothic Book" panose="020B0503020102020204" pitchFamily="34" charset="0"/>
              </a:rPr>
            </a:br>
            <a:r>
              <a:rPr lang="en-US" altLang="en-US" sz="1100">
                <a:solidFill>
                  <a:schemeClr val="tx1"/>
                </a:solidFill>
                <a:effectLst/>
                <a:latin typeface="Franklin Gothic Book" panose="020B0503020102020204" pitchFamily="34" charset="0"/>
              </a:rPr>
              <a:t>(</a:t>
            </a:r>
            <a:fld id="{7B6E8CA5-1395-48E5-A19D-EF1CA2338EA0}" type="datetime'3''5''''''''''''''''''''''''''''''''''''''%'''''''''''''">
              <a:rPr lang="en-US" altLang="en-US" sz="1100" smtClean="0">
                <a:solidFill>
                  <a:schemeClr val="tx1"/>
                </a:solidFill>
                <a:latin typeface="Franklin Gothic Book" panose="020B0503020102020204" pitchFamily="34" charset="0"/>
              </a:rPr>
              <a:pPr marL="0" lvl="1" indent="0" algn="ctr">
                <a:spcBef>
                  <a:spcPct val="0"/>
                </a:spcBef>
                <a:spcAft>
                  <a:spcPct val="0"/>
                </a:spcAft>
                <a:buNone/>
              </a:pPr>
              <a:t>35%</a:t>
            </a:fld>
            <a:r>
              <a:rPr lang="en-US" altLang="en-US" sz="1100">
                <a:solidFill>
                  <a:schemeClr val="tx1"/>
                </a:solidFill>
                <a:effectLst/>
                <a:latin typeface="Franklin Gothic Book" panose="020B0503020102020204" pitchFamily="34" charset="0"/>
              </a:rPr>
              <a:t>)</a:t>
            </a:r>
            <a:endParaRPr lang="en-US" sz="1100">
              <a:solidFill>
                <a:schemeClr val="tx1"/>
              </a:solidFill>
              <a:latin typeface="Franklin Gothic Book" panose="020B0503020102020204" pitchFamily="34" charset="0"/>
            </a:endParaRPr>
          </a:p>
        </p:txBody>
      </p:sp>
      <p:sp>
        <p:nvSpPr>
          <p:cNvPr id="106" name="Text Placeholder 3">
            <a:extLst>
              <a:ext uri="{FF2B5EF4-FFF2-40B4-BE49-F238E27FC236}">
                <a16:creationId xmlns:a16="http://schemas.microsoft.com/office/drawing/2014/main" id="{A7CE0098-52C6-D6EC-19CB-D6A27BA118A5}"/>
              </a:ext>
            </a:extLst>
          </p:cNvPr>
          <p:cNvSpPr>
            <a:spLocks noGrp="1"/>
          </p:cNvSpPr>
          <p:nvPr>
            <p:custDataLst>
              <p:tags r:id="rId6"/>
            </p:custDataLst>
          </p:nvPr>
        </p:nvSpPr>
        <p:spPr bwMode="gray">
          <a:xfrm>
            <a:off x="5675465" y="5431922"/>
            <a:ext cx="3302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7868CEFA-6C38-4838-A82C-1D417FA52E66}" type="datetime'''''''''''2''''0''''''''''''2''''3'''''''''''''''''''''''">
              <a:rPr lang="en-US" altLang="en-US" sz="1100" smtClean="0">
                <a:latin typeface="Franklin Gothic Book" panose="020B0503020102020204" pitchFamily="34" charset="0"/>
              </a:rPr>
              <a:pPr marL="0" lvl="1" indent="0" algn="ctr">
                <a:spcBef>
                  <a:spcPct val="0"/>
                </a:spcBef>
                <a:spcAft>
                  <a:spcPct val="0"/>
                </a:spcAft>
                <a:buNone/>
              </a:pPr>
              <a:t>2023</a:t>
            </a:fld>
            <a:endParaRPr lang="en-US" sz="1100">
              <a:latin typeface="Franklin Gothic Book" panose="020B0503020102020204" pitchFamily="34" charset="0"/>
            </a:endParaRPr>
          </a:p>
        </p:txBody>
      </p:sp>
      <p:sp>
        <p:nvSpPr>
          <p:cNvPr id="107" name="Text Placeholder 3">
            <a:extLst>
              <a:ext uri="{FF2B5EF4-FFF2-40B4-BE49-F238E27FC236}">
                <a16:creationId xmlns:a16="http://schemas.microsoft.com/office/drawing/2014/main" id="{EA5D4949-3B3C-5FBE-C495-1BF0690525C1}"/>
              </a:ext>
            </a:extLst>
          </p:cNvPr>
          <p:cNvSpPr>
            <a:spLocks noGrp="1"/>
          </p:cNvSpPr>
          <p:nvPr>
            <p:custDataLst>
              <p:tags r:id="rId7"/>
            </p:custDataLst>
          </p:nvPr>
        </p:nvSpPr>
        <p:spPr bwMode="gray">
          <a:xfrm>
            <a:off x="7843010" y="3291972"/>
            <a:ext cx="434975" cy="365125"/>
          </a:xfrm>
          <a:prstGeom prst="rect">
            <a:avLst/>
          </a:prstGeom>
          <a:noFill/>
          <a:ln>
            <a:noFill/>
          </a:ln>
          <a:effec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D1AE8A79-D3EE-4A1F-B5A1-3403C4327B9F}" type="datetime'''''''''''''''''''2''0'''''''''''">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20</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fld id="{42A443F3-7147-4FA6-B093-80F983A8BE5E}" type="datetime'1''''''''''''''7''''''''''''''''''''''''%'''''''''''">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17%</a:t>
            </a:fld>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08" name="Text Placeholder 3">
            <a:extLst>
              <a:ext uri="{FF2B5EF4-FFF2-40B4-BE49-F238E27FC236}">
                <a16:creationId xmlns:a16="http://schemas.microsoft.com/office/drawing/2014/main" id="{D17539A4-113C-8898-39E4-F7E212715C53}"/>
              </a:ext>
            </a:extLst>
          </p:cNvPr>
          <p:cNvSpPr>
            <a:spLocks noGrp="1"/>
          </p:cNvSpPr>
          <p:nvPr>
            <p:custDataLst>
              <p:tags r:id="rId8"/>
            </p:custDataLst>
          </p:nvPr>
        </p:nvSpPr>
        <p:spPr bwMode="gray">
          <a:xfrm>
            <a:off x="7843010" y="3638047"/>
            <a:ext cx="434975" cy="365125"/>
          </a:xfrm>
          <a:prstGeom prst="rect">
            <a:avLst/>
          </a:prstGeom>
          <a:noFill/>
          <a:ln>
            <a:noFill/>
          </a:ln>
          <a:effec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44DDA0AC-A216-4AFC-B362-3F6A610E6323}" type="datetime'''''''''20'''''''''''''''''''''''''''''''''''''''''''''''''''">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20</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fld id="{9DA8E3E9-0B77-45EF-971C-5BC71B4DF8D6}" type="datetime'''''''''''''''''''''1''''''''''''''7''%'''''''''''">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17%</a:t>
            </a:fld>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09" name="Text Placeholder 3">
            <a:extLst>
              <a:ext uri="{FF2B5EF4-FFF2-40B4-BE49-F238E27FC236}">
                <a16:creationId xmlns:a16="http://schemas.microsoft.com/office/drawing/2014/main" id="{356D5EE1-8F82-AEC4-7C5D-792C9FE6CE00}"/>
              </a:ext>
            </a:extLst>
          </p:cNvPr>
          <p:cNvSpPr>
            <a:spLocks noGrp="1"/>
          </p:cNvSpPr>
          <p:nvPr>
            <p:custDataLst>
              <p:tags r:id="rId9"/>
            </p:custDataLst>
          </p:nvPr>
        </p:nvSpPr>
        <p:spPr bwMode="gray">
          <a:xfrm>
            <a:off x="7843010" y="4207960"/>
            <a:ext cx="43497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679ECEAF-10D0-4DE2-99C8-E9582A83C69D}" type="datetime'''''''''''''''''''''''4''''''''''''''6'''''''''''''''''">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46</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fld id="{D66410A6-164C-4667-A896-583491A0A938}" type="datetime'''''''''''''''3''''''''''''''9''%'''''''''''''''''''''''''''''">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39%</a:t>
            </a:fld>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10" name="Text Placeholder 3">
            <a:extLst>
              <a:ext uri="{FF2B5EF4-FFF2-40B4-BE49-F238E27FC236}">
                <a16:creationId xmlns:a16="http://schemas.microsoft.com/office/drawing/2014/main" id="{86AE15CD-BA51-5284-903C-D5508ABC02BB}"/>
              </a:ext>
            </a:extLst>
          </p:cNvPr>
          <p:cNvSpPr>
            <a:spLocks noGrp="1"/>
          </p:cNvSpPr>
          <p:nvPr>
            <p:custDataLst>
              <p:tags r:id="rId10"/>
            </p:custDataLst>
          </p:nvPr>
        </p:nvSpPr>
        <p:spPr bwMode="gray">
          <a:xfrm>
            <a:off x="7843010" y="4876297"/>
            <a:ext cx="43497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7F904946-C765-475C-B47D-1C83F626F9C0}" type="datetime'''''''''''''''''''''''''''''''3''''''1'''''''''''''''''">
              <a:rPr lang="en-US" altLang="en-US" sz="1100" smtClean="0">
                <a:solidFill>
                  <a:schemeClr val="tx1"/>
                </a:solidFill>
                <a:latin typeface="Franklin Gothic Book" panose="020B0503020102020204" pitchFamily="34" charset="0"/>
              </a:rPr>
              <a:pPr marL="0" lvl="1" indent="0" algn="ctr">
                <a:spcBef>
                  <a:spcPct val="0"/>
                </a:spcBef>
                <a:spcAft>
                  <a:spcPct val="0"/>
                </a:spcAft>
                <a:buNone/>
              </a:pPr>
              <a:t>31</a:t>
            </a:fld>
            <a:br>
              <a:rPr lang="en-US" altLang="en-US" sz="1100">
                <a:solidFill>
                  <a:schemeClr val="tx1"/>
                </a:solidFill>
                <a:effectLst/>
                <a:latin typeface="Franklin Gothic Book" panose="020B0503020102020204" pitchFamily="34" charset="0"/>
              </a:rPr>
            </a:br>
            <a:r>
              <a:rPr lang="en-US" altLang="en-US" sz="1100">
                <a:solidFill>
                  <a:schemeClr val="tx1"/>
                </a:solidFill>
                <a:effectLst/>
                <a:latin typeface="Franklin Gothic Book" panose="020B0503020102020204" pitchFamily="34" charset="0"/>
              </a:rPr>
              <a:t>(</a:t>
            </a:r>
            <a:fld id="{02BB07F6-8B0E-4E31-B8A8-0D856B747B48}" type="datetime'''''''''''''''''''''''''27''''''''''%'''''''''''''''''">
              <a:rPr lang="en-US" altLang="en-US" sz="1100" smtClean="0">
                <a:solidFill>
                  <a:schemeClr val="tx1"/>
                </a:solidFill>
                <a:latin typeface="Franklin Gothic Book" panose="020B0503020102020204" pitchFamily="34" charset="0"/>
              </a:rPr>
              <a:pPr marL="0" lvl="1" indent="0" algn="ctr">
                <a:spcBef>
                  <a:spcPct val="0"/>
                </a:spcBef>
                <a:spcAft>
                  <a:spcPct val="0"/>
                </a:spcAft>
                <a:buNone/>
              </a:pPr>
              <a:t>27%</a:t>
            </a:fld>
            <a:r>
              <a:rPr lang="en-US" altLang="en-US" sz="1100">
                <a:solidFill>
                  <a:schemeClr val="tx1"/>
                </a:solidFill>
                <a:effectLst/>
                <a:latin typeface="Franklin Gothic Book" panose="020B0503020102020204" pitchFamily="34" charset="0"/>
              </a:rPr>
              <a:t>)</a:t>
            </a:r>
            <a:endParaRPr lang="en-US" sz="1100">
              <a:solidFill>
                <a:schemeClr val="tx1"/>
              </a:solidFill>
              <a:latin typeface="Franklin Gothic Book" panose="020B0503020102020204" pitchFamily="34" charset="0"/>
            </a:endParaRPr>
          </a:p>
        </p:txBody>
      </p:sp>
      <p:sp>
        <p:nvSpPr>
          <p:cNvPr id="111" name="Text Placeholder 3">
            <a:extLst>
              <a:ext uri="{FF2B5EF4-FFF2-40B4-BE49-F238E27FC236}">
                <a16:creationId xmlns:a16="http://schemas.microsoft.com/office/drawing/2014/main" id="{1B1B16BB-65BC-A534-9C5B-A5EE076C2A4B}"/>
              </a:ext>
            </a:extLst>
          </p:cNvPr>
          <p:cNvSpPr>
            <a:spLocks noGrp="1"/>
          </p:cNvSpPr>
          <p:nvPr>
            <p:custDataLst>
              <p:tags r:id="rId11"/>
            </p:custDataLst>
          </p:nvPr>
        </p:nvSpPr>
        <p:spPr bwMode="gray">
          <a:xfrm>
            <a:off x="7895397" y="5431922"/>
            <a:ext cx="3302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6EC58951-D9FD-4ADE-916F-0DC592C74E3B}" type="datetime'''''2''''''''''0''4''''0'''''''''''''''''''''''''''">
              <a:rPr lang="en-US" altLang="en-US" sz="1100" smtClean="0">
                <a:latin typeface="Franklin Gothic Book" panose="020B0503020102020204" pitchFamily="34" charset="0"/>
              </a:rPr>
              <a:pPr marL="0" lvl="1" indent="0" algn="ctr">
                <a:spcBef>
                  <a:spcPct val="0"/>
                </a:spcBef>
                <a:spcAft>
                  <a:spcPct val="0"/>
                </a:spcAft>
                <a:buNone/>
              </a:pPr>
              <a:t>2040</a:t>
            </a:fld>
            <a:endParaRPr lang="en-US" sz="1100">
              <a:latin typeface="Franklin Gothic Book" panose="020B0503020102020204" pitchFamily="34" charset="0"/>
            </a:endParaRPr>
          </a:p>
        </p:txBody>
      </p:sp>
      <p:sp>
        <p:nvSpPr>
          <p:cNvPr id="112" name="Text Placeholder 3">
            <a:extLst>
              <a:ext uri="{FF2B5EF4-FFF2-40B4-BE49-F238E27FC236}">
                <a16:creationId xmlns:a16="http://schemas.microsoft.com/office/drawing/2014/main" id="{A5461B2C-0988-0D0E-80F4-21CCA3A51CD5}"/>
              </a:ext>
            </a:extLst>
          </p:cNvPr>
          <p:cNvSpPr>
            <a:spLocks noGrp="1"/>
          </p:cNvSpPr>
          <p:nvPr>
            <p:custDataLst>
              <p:tags r:id="rId12"/>
            </p:custDataLst>
          </p:nvPr>
        </p:nvSpPr>
        <p:spPr bwMode="gray">
          <a:xfrm>
            <a:off x="9698469" y="3417385"/>
            <a:ext cx="355600" cy="365125"/>
          </a:xfrm>
          <a:prstGeom prst="rect">
            <a:avLst/>
          </a:prstGeom>
          <a:solidFill>
            <a:srgbClr val="1F3964"/>
          </a:solidFill>
          <a:ln>
            <a:noFill/>
          </a:ln>
          <a:effec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AAF3E8C2-A91F-4373-A525-1C62F800A0C2}" type="datetime'''''''''''''''''''''''''''''5'''''''''''''">
              <a:rPr lang="en-US" altLang="en-US" sz="1100" smtClean="0">
                <a:solidFill>
                  <a:schemeClr val="bg1"/>
                </a:solidFill>
                <a:effectLst/>
                <a:latin typeface="Franklin Gothic Book" panose="020B0503020102020204" pitchFamily="34" charset="0"/>
              </a:rPr>
              <a:pPr marL="0" lvl="1" indent="0" algn="ctr">
                <a:spcBef>
                  <a:spcPct val="0"/>
                </a:spcBef>
                <a:spcAft>
                  <a:spcPct val="0"/>
                </a:spcAft>
                <a:buNone/>
              </a:pPr>
              <a:t>5</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fld id="{D11A170B-3EED-45E9-9EC3-A50F5A9A18AD}" type="datetime'''''''''''5''''''''''''''''''''''''%'">
              <a:rPr lang="en-US" altLang="en-US" sz="1100" smtClean="0">
                <a:solidFill>
                  <a:schemeClr val="bg1"/>
                </a:solidFill>
                <a:effectLst/>
                <a:latin typeface="Franklin Gothic Book" panose="020B0503020102020204" pitchFamily="34" charset="0"/>
              </a:rPr>
              <a:pPr marL="0" lvl="1" indent="0" algn="ctr">
                <a:spcBef>
                  <a:spcPct val="0"/>
                </a:spcBef>
                <a:spcAft>
                  <a:spcPct val="0"/>
                </a:spcAft>
                <a:buNone/>
              </a:pPr>
              <a:t>5%</a:t>
            </a:fld>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13" name="Text Placeholder 3">
            <a:extLst>
              <a:ext uri="{FF2B5EF4-FFF2-40B4-BE49-F238E27FC236}">
                <a16:creationId xmlns:a16="http://schemas.microsoft.com/office/drawing/2014/main" id="{E8105FCF-9680-0D00-7B31-84D0379BD77C}"/>
              </a:ext>
            </a:extLst>
          </p:cNvPr>
          <p:cNvSpPr>
            <a:spLocks noGrp="1"/>
          </p:cNvSpPr>
          <p:nvPr>
            <p:custDataLst>
              <p:tags r:id="rId13"/>
            </p:custDataLst>
          </p:nvPr>
        </p:nvSpPr>
        <p:spPr bwMode="gray">
          <a:xfrm>
            <a:off x="10476344" y="3601535"/>
            <a:ext cx="434975" cy="365125"/>
          </a:xfrm>
          <a:prstGeom prst="rect">
            <a:avLst/>
          </a:prstGeom>
          <a:noFill/>
          <a:ln>
            <a:noFill/>
          </a:ln>
          <a:effec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468CBF27-7437-4125-9F4E-4E015E346919}" type="datetime'''''''''''''1''''''''''''''''''''''''''''''''''''''''''''8'">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18</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fld id="{B3041757-478E-42C3-90A8-624D5F16A4F3}" type="datetime'''''''1''''''''''''''7%'''''''''''''''''''''''''">
              <a:rPr lang="en-US" altLang="en-US" sz="1100" smtClean="0">
                <a:solidFill>
                  <a:schemeClr val="bg1"/>
                </a:solidFill>
                <a:effectLst/>
                <a:latin typeface="Franklin Gothic Book" panose="020B0503020102020204" pitchFamily="34" charset="0"/>
              </a:rPr>
              <a:pPr marL="0" lvl="1" indent="0" algn="ctr">
                <a:spcBef>
                  <a:spcPct val="0"/>
                </a:spcBef>
                <a:spcAft>
                  <a:spcPct val="0"/>
                </a:spcAft>
                <a:buNone/>
              </a:pPr>
              <a:t>17%</a:t>
            </a:fld>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14" name="Text Placeholder 3">
            <a:extLst>
              <a:ext uri="{FF2B5EF4-FFF2-40B4-BE49-F238E27FC236}">
                <a16:creationId xmlns:a16="http://schemas.microsoft.com/office/drawing/2014/main" id="{45927E31-990D-A657-429C-B969B60F7B24}"/>
              </a:ext>
            </a:extLst>
          </p:cNvPr>
          <p:cNvSpPr>
            <a:spLocks noGrp="1"/>
          </p:cNvSpPr>
          <p:nvPr>
            <p:custDataLst>
              <p:tags r:id="rId14"/>
            </p:custDataLst>
          </p:nvPr>
        </p:nvSpPr>
        <p:spPr bwMode="gray">
          <a:xfrm>
            <a:off x="10060419" y="3776160"/>
            <a:ext cx="355600" cy="365125"/>
          </a:xfrm>
          <a:prstGeom prst="rect">
            <a:avLst/>
          </a:prstGeom>
          <a:solidFill>
            <a:srgbClr val="89181B"/>
          </a:solidFill>
          <a:ln>
            <a:noFill/>
          </a:ln>
          <a:effec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817D8897-D65E-4390-A775-DBE7A6DE7644}" type="datetime'''''''''''''''''''''''''''''''1'''''''''''''''''''''">
              <a:rPr lang="en-US" altLang="en-US" sz="1100" smtClean="0">
                <a:solidFill>
                  <a:schemeClr val="bg1"/>
                </a:solidFill>
                <a:effectLst/>
                <a:latin typeface="Franklin Gothic Book" panose="020B0503020102020204" pitchFamily="34" charset="0"/>
              </a:rPr>
              <a:pPr marL="0" lvl="1" indent="0" algn="ctr">
                <a:spcBef>
                  <a:spcPct val="0"/>
                </a:spcBef>
                <a:spcAft>
                  <a:spcPct val="0"/>
                </a:spcAft>
                <a:buNone/>
              </a:pPr>
              <a:t>1</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fld id="{A4422861-D0AF-4221-A653-8C1326E34DAA}" type="datetime'''''''''''''1%'''''''''''''''''''''''''''''''''''''''''''''">
              <a:rPr lang="en-US" altLang="en-US" sz="1100" smtClean="0">
                <a:solidFill>
                  <a:schemeClr val="bg1"/>
                </a:solidFill>
                <a:effectLst/>
                <a:latin typeface="Franklin Gothic Book" panose="020B0503020102020204" pitchFamily="34" charset="0"/>
              </a:rPr>
              <a:pPr marL="0" lvl="1" indent="0" algn="ctr">
                <a:spcBef>
                  <a:spcPct val="0"/>
                </a:spcBef>
                <a:spcAft>
                  <a:spcPct val="0"/>
                </a:spcAft>
                <a:buNone/>
              </a:pPr>
              <a:t>1%</a:t>
            </a:fld>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15" name="Text Placeholder 3">
            <a:extLst>
              <a:ext uri="{FF2B5EF4-FFF2-40B4-BE49-F238E27FC236}">
                <a16:creationId xmlns:a16="http://schemas.microsoft.com/office/drawing/2014/main" id="{D3BED546-7E35-5921-078E-8C310DDBFB6B}"/>
              </a:ext>
            </a:extLst>
          </p:cNvPr>
          <p:cNvSpPr>
            <a:spLocks noGrp="1"/>
          </p:cNvSpPr>
          <p:nvPr>
            <p:custDataLst>
              <p:tags r:id="rId15"/>
            </p:custDataLst>
          </p:nvPr>
        </p:nvSpPr>
        <p:spPr bwMode="gray">
          <a:xfrm>
            <a:off x="10085378" y="4282572"/>
            <a:ext cx="43497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F1B61184-40BA-4006-83C0-23516AB29B26}" type="datetime'''''''''''''''''''''''''''5''''''''''''''''''''''7'''''">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57</a:t>
            </a:fld>
            <a:br>
              <a:rPr lang="en-US" altLang="en-US" sz="1100">
                <a:solidFill>
                  <a:schemeClr val="bg1"/>
                </a:solidFill>
                <a:effectLst/>
                <a:latin typeface="Franklin Gothic Book" panose="020B0503020102020204" pitchFamily="34" charset="0"/>
              </a:rPr>
            </a:br>
            <a:r>
              <a:rPr lang="en-US" altLang="en-US" sz="1100">
                <a:solidFill>
                  <a:schemeClr val="bg1"/>
                </a:solidFill>
                <a:effectLst/>
                <a:latin typeface="Franklin Gothic Book" panose="020B0503020102020204" pitchFamily="34" charset="0"/>
              </a:rPr>
              <a:t>(</a:t>
            </a:r>
            <a:fld id="{CDFFE0E1-0C0D-469B-9D86-BFF2A4600D65}" type="datetime'''''''''''''''''''5''''''''''''''''''''''''''''''''6''''''%'''">
              <a:rPr lang="en-US" altLang="en-US" sz="1100" smtClean="0">
                <a:solidFill>
                  <a:schemeClr val="bg1"/>
                </a:solidFill>
                <a:latin typeface="Franklin Gothic Book" panose="020B0503020102020204" pitchFamily="34" charset="0"/>
              </a:rPr>
              <a:pPr marL="0" lvl="1" indent="0" algn="ctr">
                <a:spcBef>
                  <a:spcPct val="0"/>
                </a:spcBef>
                <a:spcAft>
                  <a:spcPct val="0"/>
                </a:spcAft>
                <a:buNone/>
              </a:pPr>
              <a:t>56%</a:t>
            </a:fld>
            <a:r>
              <a:rPr lang="en-US" altLang="en-US" sz="1100">
                <a:solidFill>
                  <a:schemeClr val="bg1"/>
                </a:solidFill>
                <a:effectLst/>
                <a:latin typeface="Franklin Gothic Book" panose="020B0503020102020204" pitchFamily="34" charset="0"/>
              </a:rPr>
              <a:t>)</a:t>
            </a:r>
            <a:endParaRPr lang="en-US" sz="1100">
              <a:solidFill>
                <a:schemeClr val="bg1"/>
              </a:solidFill>
              <a:latin typeface="Franklin Gothic Book" panose="020B0503020102020204" pitchFamily="34" charset="0"/>
            </a:endParaRPr>
          </a:p>
        </p:txBody>
      </p:sp>
      <p:sp>
        <p:nvSpPr>
          <p:cNvPr id="116" name="Text Placeholder 3">
            <a:extLst>
              <a:ext uri="{FF2B5EF4-FFF2-40B4-BE49-F238E27FC236}">
                <a16:creationId xmlns:a16="http://schemas.microsoft.com/office/drawing/2014/main" id="{4D71CB3F-3C81-BB65-C971-323923A82932}"/>
              </a:ext>
            </a:extLst>
          </p:cNvPr>
          <p:cNvSpPr>
            <a:spLocks noGrp="1"/>
          </p:cNvSpPr>
          <p:nvPr>
            <p:custDataLst>
              <p:tags r:id="rId16"/>
            </p:custDataLst>
          </p:nvPr>
        </p:nvSpPr>
        <p:spPr bwMode="gray">
          <a:xfrm>
            <a:off x="10085378" y="4962022"/>
            <a:ext cx="43497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0163" tIns="0" rIns="30163"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D236BAFC-30E7-423E-B788-25BE91DB4886}" type="datetime'''''''''''''''''''''2''''''''''''''''''''''''''''''''''1'''''">
              <a:rPr lang="en-US" altLang="en-US" sz="1100" smtClean="0">
                <a:solidFill>
                  <a:schemeClr val="tx1"/>
                </a:solidFill>
                <a:latin typeface="Franklin Gothic Book" panose="020B0503020102020204" pitchFamily="34" charset="0"/>
              </a:rPr>
              <a:pPr marL="0" lvl="1" indent="0" algn="ctr">
                <a:spcBef>
                  <a:spcPct val="0"/>
                </a:spcBef>
                <a:spcAft>
                  <a:spcPct val="0"/>
                </a:spcAft>
                <a:buNone/>
              </a:pPr>
              <a:t>21</a:t>
            </a:fld>
            <a:br>
              <a:rPr lang="en-US" altLang="en-US" sz="1100">
                <a:solidFill>
                  <a:schemeClr val="tx1"/>
                </a:solidFill>
                <a:effectLst/>
                <a:latin typeface="Franklin Gothic Book" panose="020B0503020102020204" pitchFamily="34" charset="0"/>
              </a:rPr>
            </a:br>
            <a:r>
              <a:rPr lang="en-US" altLang="en-US" sz="1100">
                <a:solidFill>
                  <a:schemeClr val="tx1"/>
                </a:solidFill>
                <a:effectLst/>
                <a:latin typeface="Franklin Gothic Book" panose="020B0503020102020204" pitchFamily="34" charset="0"/>
              </a:rPr>
              <a:t>(</a:t>
            </a:r>
            <a:fld id="{C9A22695-3B57-4031-B16A-B3995E8EDE35}" type="datetime'2''''''1%'''''''''''''''''''''''''''''''''''''''''">
              <a:rPr lang="en-US" altLang="en-US" sz="1100" smtClean="0">
                <a:solidFill>
                  <a:schemeClr val="tx1"/>
                </a:solidFill>
                <a:latin typeface="Franklin Gothic Book" panose="020B0503020102020204" pitchFamily="34" charset="0"/>
              </a:rPr>
              <a:pPr marL="0" lvl="1" indent="0" algn="ctr">
                <a:spcBef>
                  <a:spcPct val="0"/>
                </a:spcBef>
                <a:spcAft>
                  <a:spcPct val="0"/>
                </a:spcAft>
                <a:buNone/>
              </a:pPr>
              <a:t>21%</a:t>
            </a:fld>
            <a:r>
              <a:rPr lang="en-US" altLang="en-US" sz="1100">
                <a:solidFill>
                  <a:schemeClr val="tx1"/>
                </a:solidFill>
                <a:effectLst/>
                <a:latin typeface="Franklin Gothic Book" panose="020B0503020102020204" pitchFamily="34" charset="0"/>
              </a:rPr>
              <a:t>)</a:t>
            </a:r>
            <a:endParaRPr lang="en-US" sz="1100">
              <a:solidFill>
                <a:schemeClr val="tx1"/>
              </a:solidFill>
              <a:latin typeface="Franklin Gothic Book" panose="020B0503020102020204" pitchFamily="34" charset="0"/>
            </a:endParaRPr>
          </a:p>
        </p:txBody>
      </p:sp>
      <p:sp>
        <p:nvSpPr>
          <p:cNvPr id="117" name="Text Placeholder 3">
            <a:extLst>
              <a:ext uri="{FF2B5EF4-FFF2-40B4-BE49-F238E27FC236}">
                <a16:creationId xmlns:a16="http://schemas.microsoft.com/office/drawing/2014/main" id="{3AF8D9B5-1C85-DCCF-BA59-F3E2B3C30A36}"/>
              </a:ext>
            </a:extLst>
          </p:cNvPr>
          <p:cNvSpPr>
            <a:spLocks noGrp="1"/>
          </p:cNvSpPr>
          <p:nvPr>
            <p:custDataLst>
              <p:tags r:id="rId17"/>
            </p:custDataLst>
          </p:nvPr>
        </p:nvSpPr>
        <p:spPr bwMode="gray">
          <a:xfrm>
            <a:off x="10137765" y="5431922"/>
            <a:ext cx="3302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248A568D-B3EA-4830-8ACB-5A51005E8300}" type="datetime'''''''''''''2''''''''''''''''0''''''''''5''0'''''''''''''">
              <a:rPr lang="en-US" altLang="en-US" sz="1100" smtClean="0">
                <a:latin typeface="Franklin Gothic Book" panose="020B0503020102020204" pitchFamily="34" charset="0"/>
              </a:rPr>
              <a:pPr marL="0" lvl="1" indent="0" algn="ctr">
                <a:spcBef>
                  <a:spcPct val="0"/>
                </a:spcBef>
                <a:spcAft>
                  <a:spcPct val="0"/>
                </a:spcAft>
                <a:buNone/>
              </a:pPr>
              <a:t>2050</a:t>
            </a:fld>
            <a:endParaRPr lang="en-US" sz="1100">
              <a:latin typeface="Franklin Gothic Book" panose="020B0503020102020204" pitchFamily="34" charset="0"/>
            </a:endParaRPr>
          </a:p>
        </p:txBody>
      </p:sp>
      <p:sp>
        <p:nvSpPr>
          <p:cNvPr id="118" name="Text Placeholder 3">
            <a:extLst>
              <a:ext uri="{FF2B5EF4-FFF2-40B4-BE49-F238E27FC236}">
                <a16:creationId xmlns:a16="http://schemas.microsoft.com/office/drawing/2014/main" id="{D44783BE-EAB9-BFD7-CA6F-81F542A8F7A4}"/>
              </a:ext>
            </a:extLst>
          </p:cNvPr>
          <p:cNvSpPr>
            <a:spLocks noGrp="1"/>
          </p:cNvSpPr>
          <p:nvPr>
            <p:custDataLst>
              <p:tags r:id="rId18"/>
            </p:custDataLst>
          </p:nvPr>
        </p:nvSpPr>
        <p:spPr bwMode="gray">
          <a:xfrm>
            <a:off x="5731028" y="3342772"/>
            <a:ext cx="2190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0163" tIns="0" rIns="30163" bIns="0" rtlCol="0" anchor="b">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1F58B58E-7901-4146-AC3A-B4608F6D4BBC}" type="datetime'''''''''''9''''''''5'''''''''''''''''">
              <a:rPr lang="en-US" altLang="en-US" sz="1100" smtClean="0">
                <a:latin typeface="Franklin Gothic Book" panose="020B0503020102020204" pitchFamily="34" charset="0"/>
              </a:rPr>
              <a:pPr marL="0" lvl="1" indent="0" algn="ctr">
                <a:spcBef>
                  <a:spcPct val="0"/>
                </a:spcBef>
                <a:spcAft>
                  <a:spcPct val="0"/>
                </a:spcAft>
                <a:buNone/>
              </a:pPr>
              <a:t>95</a:t>
            </a:fld>
            <a:endParaRPr lang="en-US" sz="1100">
              <a:latin typeface="Franklin Gothic Book" panose="020B0503020102020204" pitchFamily="34" charset="0"/>
            </a:endParaRPr>
          </a:p>
        </p:txBody>
      </p:sp>
      <p:sp>
        <p:nvSpPr>
          <p:cNvPr id="119" name="Text Placeholder 3">
            <a:extLst>
              <a:ext uri="{FF2B5EF4-FFF2-40B4-BE49-F238E27FC236}">
                <a16:creationId xmlns:a16="http://schemas.microsoft.com/office/drawing/2014/main" id="{360DDD04-299A-C870-9BE4-652D05FD66FA}"/>
              </a:ext>
            </a:extLst>
          </p:cNvPr>
          <p:cNvSpPr>
            <a:spLocks noGrp="1"/>
          </p:cNvSpPr>
          <p:nvPr>
            <p:custDataLst>
              <p:tags r:id="rId19"/>
            </p:custDataLst>
          </p:nvPr>
        </p:nvSpPr>
        <p:spPr bwMode="gray">
          <a:xfrm>
            <a:off x="7911272" y="3090360"/>
            <a:ext cx="2984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0163" tIns="0" rIns="30163" bIns="0" rtlCol="0" anchor="b">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D2244FE5-6475-4F64-BE9C-7B0DD7774C63}" type="datetime'''''''''''''''1''''''''1''''''''''''7'''''''">
              <a:rPr lang="en-US" altLang="en-US" sz="1100" smtClean="0">
                <a:latin typeface="Franklin Gothic Book" panose="020B0503020102020204" pitchFamily="34" charset="0"/>
              </a:rPr>
              <a:pPr marL="0" lvl="1" indent="0" algn="ctr">
                <a:spcBef>
                  <a:spcPct val="0"/>
                </a:spcBef>
                <a:spcAft>
                  <a:spcPct val="0"/>
                </a:spcAft>
                <a:buNone/>
              </a:pPr>
              <a:t>117</a:t>
            </a:fld>
            <a:endParaRPr lang="en-US" sz="1100">
              <a:latin typeface="Franklin Gothic Book" panose="020B0503020102020204" pitchFamily="34" charset="0"/>
            </a:endParaRPr>
          </a:p>
        </p:txBody>
      </p:sp>
      <p:sp>
        <p:nvSpPr>
          <p:cNvPr id="120" name="Text Placeholder 3">
            <a:extLst>
              <a:ext uri="{FF2B5EF4-FFF2-40B4-BE49-F238E27FC236}">
                <a16:creationId xmlns:a16="http://schemas.microsoft.com/office/drawing/2014/main" id="{1F9E869E-74DB-EB2B-7FED-14D8C6E6A541}"/>
              </a:ext>
            </a:extLst>
          </p:cNvPr>
          <p:cNvSpPr>
            <a:spLocks noGrp="1"/>
          </p:cNvSpPr>
          <p:nvPr>
            <p:custDataLst>
              <p:tags r:id="rId20"/>
            </p:custDataLst>
          </p:nvPr>
        </p:nvSpPr>
        <p:spPr bwMode="gray">
          <a:xfrm>
            <a:off x="10153640" y="3234822"/>
            <a:ext cx="2984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0163" tIns="0" rIns="30163" bIns="0" rtlCol="0" anchor="b">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ADEC56E1-1E60-4347-9A92-BE35EBA6EDF3}" type="datetime'''''''''''''''''''''''''''''1''''''''02'''''''''''''''''''''''">
              <a:rPr lang="en-US" altLang="en-US" sz="1100" smtClean="0">
                <a:latin typeface="Franklin Gothic Book" panose="020B0503020102020204" pitchFamily="34" charset="0"/>
              </a:rPr>
              <a:pPr marL="0" lvl="1" indent="0" algn="ctr">
                <a:spcBef>
                  <a:spcPct val="0"/>
                </a:spcBef>
                <a:spcAft>
                  <a:spcPct val="0"/>
                </a:spcAft>
                <a:buNone/>
              </a:pPr>
              <a:t>102</a:t>
            </a:fld>
            <a:endParaRPr lang="en-US" sz="1100">
              <a:latin typeface="Franklin Gothic Book" panose="020B0503020102020204" pitchFamily="34" charset="0"/>
            </a:endParaRPr>
          </a:p>
        </p:txBody>
      </p:sp>
      <p:cxnSp>
        <p:nvCxnSpPr>
          <p:cNvPr id="122" name="Straight Connector 121">
            <a:extLst>
              <a:ext uri="{FF2B5EF4-FFF2-40B4-BE49-F238E27FC236}">
                <a16:creationId xmlns:a16="http://schemas.microsoft.com/office/drawing/2014/main" id="{8095475C-595D-AC6F-F478-B0B5258483D6}"/>
              </a:ext>
            </a:extLst>
          </p:cNvPr>
          <p:cNvCxnSpPr>
            <a:cxnSpLocks/>
          </p:cNvCxnSpPr>
          <p:nvPr/>
        </p:nvCxnSpPr>
        <p:spPr>
          <a:xfrm>
            <a:off x="4926165" y="3007082"/>
            <a:ext cx="18288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ECB9DC89-EA64-97F0-F086-EC3C024B6ECE}"/>
              </a:ext>
            </a:extLst>
          </p:cNvPr>
          <p:cNvSpPr/>
          <p:nvPr/>
        </p:nvSpPr>
        <p:spPr>
          <a:xfrm>
            <a:off x="4859370" y="2519366"/>
            <a:ext cx="1962391" cy="456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lumMod val="65000"/>
                    <a:lumOff val="35000"/>
                  </a:schemeClr>
                </a:solidFill>
                <a:latin typeface="Franklin Gothic Book" panose="020B0503020102020204" pitchFamily="34" charset="0"/>
              </a:rPr>
              <a:t>Starting point</a:t>
            </a:r>
          </a:p>
          <a:p>
            <a:pPr algn="ctr"/>
            <a:r>
              <a:rPr lang="en-US" sz="1200">
                <a:solidFill>
                  <a:schemeClr val="tx1">
                    <a:lumMod val="65000"/>
                    <a:lumOff val="35000"/>
                  </a:schemeClr>
                </a:solidFill>
                <a:latin typeface="Franklin Gothic Book" panose="020B0503020102020204" pitchFamily="34" charset="0"/>
              </a:rPr>
              <a:t>(2023)</a:t>
            </a:r>
          </a:p>
        </p:txBody>
      </p:sp>
      <p:cxnSp>
        <p:nvCxnSpPr>
          <p:cNvPr id="125" name="Straight Connector 124">
            <a:extLst>
              <a:ext uri="{FF2B5EF4-FFF2-40B4-BE49-F238E27FC236}">
                <a16:creationId xmlns:a16="http://schemas.microsoft.com/office/drawing/2014/main" id="{33A4DF85-5D4A-609B-9FD0-29DB379A9CA2}"/>
              </a:ext>
            </a:extLst>
          </p:cNvPr>
          <p:cNvCxnSpPr>
            <a:cxnSpLocks/>
          </p:cNvCxnSpPr>
          <p:nvPr/>
        </p:nvCxnSpPr>
        <p:spPr>
          <a:xfrm>
            <a:off x="9388465" y="3007082"/>
            <a:ext cx="1828800" cy="0"/>
          </a:xfrm>
          <a:prstGeom prst="line">
            <a:avLst/>
          </a:prstGeom>
          <a:ln w="19050">
            <a:solidFill>
              <a:srgbClr val="1899A8"/>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4C286F4-DCF6-642A-0A5E-FE45FA11BECB}"/>
              </a:ext>
            </a:extLst>
          </p:cNvPr>
          <p:cNvSpPr/>
          <p:nvPr/>
        </p:nvSpPr>
        <p:spPr>
          <a:xfrm>
            <a:off x="9226109" y="2519366"/>
            <a:ext cx="2153513" cy="456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lnSpc>
                <a:spcPct val="80000"/>
              </a:lnSpc>
              <a:defRPr/>
            </a:pPr>
            <a:r>
              <a:rPr lang="en-US" sz="1200" b="1">
                <a:solidFill>
                  <a:srgbClr val="1899A8"/>
                </a:solidFill>
                <a:latin typeface="Franklin Gothic Book" panose="020B0503020102020204" pitchFamily="34" charset="0"/>
                <a:cs typeface="Henderson BCG Sans" panose="020B0502030402020204" pitchFamily="34" charset="0"/>
              </a:rPr>
              <a:t>Responsible Transition (2050)</a:t>
            </a:r>
          </a:p>
        </p:txBody>
      </p:sp>
      <p:cxnSp>
        <p:nvCxnSpPr>
          <p:cNvPr id="128" name="Straight Connector 127">
            <a:extLst>
              <a:ext uri="{FF2B5EF4-FFF2-40B4-BE49-F238E27FC236}">
                <a16:creationId xmlns:a16="http://schemas.microsoft.com/office/drawing/2014/main" id="{6EAC6F46-9C39-0D1C-85DC-8B42C1023034}"/>
              </a:ext>
            </a:extLst>
          </p:cNvPr>
          <p:cNvCxnSpPr>
            <a:cxnSpLocks/>
          </p:cNvCxnSpPr>
          <p:nvPr/>
        </p:nvCxnSpPr>
        <p:spPr>
          <a:xfrm>
            <a:off x="7146097" y="3007082"/>
            <a:ext cx="1828800" cy="0"/>
          </a:xfrm>
          <a:prstGeom prst="line">
            <a:avLst/>
          </a:prstGeom>
          <a:ln w="22225" cap="rnd" cmpd="sng" algn="ctr">
            <a:solidFill>
              <a:srgbClr val="295E7E"/>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FE3712B5-9491-A82D-82EB-08D1E70FC944}"/>
              </a:ext>
            </a:extLst>
          </p:cNvPr>
          <p:cNvSpPr/>
          <p:nvPr/>
        </p:nvSpPr>
        <p:spPr>
          <a:xfrm>
            <a:off x="6985297" y="2519366"/>
            <a:ext cx="2093654" cy="456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lnSpc>
                <a:spcPct val="80000"/>
              </a:lnSpc>
              <a:defRPr/>
            </a:pPr>
            <a:r>
              <a:rPr lang="en-US" sz="1200">
                <a:solidFill>
                  <a:srgbClr val="1F4E79"/>
                </a:solidFill>
                <a:latin typeface="Franklin Gothic Book" panose="020B0503020102020204" pitchFamily="34" charset="0"/>
                <a:cs typeface="Henderson BCG Sans" panose="020B0502030402020204" pitchFamily="34" charset="0"/>
              </a:rPr>
              <a:t>Low Carbon Nation Aspiration (2040) </a:t>
            </a:r>
          </a:p>
        </p:txBody>
      </p:sp>
      <p:cxnSp>
        <p:nvCxnSpPr>
          <p:cNvPr id="130" name="Straight Connector 129">
            <a:extLst>
              <a:ext uri="{FF2B5EF4-FFF2-40B4-BE49-F238E27FC236}">
                <a16:creationId xmlns:a16="http://schemas.microsoft.com/office/drawing/2014/main" id="{7580689B-088F-C232-C387-B99BB01F17BC}"/>
              </a:ext>
            </a:extLst>
          </p:cNvPr>
          <p:cNvCxnSpPr>
            <a:cxnSpLocks/>
          </p:cNvCxnSpPr>
          <p:nvPr/>
        </p:nvCxnSpPr>
        <p:spPr>
          <a:xfrm>
            <a:off x="6945216" y="2559218"/>
            <a:ext cx="0" cy="3017520"/>
          </a:xfrm>
          <a:prstGeom prst="line">
            <a:avLst/>
          </a:prstGeom>
          <a:ln>
            <a:solidFill>
              <a:srgbClr val="1899A8"/>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974F87E-7A1E-1C28-EBC4-881F9ACA4419}"/>
              </a:ext>
            </a:extLst>
          </p:cNvPr>
          <p:cNvCxnSpPr>
            <a:cxnSpLocks/>
          </p:cNvCxnSpPr>
          <p:nvPr/>
        </p:nvCxnSpPr>
        <p:spPr>
          <a:xfrm>
            <a:off x="9186293" y="2559218"/>
            <a:ext cx="0" cy="3017520"/>
          </a:xfrm>
          <a:prstGeom prst="line">
            <a:avLst/>
          </a:prstGeom>
          <a:ln>
            <a:solidFill>
              <a:srgbClr val="1899A8"/>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B5094FEF-2270-09C5-2CDD-5007C9609AAF}"/>
              </a:ext>
            </a:extLst>
          </p:cNvPr>
          <p:cNvSpPr/>
          <p:nvPr>
            <p:custDataLst>
              <p:tags r:id="rId21"/>
            </p:custDataLst>
          </p:nvPr>
        </p:nvSpPr>
        <p:spPr bwMode="gray">
          <a:xfrm>
            <a:off x="4762637" y="5708021"/>
            <a:ext cx="250825" cy="187325"/>
          </a:xfrm>
          <a:prstGeom prst="rect">
            <a:avLst/>
          </a:prstGeom>
          <a:solidFill>
            <a:srgbClr val="1F3964"/>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a:solidFill>
                <a:schemeClr val="tx1"/>
              </a:solidFill>
              <a:latin typeface="Franklin Gothic Book" panose="020B0503020102020204" pitchFamily="34" charset="0"/>
            </a:endParaRPr>
          </a:p>
        </p:txBody>
      </p:sp>
      <p:sp>
        <p:nvSpPr>
          <p:cNvPr id="133" name="Rectangle 132">
            <a:extLst>
              <a:ext uri="{FF2B5EF4-FFF2-40B4-BE49-F238E27FC236}">
                <a16:creationId xmlns:a16="http://schemas.microsoft.com/office/drawing/2014/main" id="{627DC465-1F04-49A5-B9C0-2D23BA79ADD3}"/>
              </a:ext>
            </a:extLst>
          </p:cNvPr>
          <p:cNvSpPr/>
          <p:nvPr>
            <p:custDataLst>
              <p:tags r:id="rId22"/>
            </p:custDataLst>
          </p:nvPr>
        </p:nvSpPr>
        <p:spPr bwMode="gray">
          <a:xfrm>
            <a:off x="6274037" y="5708021"/>
            <a:ext cx="250825" cy="187325"/>
          </a:xfrm>
          <a:prstGeom prst="rect">
            <a:avLst/>
          </a:prstGeom>
          <a:solidFill>
            <a:srgbClr val="0F8754"/>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Franklin Gothic Book" panose="020B0503020102020204" pitchFamily="34" charset="0"/>
            </a:endParaRPr>
          </a:p>
        </p:txBody>
      </p:sp>
      <p:sp>
        <p:nvSpPr>
          <p:cNvPr id="134" name="Rectangle 133">
            <a:extLst>
              <a:ext uri="{FF2B5EF4-FFF2-40B4-BE49-F238E27FC236}">
                <a16:creationId xmlns:a16="http://schemas.microsoft.com/office/drawing/2014/main" id="{A3D59A5E-7DAA-FEB9-A06D-9A1783FF9B03}"/>
              </a:ext>
            </a:extLst>
          </p:cNvPr>
          <p:cNvSpPr/>
          <p:nvPr>
            <p:custDataLst>
              <p:tags r:id="rId23"/>
            </p:custDataLst>
          </p:nvPr>
        </p:nvSpPr>
        <p:spPr bwMode="gray">
          <a:xfrm>
            <a:off x="7527607" y="5708021"/>
            <a:ext cx="250825" cy="187325"/>
          </a:xfrm>
          <a:prstGeom prst="rect">
            <a:avLst/>
          </a:prstGeom>
          <a:solidFill>
            <a:srgbClr val="89181B"/>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Franklin Gothic Book" panose="020B0503020102020204" pitchFamily="34" charset="0"/>
            </a:endParaRPr>
          </a:p>
        </p:txBody>
      </p:sp>
      <p:sp>
        <p:nvSpPr>
          <p:cNvPr id="135" name="Rectangle 134">
            <a:extLst>
              <a:ext uri="{FF2B5EF4-FFF2-40B4-BE49-F238E27FC236}">
                <a16:creationId xmlns:a16="http://schemas.microsoft.com/office/drawing/2014/main" id="{F26F068C-EF97-1D20-C3BB-562CF2A32D9B}"/>
              </a:ext>
            </a:extLst>
          </p:cNvPr>
          <p:cNvSpPr/>
          <p:nvPr>
            <p:custDataLst>
              <p:tags r:id="rId24"/>
            </p:custDataLst>
          </p:nvPr>
        </p:nvSpPr>
        <p:spPr bwMode="gray">
          <a:xfrm>
            <a:off x="8347118" y="5708021"/>
            <a:ext cx="250825" cy="187325"/>
          </a:xfrm>
          <a:prstGeom prst="rect">
            <a:avLst/>
          </a:prstGeom>
          <a:solidFill>
            <a:srgbClr val="5279A3"/>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Franklin Gothic Book" panose="020B0503020102020204" pitchFamily="34" charset="0"/>
            </a:endParaRPr>
          </a:p>
        </p:txBody>
      </p:sp>
      <p:sp>
        <p:nvSpPr>
          <p:cNvPr id="136" name="Rectangle 135">
            <a:extLst>
              <a:ext uri="{FF2B5EF4-FFF2-40B4-BE49-F238E27FC236}">
                <a16:creationId xmlns:a16="http://schemas.microsoft.com/office/drawing/2014/main" id="{A0256329-EFA1-7BF0-0BC3-937BFB0511B7}"/>
              </a:ext>
            </a:extLst>
          </p:cNvPr>
          <p:cNvSpPr/>
          <p:nvPr>
            <p:custDataLst>
              <p:tags r:id="rId25"/>
            </p:custDataLst>
          </p:nvPr>
        </p:nvSpPr>
        <p:spPr bwMode="gray">
          <a:xfrm>
            <a:off x="9651487" y="5708021"/>
            <a:ext cx="250825" cy="187325"/>
          </a:xfrm>
          <a:prstGeom prst="rect">
            <a:avLst/>
          </a:prstGeom>
          <a:solidFill>
            <a:srgbClr val="D3D4D5"/>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Franklin Gothic Book" panose="020B0503020102020204" pitchFamily="34" charset="0"/>
            </a:endParaRPr>
          </a:p>
        </p:txBody>
      </p:sp>
      <p:sp>
        <p:nvSpPr>
          <p:cNvPr id="137" name="TextBox 136">
            <a:extLst>
              <a:ext uri="{FF2B5EF4-FFF2-40B4-BE49-F238E27FC236}">
                <a16:creationId xmlns:a16="http://schemas.microsoft.com/office/drawing/2014/main" id="{58CFFB70-0311-3D37-D23D-B1AA547F6586}"/>
              </a:ext>
            </a:extLst>
          </p:cNvPr>
          <p:cNvSpPr txBox="1"/>
          <p:nvPr/>
        </p:nvSpPr>
        <p:spPr>
          <a:xfrm>
            <a:off x="4960843" y="5663415"/>
            <a:ext cx="1466850" cy="461665"/>
          </a:xfrm>
          <a:prstGeom prst="rect">
            <a:avLst/>
          </a:prstGeom>
          <a:noFill/>
        </p:spPr>
        <p:txBody>
          <a:bodyPr wrap="square" rtlCol="0">
            <a:spAutoFit/>
          </a:bodyPr>
          <a:lstStyle/>
          <a:p>
            <a:r>
              <a:rPr lang="en-US" sz="1200">
                <a:latin typeface="Franklin Gothic Book" panose="020B0503020102020204" pitchFamily="34" charset="0"/>
              </a:rPr>
              <a:t>Renewables for hydrogen</a:t>
            </a:r>
          </a:p>
        </p:txBody>
      </p:sp>
      <p:sp>
        <p:nvSpPr>
          <p:cNvPr id="138" name="TextBox 137">
            <a:extLst>
              <a:ext uri="{FF2B5EF4-FFF2-40B4-BE49-F238E27FC236}">
                <a16:creationId xmlns:a16="http://schemas.microsoft.com/office/drawing/2014/main" id="{7AB1D317-24E5-F571-2C56-5230B83456E9}"/>
              </a:ext>
            </a:extLst>
          </p:cNvPr>
          <p:cNvSpPr txBox="1"/>
          <p:nvPr/>
        </p:nvSpPr>
        <p:spPr>
          <a:xfrm>
            <a:off x="6468114" y="5663415"/>
            <a:ext cx="1106487" cy="276999"/>
          </a:xfrm>
          <a:prstGeom prst="rect">
            <a:avLst/>
          </a:prstGeom>
          <a:noFill/>
        </p:spPr>
        <p:txBody>
          <a:bodyPr wrap="square" rtlCol="0">
            <a:spAutoFit/>
          </a:bodyPr>
          <a:lstStyle/>
          <a:p>
            <a:r>
              <a:rPr lang="en-US" sz="1200">
                <a:latin typeface="Franklin Gothic Book" panose="020B0503020102020204" pitchFamily="34" charset="0"/>
              </a:rPr>
              <a:t>Renewables</a:t>
            </a:r>
            <a:r>
              <a:rPr lang="en-US" sz="1200" baseline="30000">
                <a:latin typeface="Franklin Gothic Book" panose="020B0503020102020204" pitchFamily="34" charset="0"/>
              </a:rPr>
              <a:t>1</a:t>
            </a:r>
          </a:p>
        </p:txBody>
      </p:sp>
      <p:sp>
        <p:nvSpPr>
          <p:cNvPr id="139" name="TextBox 138">
            <a:extLst>
              <a:ext uri="{FF2B5EF4-FFF2-40B4-BE49-F238E27FC236}">
                <a16:creationId xmlns:a16="http://schemas.microsoft.com/office/drawing/2014/main" id="{A15B1A10-5A0B-2A79-0614-6CDE7D69AEDE}"/>
              </a:ext>
            </a:extLst>
          </p:cNvPr>
          <p:cNvSpPr txBox="1"/>
          <p:nvPr/>
        </p:nvSpPr>
        <p:spPr>
          <a:xfrm>
            <a:off x="7719113" y="5663415"/>
            <a:ext cx="628005" cy="276999"/>
          </a:xfrm>
          <a:prstGeom prst="rect">
            <a:avLst/>
          </a:prstGeom>
          <a:noFill/>
        </p:spPr>
        <p:txBody>
          <a:bodyPr wrap="square" rtlCol="0">
            <a:spAutoFit/>
          </a:bodyPr>
          <a:lstStyle/>
          <a:p>
            <a:r>
              <a:rPr lang="en-US" sz="1200">
                <a:latin typeface="Franklin Gothic Book" panose="020B0503020102020204" pitchFamily="34" charset="0"/>
              </a:rPr>
              <a:t>Coal</a:t>
            </a:r>
          </a:p>
        </p:txBody>
      </p:sp>
      <p:sp>
        <p:nvSpPr>
          <p:cNvPr id="140" name="TextBox 139">
            <a:extLst>
              <a:ext uri="{FF2B5EF4-FFF2-40B4-BE49-F238E27FC236}">
                <a16:creationId xmlns:a16="http://schemas.microsoft.com/office/drawing/2014/main" id="{19F3CF3B-C775-0DC4-355A-6D3D6724977C}"/>
              </a:ext>
            </a:extLst>
          </p:cNvPr>
          <p:cNvSpPr txBox="1"/>
          <p:nvPr/>
        </p:nvSpPr>
        <p:spPr>
          <a:xfrm>
            <a:off x="8559565" y="5663415"/>
            <a:ext cx="1004888" cy="276999"/>
          </a:xfrm>
          <a:prstGeom prst="rect">
            <a:avLst/>
          </a:prstGeom>
          <a:noFill/>
        </p:spPr>
        <p:txBody>
          <a:bodyPr wrap="square" rtlCol="0">
            <a:spAutoFit/>
          </a:bodyPr>
          <a:lstStyle/>
          <a:p>
            <a:r>
              <a:rPr lang="en-US" sz="1200">
                <a:latin typeface="Franklin Gothic Book" panose="020B0503020102020204" pitchFamily="34" charset="0"/>
              </a:rPr>
              <a:t>Natural gas</a:t>
            </a:r>
          </a:p>
        </p:txBody>
      </p:sp>
      <p:sp>
        <p:nvSpPr>
          <p:cNvPr id="141" name="TextBox 140">
            <a:extLst>
              <a:ext uri="{FF2B5EF4-FFF2-40B4-BE49-F238E27FC236}">
                <a16:creationId xmlns:a16="http://schemas.microsoft.com/office/drawing/2014/main" id="{D1E72719-608E-6E8F-B882-FB3B90AACB7D}"/>
              </a:ext>
            </a:extLst>
          </p:cNvPr>
          <p:cNvSpPr txBox="1"/>
          <p:nvPr/>
        </p:nvSpPr>
        <p:spPr>
          <a:xfrm>
            <a:off x="9902312" y="5663415"/>
            <a:ext cx="1544917" cy="461665"/>
          </a:xfrm>
          <a:prstGeom prst="rect">
            <a:avLst/>
          </a:prstGeom>
          <a:noFill/>
        </p:spPr>
        <p:txBody>
          <a:bodyPr wrap="square" rtlCol="0">
            <a:spAutoFit/>
          </a:bodyPr>
          <a:lstStyle/>
          <a:p>
            <a:r>
              <a:rPr lang="en-US" sz="1200">
                <a:latin typeface="Franklin Gothic Book" panose="020B0503020102020204" pitchFamily="34" charset="0"/>
              </a:rPr>
              <a:t>Crude oil, petroleum products and others</a:t>
            </a:r>
          </a:p>
        </p:txBody>
      </p:sp>
      <p:sp>
        <p:nvSpPr>
          <p:cNvPr id="145" name="TextBox 144">
            <a:extLst>
              <a:ext uri="{FF2B5EF4-FFF2-40B4-BE49-F238E27FC236}">
                <a16:creationId xmlns:a16="http://schemas.microsoft.com/office/drawing/2014/main" id="{32EF4E71-0C14-6424-082E-837E4C451F1A}"/>
              </a:ext>
            </a:extLst>
          </p:cNvPr>
          <p:cNvSpPr txBox="1"/>
          <p:nvPr/>
        </p:nvSpPr>
        <p:spPr>
          <a:xfrm>
            <a:off x="4926165" y="6160223"/>
            <a:ext cx="3821207" cy="246221"/>
          </a:xfrm>
          <a:prstGeom prst="rect">
            <a:avLst/>
          </a:prstGeom>
          <a:noFill/>
        </p:spPr>
        <p:txBody>
          <a:bodyPr wrap="square" rtlCol="0">
            <a:spAutoFit/>
          </a:bodyPr>
          <a:lstStyle/>
          <a:p>
            <a:r>
              <a:rPr lang="en-US" sz="1000">
                <a:latin typeface="Franklin Gothic Book" panose="020B0503020102020204" pitchFamily="34" charset="0"/>
              </a:rPr>
              <a:t>1 includes bioenergy, solar, hydropower and hydrogen</a:t>
            </a:r>
          </a:p>
        </p:txBody>
      </p:sp>
      <p:cxnSp>
        <p:nvCxnSpPr>
          <p:cNvPr id="152" name="Straight Connector 151">
            <a:extLst>
              <a:ext uri="{FF2B5EF4-FFF2-40B4-BE49-F238E27FC236}">
                <a16:creationId xmlns:a16="http://schemas.microsoft.com/office/drawing/2014/main" id="{4DD085E0-B61F-02AA-2544-3D67E9B4AC75}"/>
              </a:ext>
            </a:extLst>
          </p:cNvPr>
          <p:cNvCxnSpPr>
            <a:cxnSpLocks/>
          </p:cNvCxnSpPr>
          <p:nvPr/>
        </p:nvCxnSpPr>
        <p:spPr>
          <a:xfrm flipH="1">
            <a:off x="4710921" y="5327147"/>
            <a:ext cx="6720840" cy="0"/>
          </a:xfrm>
          <a:prstGeom prst="line">
            <a:avLst/>
          </a:prstGeom>
          <a:ln>
            <a:solidFill>
              <a:srgbClr val="1899A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BJPseudoFooter">
            <a:extLst>
              <a:ext uri="{FF2B5EF4-FFF2-40B4-BE49-F238E27FC236}">
                <a16:creationId xmlns:a16="http://schemas.microsoft.com/office/drawing/2014/main" id="{8DBE8105-9DEF-EB6F-BA2B-AFBD101030FE}"/>
              </a:ext>
            </a:extLst>
          </p:cNvPr>
          <p:cNvSpPr txBox="1"/>
          <p:nvPr>
            <p:custDataLst>
              <p:tags r:id="rId26"/>
            </p:custDataLst>
          </p:nvPr>
        </p:nvSpPr>
        <p:spPr>
          <a:xfrm>
            <a:off x="127000" y="6673334"/>
            <a:ext cx="388248" cy="184666"/>
          </a:xfrm>
          <a:prstGeom prst="rect">
            <a:avLst/>
          </a:prstGeom>
          <a:noFill/>
        </p:spPr>
        <p:txBody>
          <a:bodyPr vert="horz" wrap="none" rtlCol="0">
            <a:spAutoFit/>
          </a:bodyPr>
          <a:lstStyle/>
          <a:p>
            <a:r>
              <a:rPr lang="en-US" sz="600">
                <a:solidFill>
                  <a:srgbClr val="000000"/>
                </a:solidFill>
                <a:latin typeface="Verdana" panose="020B0604030504040204" pitchFamily="34" charset="0"/>
              </a:rPr>
              <a:t>Open</a:t>
            </a:r>
          </a:p>
        </p:txBody>
      </p:sp>
      <p:pic>
        <p:nvPicPr>
          <p:cNvPr id="4" name="Picture 3">
            <a:extLst>
              <a:ext uri="{FF2B5EF4-FFF2-40B4-BE49-F238E27FC236}">
                <a16:creationId xmlns:a16="http://schemas.microsoft.com/office/drawing/2014/main" id="{79F95C17-ACA2-4D0B-EAD7-A274EF18D975}"/>
              </a:ext>
            </a:extLst>
          </p:cNvPr>
          <p:cNvPicPr>
            <a:picLocks noChangeAspect="1"/>
          </p:cNvPicPr>
          <p:nvPr/>
        </p:nvPicPr>
        <p:blipFill>
          <a:blip r:embed="rId32"/>
          <a:stretch>
            <a:fillRect/>
          </a:stretch>
        </p:blipFill>
        <p:spPr>
          <a:xfrm>
            <a:off x="2476668" y="814664"/>
            <a:ext cx="1484697" cy="2091122"/>
          </a:xfrm>
          <a:prstGeom prst="rect">
            <a:avLst/>
          </a:prstGeom>
        </p:spPr>
      </p:pic>
      <p:sp>
        <p:nvSpPr>
          <p:cNvPr id="6" name="Title 1">
            <a:extLst>
              <a:ext uri="{FF2B5EF4-FFF2-40B4-BE49-F238E27FC236}">
                <a16:creationId xmlns:a16="http://schemas.microsoft.com/office/drawing/2014/main" id="{2A9A8ABF-BB41-11F2-937B-7E0556A9C727}"/>
              </a:ext>
            </a:extLst>
          </p:cNvPr>
          <p:cNvSpPr txBox="1">
            <a:spLocks/>
          </p:cNvSpPr>
          <p:nvPr/>
        </p:nvSpPr>
        <p:spPr>
          <a:xfrm>
            <a:off x="1988819" y="166768"/>
            <a:ext cx="11328400" cy="535420"/>
          </a:xfrm>
          <a:prstGeom prst="rect">
            <a:avLst/>
          </a:prstGeom>
        </p:spPr>
        <p:txBody>
          <a:bodyPr/>
          <a:lstStyle>
            <a:lvl1pPr algn="l" defTabSz="914400" rtl="0" eaLnBrk="1" latinLnBrk="0" hangingPunct="1">
              <a:lnSpc>
                <a:spcPct val="90000"/>
              </a:lnSpc>
              <a:spcBef>
                <a:spcPct val="0"/>
              </a:spcBef>
              <a:buNone/>
              <a:defRPr sz="3200" b="1" kern="1200">
                <a:solidFill>
                  <a:srgbClr val="002060"/>
                </a:solidFill>
                <a:latin typeface="Segoe UI" panose="020B0502040204020203" pitchFamily="34" charset="0"/>
                <a:ea typeface="+mj-ea"/>
                <a:cs typeface="Segoe UI" panose="020B0502040204020203" pitchFamily="34" charset="0"/>
              </a:defRPr>
            </a:lvl1pPr>
          </a:lstStyle>
          <a:p>
            <a:pPr algn="ctr"/>
            <a:r>
              <a:rPr lang="en-US"/>
              <a:t>Summary TGT Scenario</a:t>
            </a:r>
          </a:p>
        </p:txBody>
      </p:sp>
      <p:pic>
        <p:nvPicPr>
          <p:cNvPr id="7" name="Picture 6" descr="A cover of a book&#10;&#10;Description automatically generated">
            <a:extLst>
              <a:ext uri="{FF2B5EF4-FFF2-40B4-BE49-F238E27FC236}">
                <a16:creationId xmlns:a16="http://schemas.microsoft.com/office/drawing/2014/main" id="{D2ED6B3A-0F82-B0E1-8525-A477BCBFFADB}"/>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72834" y="837329"/>
            <a:ext cx="1472542" cy="2087713"/>
          </a:xfrm>
          <a:prstGeom prst="rect">
            <a:avLst/>
          </a:prstGeom>
        </p:spPr>
      </p:pic>
      <p:sp>
        <p:nvSpPr>
          <p:cNvPr id="8" name="Rectangle 7">
            <a:extLst>
              <a:ext uri="{FF2B5EF4-FFF2-40B4-BE49-F238E27FC236}">
                <a16:creationId xmlns:a16="http://schemas.microsoft.com/office/drawing/2014/main" id="{B34B1737-7CBA-7548-FF2A-C35F25FB6C42}"/>
              </a:ext>
            </a:extLst>
          </p:cNvPr>
          <p:cNvSpPr/>
          <p:nvPr/>
        </p:nvSpPr>
        <p:spPr>
          <a:xfrm>
            <a:off x="262278" y="441888"/>
            <a:ext cx="2093654" cy="456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lnSpc>
                <a:spcPct val="80000"/>
              </a:lnSpc>
              <a:defRPr/>
            </a:pPr>
            <a:r>
              <a:rPr lang="en-US" sz="1200">
                <a:solidFill>
                  <a:srgbClr val="1F4E79"/>
                </a:solidFill>
                <a:latin typeface="Franklin Gothic Book" panose="020B0503020102020204" pitchFamily="34" charset="0"/>
                <a:cs typeface="Henderson BCG Sans" panose="020B0502030402020204" pitchFamily="34" charset="0"/>
              </a:rPr>
              <a:t>Low Carbon Nation Aspiration (2040) </a:t>
            </a:r>
          </a:p>
        </p:txBody>
      </p:sp>
      <p:sp>
        <p:nvSpPr>
          <p:cNvPr id="10" name="Rectangle 9">
            <a:extLst>
              <a:ext uri="{FF2B5EF4-FFF2-40B4-BE49-F238E27FC236}">
                <a16:creationId xmlns:a16="http://schemas.microsoft.com/office/drawing/2014/main" id="{7F7085CE-350A-3F7A-E33B-EE29F62E2F3A}"/>
              </a:ext>
            </a:extLst>
          </p:cNvPr>
          <p:cNvSpPr/>
          <p:nvPr/>
        </p:nvSpPr>
        <p:spPr>
          <a:xfrm>
            <a:off x="2154047" y="435534"/>
            <a:ext cx="2153513" cy="456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lnSpc>
                <a:spcPct val="80000"/>
              </a:lnSpc>
              <a:defRPr/>
            </a:pPr>
            <a:r>
              <a:rPr lang="en-US" sz="1200">
                <a:solidFill>
                  <a:srgbClr val="1899A8"/>
                </a:solidFill>
                <a:latin typeface="Franklin Gothic Book" panose="020B0503020102020204" pitchFamily="34" charset="0"/>
                <a:cs typeface="Henderson BCG Sans" panose="020B0502030402020204" pitchFamily="34" charset="0"/>
              </a:rPr>
              <a:t>Responsible Transition</a:t>
            </a:r>
          </a:p>
          <a:p>
            <a:pPr marL="0" lvl="3" algn="ctr">
              <a:lnSpc>
                <a:spcPct val="80000"/>
              </a:lnSpc>
              <a:defRPr/>
            </a:pPr>
            <a:r>
              <a:rPr lang="en-US" sz="1200">
                <a:solidFill>
                  <a:srgbClr val="1899A8"/>
                </a:solidFill>
                <a:latin typeface="Franklin Gothic Book" panose="020B0503020102020204" pitchFamily="34" charset="0"/>
                <a:cs typeface="Henderson BCG Sans" panose="020B0502030402020204" pitchFamily="34" charset="0"/>
              </a:rPr>
              <a:t> (2050)</a:t>
            </a:r>
          </a:p>
        </p:txBody>
      </p:sp>
    </p:spTree>
    <p:extLst>
      <p:ext uri="{BB962C8B-B14F-4D97-AF65-F5344CB8AC3E}">
        <p14:creationId xmlns:p14="http://schemas.microsoft.com/office/powerpoint/2010/main" val="3322402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BJPseudoFooter">
            <a:extLst>
              <a:ext uri="{FF2B5EF4-FFF2-40B4-BE49-F238E27FC236}">
                <a16:creationId xmlns:a16="http://schemas.microsoft.com/office/drawing/2014/main" id="{8DBE8105-9DEF-EB6F-BA2B-AFBD101030FE}"/>
              </a:ext>
            </a:extLst>
          </p:cNvPr>
          <p:cNvSpPr txBox="1"/>
          <p:nvPr>
            <p:custDataLst>
              <p:tags r:id="rId1"/>
            </p:custDataLst>
          </p:nvPr>
        </p:nvSpPr>
        <p:spPr>
          <a:xfrm>
            <a:off x="127000" y="6673334"/>
            <a:ext cx="388248" cy="184666"/>
          </a:xfrm>
          <a:prstGeom prst="rect">
            <a:avLst/>
          </a:prstGeom>
          <a:noFill/>
        </p:spPr>
        <p:txBody>
          <a:bodyPr vert="horz" wrap="none" rtlCol="0">
            <a:spAutoFit/>
          </a:bodyPr>
          <a:lstStyle/>
          <a:p>
            <a:r>
              <a:rPr lang="en-US" sz="600">
                <a:solidFill>
                  <a:srgbClr val="000000"/>
                </a:solidFill>
                <a:latin typeface="Verdana" panose="020B0604030504040204" pitchFamily="34" charset="0"/>
              </a:rPr>
              <a:t>Open</a:t>
            </a:r>
          </a:p>
        </p:txBody>
      </p:sp>
      <p:sp>
        <p:nvSpPr>
          <p:cNvPr id="6" name="Title 1">
            <a:extLst>
              <a:ext uri="{FF2B5EF4-FFF2-40B4-BE49-F238E27FC236}">
                <a16:creationId xmlns:a16="http://schemas.microsoft.com/office/drawing/2014/main" id="{2A9A8ABF-BB41-11F2-937B-7E0556A9C727}"/>
              </a:ext>
            </a:extLst>
          </p:cNvPr>
          <p:cNvSpPr txBox="1">
            <a:spLocks/>
          </p:cNvSpPr>
          <p:nvPr/>
        </p:nvSpPr>
        <p:spPr>
          <a:xfrm>
            <a:off x="0" y="169281"/>
            <a:ext cx="11328400" cy="535420"/>
          </a:xfrm>
          <a:prstGeom prst="rect">
            <a:avLst/>
          </a:prstGeom>
        </p:spPr>
        <p:txBody>
          <a:bodyPr/>
          <a:lstStyle>
            <a:lvl1pPr algn="l" defTabSz="914400" rtl="0" eaLnBrk="1" latinLnBrk="0" hangingPunct="1">
              <a:lnSpc>
                <a:spcPct val="90000"/>
              </a:lnSpc>
              <a:spcBef>
                <a:spcPct val="0"/>
              </a:spcBef>
              <a:buNone/>
              <a:defRPr sz="3200" b="1" kern="1200">
                <a:solidFill>
                  <a:srgbClr val="002060"/>
                </a:solidFill>
                <a:latin typeface="Segoe UI" panose="020B0502040204020203" pitchFamily="34" charset="0"/>
                <a:ea typeface="+mj-ea"/>
                <a:cs typeface="Segoe UI" panose="020B0502040204020203" pitchFamily="34" charset="0"/>
              </a:defRPr>
            </a:lvl1pPr>
          </a:lstStyle>
          <a:p>
            <a:pPr algn="ctr"/>
            <a:r>
              <a:rPr lang="en-US"/>
              <a:t>Summary TGT Scenario</a:t>
            </a:r>
          </a:p>
        </p:txBody>
      </p:sp>
      <p:sp>
        <p:nvSpPr>
          <p:cNvPr id="5" name="Title 1">
            <a:extLst>
              <a:ext uri="{FF2B5EF4-FFF2-40B4-BE49-F238E27FC236}">
                <a16:creationId xmlns:a16="http://schemas.microsoft.com/office/drawing/2014/main" id="{907EDC49-9EE2-ABCD-F5F8-5A978EC864B0}"/>
              </a:ext>
            </a:extLst>
          </p:cNvPr>
          <p:cNvSpPr txBox="1">
            <a:spLocks/>
          </p:cNvSpPr>
          <p:nvPr/>
        </p:nvSpPr>
        <p:spPr>
          <a:xfrm>
            <a:off x="0" y="626479"/>
            <a:ext cx="11328400" cy="535420"/>
          </a:xfrm>
          <a:prstGeom prst="rect">
            <a:avLst/>
          </a:prstGeom>
        </p:spPr>
        <p:txBody>
          <a:bodyPr/>
          <a:lstStyle>
            <a:lvl1pPr algn="l" defTabSz="914400" rtl="0" eaLnBrk="1" latinLnBrk="0" hangingPunct="1">
              <a:lnSpc>
                <a:spcPct val="90000"/>
              </a:lnSpc>
              <a:spcBef>
                <a:spcPct val="0"/>
              </a:spcBef>
              <a:buNone/>
              <a:defRPr sz="3200" b="1" kern="1200">
                <a:solidFill>
                  <a:srgbClr val="002060"/>
                </a:solidFill>
                <a:latin typeface="Segoe UI" panose="020B0502040204020203" pitchFamily="34" charset="0"/>
                <a:ea typeface="+mj-ea"/>
                <a:cs typeface="Segoe UI" panose="020B0502040204020203" pitchFamily="34" charset="0"/>
              </a:defRPr>
            </a:lvl1pPr>
          </a:lstStyle>
          <a:p>
            <a:pPr algn="ctr"/>
            <a:r>
              <a:rPr lang="en-US" sz="2000"/>
              <a:t>Target across NEP and NETR’s energy transition levers</a:t>
            </a:r>
          </a:p>
        </p:txBody>
      </p:sp>
      <p:pic>
        <p:nvPicPr>
          <p:cNvPr id="11" name="Picture 10" descr="A screenshot of a chart&#10;&#10;Description automatically generated">
            <a:extLst>
              <a:ext uri="{FF2B5EF4-FFF2-40B4-BE49-F238E27FC236}">
                <a16:creationId xmlns:a16="http://schemas.microsoft.com/office/drawing/2014/main" id="{15560562-1C87-4116-6F25-568665E6B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14" y="1009840"/>
            <a:ext cx="5980386" cy="3726060"/>
          </a:xfrm>
          <a:prstGeom prst="rect">
            <a:avLst/>
          </a:prstGeom>
        </p:spPr>
      </p:pic>
      <p:pic>
        <p:nvPicPr>
          <p:cNvPr id="13" name="Picture 12" descr="A blue and yellow rectangles&#10;&#10;Description automatically generated">
            <a:extLst>
              <a:ext uri="{FF2B5EF4-FFF2-40B4-BE49-F238E27FC236}">
                <a16:creationId xmlns:a16="http://schemas.microsoft.com/office/drawing/2014/main" id="{94C4DC6F-2463-0B6C-0D0F-C05FA4444576}"/>
              </a:ext>
            </a:extLst>
          </p:cNvPr>
          <p:cNvPicPr>
            <a:picLocks noChangeAspect="1"/>
          </p:cNvPicPr>
          <p:nvPr/>
        </p:nvPicPr>
        <p:blipFill rotWithShape="1">
          <a:blip r:embed="rId5">
            <a:extLst>
              <a:ext uri="{28A0092B-C50C-407E-A947-70E740481C1C}">
                <a14:useLocalDpi xmlns:a14="http://schemas.microsoft.com/office/drawing/2010/main" val="0"/>
              </a:ext>
            </a:extLst>
          </a:blip>
          <a:srcRect l="2332"/>
          <a:stretch/>
        </p:blipFill>
        <p:spPr>
          <a:xfrm>
            <a:off x="5980386" y="978310"/>
            <a:ext cx="5968999" cy="98305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7B8467A-78EB-9B5B-76C2-299D2F940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8854" y="1950853"/>
            <a:ext cx="5842875" cy="4387930"/>
          </a:xfrm>
          <a:prstGeom prst="rect">
            <a:avLst/>
          </a:prstGeom>
        </p:spPr>
      </p:pic>
    </p:spTree>
    <p:extLst>
      <p:ext uri="{BB962C8B-B14F-4D97-AF65-F5344CB8AC3E}">
        <p14:creationId xmlns:p14="http://schemas.microsoft.com/office/powerpoint/2010/main" val="3555399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796ADA06-13FE-7ABE-B325-346D1851EA32}"/>
              </a:ext>
            </a:extLst>
          </p:cNvPr>
          <p:cNvSpPr txBox="1"/>
          <p:nvPr/>
        </p:nvSpPr>
        <p:spPr>
          <a:xfrm>
            <a:off x="10896669" y="33556"/>
            <a:ext cx="959341" cy="246221"/>
          </a:xfrm>
          <a:prstGeom prst="rect">
            <a:avLst/>
          </a:prstGeom>
          <a:noFill/>
        </p:spPr>
        <p:txBody>
          <a:bodyPr wrap="square" rtlCol="0">
            <a:spAutoFit/>
          </a:bodyPr>
          <a:lstStyle/>
          <a:p>
            <a:pPr algn="ctr"/>
            <a:r>
              <a:rPr lang="en-US" sz="1000" i="1">
                <a:latin typeface="Franklin Gothic Book" panose="020B0503020102020204" pitchFamily="34" charset="0"/>
              </a:rPr>
              <a:t>Levers</a:t>
            </a:r>
          </a:p>
        </p:txBody>
      </p:sp>
      <p:grpSp>
        <p:nvGrpSpPr>
          <p:cNvPr id="26" name="Group 25">
            <a:extLst>
              <a:ext uri="{FF2B5EF4-FFF2-40B4-BE49-F238E27FC236}">
                <a16:creationId xmlns:a16="http://schemas.microsoft.com/office/drawing/2014/main" id="{534094D8-48DA-0DFC-B6D3-FA90D6C5067B}"/>
              </a:ext>
            </a:extLst>
          </p:cNvPr>
          <p:cNvGrpSpPr/>
          <p:nvPr/>
        </p:nvGrpSpPr>
        <p:grpSpPr>
          <a:xfrm>
            <a:off x="10896669" y="273305"/>
            <a:ext cx="959341" cy="472073"/>
            <a:chOff x="10896669" y="273305"/>
            <a:chExt cx="959341" cy="472073"/>
          </a:xfrm>
        </p:grpSpPr>
        <p:sp>
          <p:nvSpPr>
            <p:cNvPr id="27" name="Rectangle 26">
              <a:extLst>
                <a:ext uri="{FF2B5EF4-FFF2-40B4-BE49-F238E27FC236}">
                  <a16:creationId xmlns:a16="http://schemas.microsoft.com/office/drawing/2014/main" id="{AB2A15B4-42BD-B8B6-836F-EAA3D0D1EDC3}"/>
                </a:ext>
              </a:extLst>
            </p:cNvPr>
            <p:cNvSpPr/>
            <p:nvPr/>
          </p:nvSpPr>
          <p:spPr>
            <a:xfrm>
              <a:off x="10896669" y="273305"/>
              <a:ext cx="959341" cy="81652"/>
            </a:xfrm>
            <a:prstGeom prst="rect">
              <a:avLst/>
            </a:prstGeom>
            <a:solidFill>
              <a:srgbClr val="E7E7E7"/>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000000"/>
                </a:solidFill>
              </a:endParaRPr>
            </a:p>
          </p:txBody>
        </p:sp>
        <p:sp>
          <p:nvSpPr>
            <p:cNvPr id="28" name="Rectangle 27">
              <a:extLst>
                <a:ext uri="{FF2B5EF4-FFF2-40B4-BE49-F238E27FC236}">
                  <a16:creationId xmlns:a16="http://schemas.microsoft.com/office/drawing/2014/main" id="{F166CB7E-CD2B-F17B-9730-89CB91FF12E6}"/>
                </a:ext>
              </a:extLst>
            </p:cNvPr>
            <p:cNvSpPr/>
            <p:nvPr/>
          </p:nvSpPr>
          <p:spPr>
            <a:xfrm>
              <a:off x="10896669" y="663726"/>
              <a:ext cx="959341" cy="81652"/>
            </a:xfrm>
            <a:prstGeom prst="rect">
              <a:avLst/>
            </a:prstGeom>
            <a:solidFill>
              <a:srgbClr val="E7E7E7"/>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a:solidFill>
                  <a:srgbClr val="000000"/>
                </a:solidFill>
              </a:endParaRPr>
            </a:p>
          </p:txBody>
        </p:sp>
        <p:sp>
          <p:nvSpPr>
            <p:cNvPr id="29" name="Rectangle 28">
              <a:extLst>
                <a:ext uri="{FF2B5EF4-FFF2-40B4-BE49-F238E27FC236}">
                  <a16:creationId xmlns:a16="http://schemas.microsoft.com/office/drawing/2014/main" id="{A4CBE3C3-8317-EF7A-FF46-DCB370CFF7A0}"/>
                </a:ext>
              </a:extLst>
            </p:cNvPr>
            <p:cNvSpPr/>
            <p:nvPr/>
          </p:nvSpPr>
          <p:spPr>
            <a:xfrm>
              <a:off x="11061105" y="440595"/>
              <a:ext cx="137160" cy="130363"/>
            </a:xfrm>
            <a:prstGeom prst="rect">
              <a:avLst/>
            </a:prstGeom>
            <a:solidFill>
              <a:srgbClr val="1799A8"/>
            </a:solid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30" name="Rectangle 29">
              <a:extLst>
                <a:ext uri="{FF2B5EF4-FFF2-40B4-BE49-F238E27FC236}">
                  <a16:creationId xmlns:a16="http://schemas.microsoft.com/office/drawing/2014/main" id="{D5A5B28D-FC00-0BFB-883B-F27A41FCFD17}"/>
                </a:ext>
              </a:extLst>
            </p:cNvPr>
            <p:cNvSpPr/>
            <p:nvPr/>
          </p:nvSpPr>
          <p:spPr>
            <a:xfrm>
              <a:off x="11225541" y="440595"/>
              <a:ext cx="137160" cy="130363"/>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31" name="Rectangle 30">
              <a:extLst>
                <a:ext uri="{FF2B5EF4-FFF2-40B4-BE49-F238E27FC236}">
                  <a16:creationId xmlns:a16="http://schemas.microsoft.com/office/drawing/2014/main" id="{C0151CC9-DAEE-BA72-0748-7849E1D7AB6A}"/>
                </a:ext>
              </a:extLst>
            </p:cNvPr>
            <p:cNvSpPr/>
            <p:nvPr/>
          </p:nvSpPr>
          <p:spPr>
            <a:xfrm>
              <a:off x="11389977" y="440595"/>
              <a:ext cx="137160" cy="130363"/>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32" name="Rectangle 31">
              <a:extLst>
                <a:ext uri="{FF2B5EF4-FFF2-40B4-BE49-F238E27FC236}">
                  <a16:creationId xmlns:a16="http://schemas.microsoft.com/office/drawing/2014/main" id="{FD3452D7-1563-293D-675D-DB564D49379F}"/>
                </a:ext>
              </a:extLst>
            </p:cNvPr>
            <p:cNvSpPr/>
            <p:nvPr/>
          </p:nvSpPr>
          <p:spPr>
            <a:xfrm>
              <a:off x="11718850" y="440595"/>
              <a:ext cx="137160" cy="130363"/>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33" name="Rectangle 32">
              <a:extLst>
                <a:ext uri="{FF2B5EF4-FFF2-40B4-BE49-F238E27FC236}">
                  <a16:creationId xmlns:a16="http://schemas.microsoft.com/office/drawing/2014/main" id="{7E336AEB-592A-52F1-2537-9F1E216E428C}"/>
                </a:ext>
              </a:extLst>
            </p:cNvPr>
            <p:cNvSpPr/>
            <p:nvPr/>
          </p:nvSpPr>
          <p:spPr>
            <a:xfrm>
              <a:off x="11554413" y="440595"/>
              <a:ext cx="137160" cy="130363"/>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34" name="Rectangle 33">
              <a:extLst>
                <a:ext uri="{FF2B5EF4-FFF2-40B4-BE49-F238E27FC236}">
                  <a16:creationId xmlns:a16="http://schemas.microsoft.com/office/drawing/2014/main" id="{EE975F04-9FB9-411C-8719-C7833505DFBC}"/>
                </a:ext>
              </a:extLst>
            </p:cNvPr>
            <p:cNvSpPr/>
            <p:nvPr/>
          </p:nvSpPr>
          <p:spPr>
            <a:xfrm>
              <a:off x="10896669" y="440595"/>
              <a:ext cx="137160" cy="130363"/>
            </a:xfrm>
            <a:prstGeom prst="rect">
              <a:avLst/>
            </a:prstGeom>
            <a:solidFill>
              <a:srgbClr val="1799A8"/>
            </a:solid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35" name="Arrow: Up-Down 34">
              <a:extLst>
                <a:ext uri="{FF2B5EF4-FFF2-40B4-BE49-F238E27FC236}">
                  <a16:creationId xmlns:a16="http://schemas.microsoft.com/office/drawing/2014/main" id="{59DFDDB3-D3DE-1F20-AB1D-A0E53AC39654}"/>
                </a:ext>
              </a:extLst>
            </p:cNvPr>
            <p:cNvSpPr/>
            <p:nvPr/>
          </p:nvSpPr>
          <p:spPr>
            <a:xfrm>
              <a:off x="11119936"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6" name="Arrow: Up-Down 35">
              <a:extLst>
                <a:ext uri="{FF2B5EF4-FFF2-40B4-BE49-F238E27FC236}">
                  <a16:creationId xmlns:a16="http://schemas.microsoft.com/office/drawing/2014/main" id="{39E920BA-D43D-B158-9417-58112444F224}"/>
                </a:ext>
              </a:extLst>
            </p:cNvPr>
            <p:cNvSpPr/>
            <p:nvPr/>
          </p:nvSpPr>
          <p:spPr>
            <a:xfrm>
              <a:off x="11613244"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7" name="Arrow: Up-Down 36">
              <a:extLst>
                <a:ext uri="{FF2B5EF4-FFF2-40B4-BE49-F238E27FC236}">
                  <a16:creationId xmlns:a16="http://schemas.microsoft.com/office/drawing/2014/main" id="{C47A2733-CFF7-2CD9-1ABF-A834DADAA760}"/>
                </a:ext>
              </a:extLst>
            </p:cNvPr>
            <p:cNvSpPr/>
            <p:nvPr/>
          </p:nvSpPr>
          <p:spPr>
            <a:xfrm>
              <a:off x="11777681"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8" name="Arrow: Up-Down 37">
              <a:extLst>
                <a:ext uri="{FF2B5EF4-FFF2-40B4-BE49-F238E27FC236}">
                  <a16:creationId xmlns:a16="http://schemas.microsoft.com/office/drawing/2014/main" id="{DDAA813A-50EB-8AD1-3EAD-C618E73627FD}"/>
                </a:ext>
              </a:extLst>
            </p:cNvPr>
            <p:cNvSpPr/>
            <p:nvPr/>
          </p:nvSpPr>
          <p:spPr>
            <a:xfrm>
              <a:off x="11284372"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9" name="Arrow: Up-Down 38">
              <a:extLst>
                <a:ext uri="{FF2B5EF4-FFF2-40B4-BE49-F238E27FC236}">
                  <a16:creationId xmlns:a16="http://schemas.microsoft.com/office/drawing/2014/main" id="{F2918F92-E819-C3D4-C2D3-81B15439086C}"/>
                </a:ext>
              </a:extLst>
            </p:cNvPr>
            <p:cNvSpPr/>
            <p:nvPr/>
          </p:nvSpPr>
          <p:spPr>
            <a:xfrm>
              <a:off x="10955500"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0" name="Arrow: Up-Down 39">
              <a:extLst>
                <a:ext uri="{FF2B5EF4-FFF2-40B4-BE49-F238E27FC236}">
                  <a16:creationId xmlns:a16="http://schemas.microsoft.com/office/drawing/2014/main" id="{B1B3AE13-5017-B050-4E20-1BDD34D4C7C8}"/>
                </a:ext>
              </a:extLst>
            </p:cNvPr>
            <p:cNvSpPr/>
            <p:nvPr/>
          </p:nvSpPr>
          <p:spPr>
            <a:xfrm>
              <a:off x="11448808"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1" name="Arrow: Down 40">
              <a:extLst>
                <a:ext uri="{FF2B5EF4-FFF2-40B4-BE49-F238E27FC236}">
                  <a16:creationId xmlns:a16="http://schemas.microsoft.com/office/drawing/2014/main" id="{7CAE389B-2EAE-1E41-09DC-0BD9785ABC62}"/>
                </a:ext>
              </a:extLst>
            </p:cNvPr>
            <p:cNvSpPr/>
            <p:nvPr/>
          </p:nvSpPr>
          <p:spPr>
            <a:xfrm>
              <a:off x="10955500"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2" name="Arrow: Down 41">
              <a:extLst>
                <a:ext uri="{FF2B5EF4-FFF2-40B4-BE49-F238E27FC236}">
                  <a16:creationId xmlns:a16="http://schemas.microsoft.com/office/drawing/2014/main" id="{D3897529-31EE-5181-D93B-03277FE0A9F3}"/>
                </a:ext>
              </a:extLst>
            </p:cNvPr>
            <p:cNvSpPr/>
            <p:nvPr/>
          </p:nvSpPr>
          <p:spPr>
            <a:xfrm>
              <a:off x="11119936"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3" name="Arrow: Down 42">
              <a:extLst>
                <a:ext uri="{FF2B5EF4-FFF2-40B4-BE49-F238E27FC236}">
                  <a16:creationId xmlns:a16="http://schemas.microsoft.com/office/drawing/2014/main" id="{69493188-EC71-F0C5-10C9-282FA6FF1A65}"/>
                </a:ext>
              </a:extLst>
            </p:cNvPr>
            <p:cNvSpPr/>
            <p:nvPr/>
          </p:nvSpPr>
          <p:spPr>
            <a:xfrm>
              <a:off x="11284372"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4" name="Arrow: Down 43">
              <a:extLst>
                <a:ext uri="{FF2B5EF4-FFF2-40B4-BE49-F238E27FC236}">
                  <a16:creationId xmlns:a16="http://schemas.microsoft.com/office/drawing/2014/main" id="{05AEBDD8-6D8D-0802-DDA4-6B42BFB639AD}"/>
                </a:ext>
              </a:extLst>
            </p:cNvPr>
            <p:cNvSpPr/>
            <p:nvPr/>
          </p:nvSpPr>
          <p:spPr>
            <a:xfrm>
              <a:off x="11448808"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5" name="Arrow: Down 44">
              <a:extLst>
                <a:ext uri="{FF2B5EF4-FFF2-40B4-BE49-F238E27FC236}">
                  <a16:creationId xmlns:a16="http://schemas.microsoft.com/office/drawing/2014/main" id="{1B848D75-A6D5-847A-B249-A21F0820AFD1}"/>
                </a:ext>
              </a:extLst>
            </p:cNvPr>
            <p:cNvSpPr/>
            <p:nvPr/>
          </p:nvSpPr>
          <p:spPr>
            <a:xfrm>
              <a:off x="11613244"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6" name="Arrow: Down 45">
              <a:extLst>
                <a:ext uri="{FF2B5EF4-FFF2-40B4-BE49-F238E27FC236}">
                  <a16:creationId xmlns:a16="http://schemas.microsoft.com/office/drawing/2014/main" id="{EE128997-F554-DC1D-A552-0F1CEB39CAFE}"/>
                </a:ext>
              </a:extLst>
            </p:cNvPr>
            <p:cNvSpPr/>
            <p:nvPr/>
          </p:nvSpPr>
          <p:spPr>
            <a:xfrm>
              <a:off x="11777681"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grpSp>
      <p:sp>
        <p:nvSpPr>
          <p:cNvPr id="276" name="Freeform 2">
            <a:extLst>
              <a:ext uri="{FF2B5EF4-FFF2-40B4-BE49-F238E27FC236}">
                <a16:creationId xmlns:a16="http://schemas.microsoft.com/office/drawing/2014/main" id="{9F59CA02-C417-A6EE-C306-081EF46A5DEB}"/>
              </a:ext>
            </a:extLst>
          </p:cNvPr>
          <p:cNvSpPr>
            <a:spLocks noChangeArrowheads="1"/>
          </p:cNvSpPr>
          <p:nvPr/>
        </p:nvSpPr>
        <p:spPr bwMode="auto">
          <a:xfrm>
            <a:off x="6901908" y="3661943"/>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277" name="Freeform 407">
            <a:extLst>
              <a:ext uri="{FF2B5EF4-FFF2-40B4-BE49-F238E27FC236}">
                <a16:creationId xmlns:a16="http://schemas.microsoft.com/office/drawing/2014/main" id="{78A04F32-5311-190C-66D7-B4A56BBED6ED}"/>
              </a:ext>
            </a:extLst>
          </p:cNvPr>
          <p:cNvSpPr>
            <a:spLocks noChangeArrowheads="1"/>
          </p:cNvSpPr>
          <p:nvPr/>
        </p:nvSpPr>
        <p:spPr bwMode="auto">
          <a:xfrm>
            <a:off x="6937855" y="3920888"/>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278" name="TextBox 277">
            <a:extLst>
              <a:ext uri="{FF2B5EF4-FFF2-40B4-BE49-F238E27FC236}">
                <a16:creationId xmlns:a16="http://schemas.microsoft.com/office/drawing/2014/main" id="{A9332EDD-7926-139B-2797-1514F586C52D}"/>
              </a:ext>
            </a:extLst>
          </p:cNvPr>
          <p:cNvSpPr txBox="1"/>
          <p:nvPr/>
        </p:nvSpPr>
        <p:spPr>
          <a:xfrm>
            <a:off x="7070899" y="3845387"/>
            <a:ext cx="914400" cy="400110"/>
          </a:xfrm>
          <a:prstGeom prst="rect">
            <a:avLst/>
          </a:prstGeom>
          <a:noFill/>
        </p:spPr>
        <p:txBody>
          <a:bodyPr wrap="square" rtlCol="0">
            <a:spAutoFit/>
          </a:bodyPr>
          <a:lstStyle/>
          <a:p>
            <a:r>
              <a:rPr lang="en-US" sz="1000" spc="-10">
                <a:latin typeface="Poppins" pitchFamily="2" charset="77"/>
                <a:cs typeface="Poppins" pitchFamily="2" charset="77"/>
              </a:rPr>
              <a:t>EV Charging Stations</a:t>
            </a:r>
          </a:p>
        </p:txBody>
      </p:sp>
      <p:sp>
        <p:nvSpPr>
          <p:cNvPr id="279" name="Freeform 407">
            <a:extLst>
              <a:ext uri="{FF2B5EF4-FFF2-40B4-BE49-F238E27FC236}">
                <a16:creationId xmlns:a16="http://schemas.microsoft.com/office/drawing/2014/main" id="{D48F2EF5-5541-E8D2-2747-5C1B9846A18F}"/>
              </a:ext>
            </a:extLst>
          </p:cNvPr>
          <p:cNvSpPr>
            <a:spLocks noChangeArrowheads="1"/>
          </p:cNvSpPr>
          <p:nvPr/>
        </p:nvSpPr>
        <p:spPr bwMode="auto">
          <a:xfrm>
            <a:off x="7776370" y="3920888"/>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280" name="TextBox 279">
            <a:extLst>
              <a:ext uri="{FF2B5EF4-FFF2-40B4-BE49-F238E27FC236}">
                <a16:creationId xmlns:a16="http://schemas.microsoft.com/office/drawing/2014/main" id="{2A203E7F-B55C-CFFF-32C4-2D38FDC140ED}"/>
              </a:ext>
            </a:extLst>
          </p:cNvPr>
          <p:cNvSpPr txBox="1"/>
          <p:nvPr/>
        </p:nvSpPr>
        <p:spPr>
          <a:xfrm>
            <a:off x="7872811" y="3845387"/>
            <a:ext cx="1115921" cy="553998"/>
          </a:xfrm>
          <a:prstGeom prst="rect">
            <a:avLst/>
          </a:prstGeom>
          <a:noFill/>
        </p:spPr>
        <p:txBody>
          <a:bodyPr wrap="square" rtlCol="0">
            <a:spAutoFit/>
          </a:bodyPr>
          <a:lstStyle/>
          <a:p>
            <a:r>
              <a:rPr lang="en-US" sz="1000" spc="-10">
                <a:latin typeface="Poppins" pitchFamily="2" charset="77"/>
                <a:cs typeface="Poppins" pitchFamily="2" charset="77"/>
              </a:rPr>
              <a:t>Mobile Hydrogen Re-</a:t>
            </a:r>
            <a:r>
              <a:rPr lang="en-US" sz="1000" spc="-10" err="1">
                <a:latin typeface="Poppins" pitchFamily="2" charset="77"/>
                <a:cs typeface="Poppins" pitchFamily="2" charset="77"/>
              </a:rPr>
              <a:t>fuelling</a:t>
            </a:r>
            <a:r>
              <a:rPr lang="en-US" sz="1000" spc="-10">
                <a:latin typeface="Poppins" pitchFamily="2" charset="77"/>
                <a:cs typeface="Poppins" pitchFamily="2" charset="77"/>
              </a:rPr>
              <a:t> Station</a:t>
            </a:r>
          </a:p>
        </p:txBody>
      </p:sp>
      <p:sp>
        <p:nvSpPr>
          <p:cNvPr id="281" name="Freeform 407">
            <a:extLst>
              <a:ext uri="{FF2B5EF4-FFF2-40B4-BE49-F238E27FC236}">
                <a16:creationId xmlns:a16="http://schemas.microsoft.com/office/drawing/2014/main" id="{CDEC6788-A148-7521-C916-409B9EE17E93}"/>
              </a:ext>
            </a:extLst>
          </p:cNvPr>
          <p:cNvSpPr>
            <a:spLocks noChangeArrowheads="1"/>
          </p:cNvSpPr>
          <p:nvPr/>
        </p:nvSpPr>
        <p:spPr bwMode="auto">
          <a:xfrm>
            <a:off x="8890039" y="3920888"/>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282" name="TextBox 281">
            <a:extLst>
              <a:ext uri="{FF2B5EF4-FFF2-40B4-BE49-F238E27FC236}">
                <a16:creationId xmlns:a16="http://schemas.microsoft.com/office/drawing/2014/main" id="{B5D32925-5C17-59E1-6745-A9E2BA7FB047}"/>
              </a:ext>
            </a:extLst>
          </p:cNvPr>
          <p:cNvSpPr txBox="1"/>
          <p:nvPr/>
        </p:nvSpPr>
        <p:spPr>
          <a:xfrm>
            <a:off x="8999308" y="3845387"/>
            <a:ext cx="1058259" cy="553998"/>
          </a:xfrm>
          <a:prstGeom prst="rect">
            <a:avLst/>
          </a:prstGeom>
          <a:noFill/>
        </p:spPr>
        <p:txBody>
          <a:bodyPr wrap="square" rtlCol="0">
            <a:spAutoFit/>
          </a:bodyPr>
          <a:lstStyle/>
          <a:p>
            <a:r>
              <a:rPr lang="en-US" sz="1000" spc="-10">
                <a:latin typeface="Poppins" pitchFamily="2" charset="77"/>
                <a:cs typeface="Poppins" pitchFamily="2" charset="77"/>
              </a:rPr>
              <a:t>Public Transport Electrification</a:t>
            </a:r>
          </a:p>
        </p:txBody>
      </p:sp>
      <p:sp>
        <p:nvSpPr>
          <p:cNvPr id="283" name="TextBox 282">
            <a:extLst>
              <a:ext uri="{FF2B5EF4-FFF2-40B4-BE49-F238E27FC236}">
                <a16:creationId xmlns:a16="http://schemas.microsoft.com/office/drawing/2014/main" id="{70F162B9-F026-CB0E-7440-69DF644F9E5A}"/>
              </a:ext>
            </a:extLst>
          </p:cNvPr>
          <p:cNvSpPr txBox="1"/>
          <p:nvPr/>
        </p:nvSpPr>
        <p:spPr>
          <a:xfrm>
            <a:off x="10086938" y="3845387"/>
            <a:ext cx="1171818" cy="553998"/>
          </a:xfrm>
          <a:prstGeom prst="rect">
            <a:avLst/>
          </a:prstGeom>
          <a:noFill/>
        </p:spPr>
        <p:txBody>
          <a:bodyPr wrap="square" rtlCol="0">
            <a:spAutoFit/>
          </a:bodyPr>
          <a:lstStyle/>
          <a:p>
            <a:r>
              <a:rPr lang="en-US" sz="1000" spc="-10">
                <a:latin typeface="Poppins" pitchFamily="2" charset="77"/>
                <a:cs typeface="Poppins" pitchFamily="2" charset="77"/>
              </a:rPr>
              <a:t>Solar PV Installation for Rail Operations</a:t>
            </a:r>
          </a:p>
        </p:txBody>
      </p:sp>
      <p:sp>
        <p:nvSpPr>
          <p:cNvPr id="284" name="Freeform 407">
            <a:extLst>
              <a:ext uri="{FF2B5EF4-FFF2-40B4-BE49-F238E27FC236}">
                <a16:creationId xmlns:a16="http://schemas.microsoft.com/office/drawing/2014/main" id="{2C83F806-A351-4919-A879-DDDB8CFEDE2E}"/>
              </a:ext>
            </a:extLst>
          </p:cNvPr>
          <p:cNvSpPr>
            <a:spLocks noChangeArrowheads="1"/>
          </p:cNvSpPr>
          <p:nvPr/>
        </p:nvSpPr>
        <p:spPr bwMode="auto">
          <a:xfrm>
            <a:off x="9932202" y="3920888"/>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285" name="Freeform 395">
            <a:extLst>
              <a:ext uri="{FF2B5EF4-FFF2-40B4-BE49-F238E27FC236}">
                <a16:creationId xmlns:a16="http://schemas.microsoft.com/office/drawing/2014/main" id="{E12C21B5-211D-27B7-F7A2-8E556EA71557}"/>
              </a:ext>
            </a:extLst>
          </p:cNvPr>
          <p:cNvSpPr>
            <a:spLocks noChangeArrowheads="1"/>
          </p:cNvSpPr>
          <p:nvPr/>
        </p:nvSpPr>
        <p:spPr bwMode="auto">
          <a:xfrm>
            <a:off x="6477843" y="3661943"/>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r>
              <a:rPr lang="en-US" sz="800">
                <a:solidFill>
                  <a:schemeClr val="bg1"/>
                </a:solidFill>
                <a:latin typeface="Poppins" panose="00000500000000000000" pitchFamily="2" charset="0"/>
              </a:rPr>
              <a:t>GMob</a:t>
            </a:r>
          </a:p>
        </p:txBody>
      </p:sp>
      <p:sp>
        <p:nvSpPr>
          <p:cNvPr id="286" name="TextBox 285">
            <a:extLst>
              <a:ext uri="{FF2B5EF4-FFF2-40B4-BE49-F238E27FC236}">
                <a16:creationId xmlns:a16="http://schemas.microsoft.com/office/drawing/2014/main" id="{46A904E4-DC55-6515-2AB7-C4826D677243}"/>
              </a:ext>
            </a:extLst>
          </p:cNvPr>
          <p:cNvSpPr txBox="1"/>
          <p:nvPr/>
        </p:nvSpPr>
        <p:spPr>
          <a:xfrm>
            <a:off x="6893314" y="3646343"/>
            <a:ext cx="247981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FUTURE MOBILITY</a:t>
            </a:r>
          </a:p>
        </p:txBody>
      </p:sp>
      <p:sp>
        <p:nvSpPr>
          <p:cNvPr id="287" name="Rectangle: Rounded Corners 286">
            <a:extLst>
              <a:ext uri="{FF2B5EF4-FFF2-40B4-BE49-F238E27FC236}">
                <a16:creationId xmlns:a16="http://schemas.microsoft.com/office/drawing/2014/main" id="{9C0DC63D-8560-E7D8-7A2F-5B0C118F2994}"/>
              </a:ext>
            </a:extLst>
          </p:cNvPr>
          <p:cNvSpPr/>
          <p:nvPr/>
        </p:nvSpPr>
        <p:spPr>
          <a:xfrm>
            <a:off x="7062061" y="4297436"/>
            <a:ext cx="64176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MITI</a:t>
            </a:r>
          </a:p>
        </p:txBody>
      </p:sp>
      <p:sp>
        <p:nvSpPr>
          <p:cNvPr id="288" name="Rectangle: Rounded Corners 287">
            <a:extLst>
              <a:ext uri="{FF2B5EF4-FFF2-40B4-BE49-F238E27FC236}">
                <a16:creationId xmlns:a16="http://schemas.microsoft.com/office/drawing/2014/main" id="{5F9706DA-AAEF-E9D6-7FB7-EE8F1FAFFAA5}"/>
              </a:ext>
            </a:extLst>
          </p:cNvPr>
          <p:cNvSpPr/>
          <p:nvPr/>
        </p:nvSpPr>
        <p:spPr>
          <a:xfrm>
            <a:off x="7862624" y="4297436"/>
            <a:ext cx="64176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MOSTI</a:t>
            </a:r>
          </a:p>
        </p:txBody>
      </p:sp>
      <p:sp>
        <p:nvSpPr>
          <p:cNvPr id="289" name="Rectangle: Rounded Corners 288">
            <a:extLst>
              <a:ext uri="{FF2B5EF4-FFF2-40B4-BE49-F238E27FC236}">
                <a16:creationId xmlns:a16="http://schemas.microsoft.com/office/drawing/2014/main" id="{F68B438B-8AE1-E254-D8CA-B5A0DB20ECFC}"/>
              </a:ext>
            </a:extLst>
          </p:cNvPr>
          <p:cNvSpPr/>
          <p:nvPr/>
        </p:nvSpPr>
        <p:spPr>
          <a:xfrm>
            <a:off x="8981567" y="4297436"/>
            <a:ext cx="1115921"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MOT, </a:t>
            </a:r>
            <a:r>
              <a:rPr lang="en-US" sz="800" err="1">
                <a:solidFill>
                  <a:schemeClr val="bg1">
                    <a:lumMod val="50000"/>
                  </a:schemeClr>
                </a:solidFill>
                <a:latin typeface="Poppins" panose="00000500000000000000" pitchFamily="2" charset="0"/>
                <a:cs typeface="Poppins" panose="00000500000000000000" pitchFamily="2" charset="0"/>
              </a:rPr>
              <a:t>Prasarana</a:t>
            </a:r>
            <a:endParaRPr lang="en-US" sz="800">
              <a:solidFill>
                <a:schemeClr val="bg1">
                  <a:lumMod val="50000"/>
                </a:schemeClr>
              </a:solidFill>
              <a:latin typeface="Poppins" panose="00000500000000000000" pitchFamily="2" charset="0"/>
              <a:cs typeface="Poppins" panose="00000500000000000000" pitchFamily="2" charset="0"/>
            </a:endParaRPr>
          </a:p>
        </p:txBody>
      </p:sp>
      <p:sp>
        <p:nvSpPr>
          <p:cNvPr id="290" name="Rectangle: Rounded Corners 289">
            <a:extLst>
              <a:ext uri="{FF2B5EF4-FFF2-40B4-BE49-F238E27FC236}">
                <a16:creationId xmlns:a16="http://schemas.microsoft.com/office/drawing/2014/main" id="{024D22B8-F0AD-820F-E8A3-3260D9B95206}"/>
              </a:ext>
            </a:extLst>
          </p:cNvPr>
          <p:cNvSpPr/>
          <p:nvPr/>
        </p:nvSpPr>
        <p:spPr>
          <a:xfrm>
            <a:off x="10067419" y="4297436"/>
            <a:ext cx="955554"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MOT</a:t>
            </a:r>
          </a:p>
        </p:txBody>
      </p:sp>
      <p:grpSp>
        <p:nvGrpSpPr>
          <p:cNvPr id="526" name="Group 525">
            <a:extLst>
              <a:ext uri="{FF2B5EF4-FFF2-40B4-BE49-F238E27FC236}">
                <a16:creationId xmlns:a16="http://schemas.microsoft.com/office/drawing/2014/main" id="{3A7B60C3-2477-39F7-8BE3-942BB176AC95}"/>
              </a:ext>
            </a:extLst>
          </p:cNvPr>
          <p:cNvGrpSpPr/>
          <p:nvPr/>
        </p:nvGrpSpPr>
        <p:grpSpPr>
          <a:xfrm>
            <a:off x="562036" y="1778133"/>
            <a:ext cx="4892476" cy="882112"/>
            <a:chOff x="1149719" y="1073616"/>
            <a:chExt cx="4892476" cy="882112"/>
          </a:xfrm>
        </p:grpSpPr>
        <p:sp>
          <p:nvSpPr>
            <p:cNvPr id="325" name="Freeform 2">
              <a:extLst>
                <a:ext uri="{FF2B5EF4-FFF2-40B4-BE49-F238E27FC236}">
                  <a16:creationId xmlns:a16="http://schemas.microsoft.com/office/drawing/2014/main" id="{41975103-24EC-9D69-07AC-436A89DEDCEA}"/>
                </a:ext>
              </a:extLst>
            </p:cNvPr>
            <p:cNvSpPr>
              <a:spLocks noChangeArrowheads="1"/>
            </p:cNvSpPr>
            <p:nvPr/>
          </p:nvSpPr>
          <p:spPr bwMode="auto">
            <a:xfrm>
              <a:off x="1573784" y="1089216"/>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326" name="Freeform 407">
              <a:extLst>
                <a:ext uri="{FF2B5EF4-FFF2-40B4-BE49-F238E27FC236}">
                  <a16:creationId xmlns:a16="http://schemas.microsoft.com/office/drawing/2014/main" id="{106AF514-58DA-113B-4031-19EA715D59FA}"/>
                </a:ext>
              </a:extLst>
            </p:cNvPr>
            <p:cNvSpPr>
              <a:spLocks noChangeArrowheads="1"/>
            </p:cNvSpPr>
            <p:nvPr/>
          </p:nvSpPr>
          <p:spPr bwMode="auto">
            <a:xfrm>
              <a:off x="1609731" y="1390106"/>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27" name="TextBox 326">
              <a:extLst>
                <a:ext uri="{FF2B5EF4-FFF2-40B4-BE49-F238E27FC236}">
                  <a16:creationId xmlns:a16="http://schemas.microsoft.com/office/drawing/2014/main" id="{1F8D5CAC-F34F-8957-7671-07E83EAC79E9}"/>
                </a:ext>
              </a:extLst>
            </p:cNvPr>
            <p:cNvSpPr txBox="1"/>
            <p:nvPr/>
          </p:nvSpPr>
          <p:spPr>
            <a:xfrm>
              <a:off x="1742774" y="1314605"/>
              <a:ext cx="1533528" cy="400110"/>
            </a:xfrm>
            <a:prstGeom prst="rect">
              <a:avLst/>
            </a:prstGeom>
            <a:noFill/>
          </p:spPr>
          <p:txBody>
            <a:bodyPr wrap="square" rtlCol="0">
              <a:spAutoFit/>
            </a:bodyPr>
            <a:lstStyle/>
            <a:p>
              <a:r>
                <a:rPr lang="en-US" sz="1000" spc="-10">
                  <a:latin typeface="Poppins" pitchFamily="2" charset="77"/>
                  <a:cs typeface="Poppins" pitchFamily="2" charset="77"/>
                </a:rPr>
                <a:t>Energy Efficiency and Conservation Act</a:t>
              </a:r>
            </a:p>
          </p:txBody>
        </p:sp>
        <p:sp>
          <p:nvSpPr>
            <p:cNvPr id="328" name="Freeform 407">
              <a:extLst>
                <a:ext uri="{FF2B5EF4-FFF2-40B4-BE49-F238E27FC236}">
                  <a16:creationId xmlns:a16="http://schemas.microsoft.com/office/drawing/2014/main" id="{62F31DBB-A236-41D6-E395-D6DE8F37B977}"/>
                </a:ext>
              </a:extLst>
            </p:cNvPr>
            <p:cNvSpPr>
              <a:spLocks noChangeArrowheads="1"/>
            </p:cNvSpPr>
            <p:nvPr/>
          </p:nvSpPr>
          <p:spPr bwMode="auto">
            <a:xfrm>
              <a:off x="3275165" y="1390106"/>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29" name="TextBox 328">
              <a:extLst>
                <a:ext uri="{FF2B5EF4-FFF2-40B4-BE49-F238E27FC236}">
                  <a16:creationId xmlns:a16="http://schemas.microsoft.com/office/drawing/2014/main" id="{6111EC5C-4488-007E-F29B-1312B0FD47FA}"/>
                </a:ext>
              </a:extLst>
            </p:cNvPr>
            <p:cNvSpPr txBox="1"/>
            <p:nvPr/>
          </p:nvSpPr>
          <p:spPr>
            <a:xfrm>
              <a:off x="3371606" y="1314605"/>
              <a:ext cx="1115921" cy="400110"/>
            </a:xfrm>
            <a:prstGeom prst="rect">
              <a:avLst/>
            </a:prstGeom>
            <a:noFill/>
          </p:spPr>
          <p:txBody>
            <a:bodyPr wrap="square" rtlCol="0">
              <a:spAutoFit/>
            </a:bodyPr>
            <a:lstStyle/>
            <a:p>
              <a:r>
                <a:rPr lang="en-US" sz="1000" spc="-10">
                  <a:latin typeface="Poppins" pitchFamily="2" charset="77"/>
                  <a:cs typeface="Poppins" pitchFamily="2" charset="77"/>
                </a:rPr>
                <a:t>Energy Audit for Rail Sector</a:t>
              </a:r>
            </a:p>
          </p:txBody>
        </p:sp>
        <p:sp>
          <p:nvSpPr>
            <p:cNvPr id="334" name="Freeform 395">
              <a:extLst>
                <a:ext uri="{FF2B5EF4-FFF2-40B4-BE49-F238E27FC236}">
                  <a16:creationId xmlns:a16="http://schemas.microsoft.com/office/drawing/2014/main" id="{A9FBFF3E-B88B-2F00-763E-602B3D133C8B}"/>
                </a:ext>
              </a:extLst>
            </p:cNvPr>
            <p:cNvSpPr>
              <a:spLocks noChangeArrowheads="1"/>
            </p:cNvSpPr>
            <p:nvPr/>
          </p:nvSpPr>
          <p:spPr bwMode="auto">
            <a:xfrm>
              <a:off x="1149719" y="1089216"/>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pPr algn="r"/>
              <a:r>
                <a:rPr lang="en-US" sz="1000">
                  <a:solidFill>
                    <a:schemeClr val="bg1"/>
                  </a:solidFill>
                  <a:latin typeface="Poppins" panose="00000500000000000000" pitchFamily="2" charset="0"/>
                </a:rPr>
                <a:t>EE</a:t>
              </a:r>
            </a:p>
          </p:txBody>
        </p:sp>
        <p:sp>
          <p:nvSpPr>
            <p:cNvPr id="335" name="TextBox 334">
              <a:extLst>
                <a:ext uri="{FF2B5EF4-FFF2-40B4-BE49-F238E27FC236}">
                  <a16:creationId xmlns:a16="http://schemas.microsoft.com/office/drawing/2014/main" id="{99D27C28-C148-9635-8918-17F9C86698E4}"/>
                </a:ext>
              </a:extLst>
            </p:cNvPr>
            <p:cNvSpPr txBox="1"/>
            <p:nvPr/>
          </p:nvSpPr>
          <p:spPr>
            <a:xfrm>
              <a:off x="1565190" y="1073616"/>
              <a:ext cx="247981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EFFICIENT SWITCH</a:t>
              </a:r>
            </a:p>
          </p:txBody>
        </p:sp>
        <p:sp>
          <p:nvSpPr>
            <p:cNvPr id="336" name="Rectangle: Rounded Corners 335">
              <a:extLst>
                <a:ext uri="{FF2B5EF4-FFF2-40B4-BE49-F238E27FC236}">
                  <a16:creationId xmlns:a16="http://schemas.microsoft.com/office/drawing/2014/main" id="{A684F859-4817-C0C3-2226-C361AFE6F2FC}"/>
                </a:ext>
              </a:extLst>
            </p:cNvPr>
            <p:cNvSpPr/>
            <p:nvPr/>
          </p:nvSpPr>
          <p:spPr>
            <a:xfrm>
              <a:off x="1733937" y="1656646"/>
              <a:ext cx="64176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NRECC</a:t>
              </a:r>
            </a:p>
          </p:txBody>
        </p:sp>
        <p:sp>
          <p:nvSpPr>
            <p:cNvPr id="337" name="Rectangle: Rounded Corners 336">
              <a:extLst>
                <a:ext uri="{FF2B5EF4-FFF2-40B4-BE49-F238E27FC236}">
                  <a16:creationId xmlns:a16="http://schemas.microsoft.com/office/drawing/2014/main" id="{C8E98662-B32B-8297-19C7-5E61681070EC}"/>
                </a:ext>
              </a:extLst>
            </p:cNvPr>
            <p:cNvSpPr/>
            <p:nvPr/>
          </p:nvSpPr>
          <p:spPr>
            <a:xfrm>
              <a:off x="3350304" y="1656646"/>
              <a:ext cx="64176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MOT</a:t>
              </a:r>
            </a:p>
          </p:txBody>
        </p:sp>
        <p:pic>
          <p:nvPicPr>
            <p:cNvPr id="405" name="Picture 404">
              <a:extLst>
                <a:ext uri="{FF2B5EF4-FFF2-40B4-BE49-F238E27FC236}">
                  <a16:creationId xmlns:a16="http://schemas.microsoft.com/office/drawing/2014/main" id="{CB14EDF3-1FDB-7101-9A3A-E3E4C36AB988}"/>
                </a:ext>
              </a:extLst>
            </p:cNvPr>
            <p:cNvPicPr>
              <a:picLocks noChangeAspect="1"/>
            </p:cNvPicPr>
            <p:nvPr/>
          </p:nvPicPr>
          <p:blipFill rotWithShape="1">
            <a:blip r:embed="rId4">
              <a:clrChange>
                <a:clrFrom>
                  <a:srgbClr val="EAE9E8"/>
                </a:clrFrom>
                <a:clrTo>
                  <a:srgbClr val="EAE9E8">
                    <a:alpha val="0"/>
                  </a:srgbClr>
                </a:clrTo>
              </a:clrChange>
            </a:blip>
            <a:srcRect b="13300"/>
            <a:stretch/>
          </p:blipFill>
          <p:spPr>
            <a:xfrm>
              <a:off x="4873301" y="1166653"/>
              <a:ext cx="1168894" cy="763747"/>
            </a:xfrm>
            <a:prstGeom prst="rect">
              <a:avLst/>
            </a:prstGeom>
          </p:spPr>
        </p:pic>
      </p:grpSp>
      <p:grpSp>
        <p:nvGrpSpPr>
          <p:cNvPr id="527" name="Group 526">
            <a:extLst>
              <a:ext uri="{FF2B5EF4-FFF2-40B4-BE49-F238E27FC236}">
                <a16:creationId xmlns:a16="http://schemas.microsoft.com/office/drawing/2014/main" id="{6FE01907-17A6-98F6-BC10-67C7C0D322F4}"/>
              </a:ext>
            </a:extLst>
          </p:cNvPr>
          <p:cNvGrpSpPr/>
          <p:nvPr/>
        </p:nvGrpSpPr>
        <p:grpSpPr>
          <a:xfrm>
            <a:off x="562036" y="2712238"/>
            <a:ext cx="4892476" cy="865292"/>
            <a:chOff x="1149719" y="2007721"/>
            <a:chExt cx="4892476" cy="865292"/>
          </a:xfrm>
        </p:grpSpPr>
        <p:sp>
          <p:nvSpPr>
            <p:cNvPr id="341" name="Freeform 2">
              <a:extLst>
                <a:ext uri="{FF2B5EF4-FFF2-40B4-BE49-F238E27FC236}">
                  <a16:creationId xmlns:a16="http://schemas.microsoft.com/office/drawing/2014/main" id="{0CE67270-9D6A-1269-C7C1-C925CDB5A24F}"/>
                </a:ext>
              </a:extLst>
            </p:cNvPr>
            <p:cNvSpPr>
              <a:spLocks noChangeArrowheads="1"/>
            </p:cNvSpPr>
            <p:nvPr/>
          </p:nvSpPr>
          <p:spPr bwMode="auto">
            <a:xfrm>
              <a:off x="1573784" y="2023321"/>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342" name="Freeform 407">
              <a:extLst>
                <a:ext uri="{FF2B5EF4-FFF2-40B4-BE49-F238E27FC236}">
                  <a16:creationId xmlns:a16="http://schemas.microsoft.com/office/drawing/2014/main" id="{B8417EE1-470D-7932-DA31-9ECCDF53607B}"/>
                </a:ext>
              </a:extLst>
            </p:cNvPr>
            <p:cNvSpPr>
              <a:spLocks noChangeArrowheads="1"/>
            </p:cNvSpPr>
            <p:nvPr/>
          </p:nvSpPr>
          <p:spPr bwMode="auto">
            <a:xfrm>
              <a:off x="1609731" y="2324211"/>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43" name="TextBox 342">
              <a:extLst>
                <a:ext uri="{FF2B5EF4-FFF2-40B4-BE49-F238E27FC236}">
                  <a16:creationId xmlns:a16="http://schemas.microsoft.com/office/drawing/2014/main" id="{30D2A6B2-95DD-51C3-4CC6-896414341607}"/>
                </a:ext>
              </a:extLst>
            </p:cNvPr>
            <p:cNvSpPr txBox="1"/>
            <p:nvPr/>
          </p:nvSpPr>
          <p:spPr>
            <a:xfrm>
              <a:off x="1742775" y="2248710"/>
              <a:ext cx="914400" cy="400110"/>
            </a:xfrm>
            <a:prstGeom prst="rect">
              <a:avLst/>
            </a:prstGeom>
            <a:noFill/>
          </p:spPr>
          <p:txBody>
            <a:bodyPr wrap="square" rtlCol="0">
              <a:spAutoFit/>
            </a:bodyPr>
            <a:lstStyle/>
            <a:p>
              <a:r>
                <a:rPr lang="en-US" sz="1000" spc="-10">
                  <a:latin typeface="Poppins" pitchFamily="2" charset="77"/>
                  <a:cs typeface="Poppins" pitchFamily="2" charset="77"/>
                </a:rPr>
                <a:t>Integrated RE Zone</a:t>
              </a:r>
            </a:p>
          </p:txBody>
        </p:sp>
        <p:sp>
          <p:nvSpPr>
            <p:cNvPr id="344" name="Freeform 407">
              <a:extLst>
                <a:ext uri="{FF2B5EF4-FFF2-40B4-BE49-F238E27FC236}">
                  <a16:creationId xmlns:a16="http://schemas.microsoft.com/office/drawing/2014/main" id="{2D3FEBC3-2198-D378-184A-D350B9484DD7}"/>
                </a:ext>
              </a:extLst>
            </p:cNvPr>
            <p:cNvSpPr>
              <a:spLocks noChangeArrowheads="1"/>
            </p:cNvSpPr>
            <p:nvPr/>
          </p:nvSpPr>
          <p:spPr bwMode="auto">
            <a:xfrm>
              <a:off x="2549083" y="2324211"/>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45" name="TextBox 344">
              <a:extLst>
                <a:ext uri="{FF2B5EF4-FFF2-40B4-BE49-F238E27FC236}">
                  <a16:creationId xmlns:a16="http://schemas.microsoft.com/office/drawing/2014/main" id="{0C1DCCF0-DDE3-CC94-EEAD-706E00D749FC}"/>
                </a:ext>
              </a:extLst>
            </p:cNvPr>
            <p:cNvSpPr txBox="1"/>
            <p:nvPr/>
          </p:nvSpPr>
          <p:spPr>
            <a:xfrm>
              <a:off x="2645524" y="2248710"/>
              <a:ext cx="1115921" cy="246221"/>
            </a:xfrm>
            <a:prstGeom prst="rect">
              <a:avLst/>
            </a:prstGeom>
            <a:noFill/>
          </p:spPr>
          <p:txBody>
            <a:bodyPr wrap="square" rtlCol="0">
              <a:spAutoFit/>
            </a:bodyPr>
            <a:lstStyle/>
            <a:p>
              <a:r>
                <a:rPr lang="en-US" sz="1000" spc="-10">
                  <a:latin typeface="Poppins" pitchFamily="2" charset="77"/>
                  <a:cs typeface="Poppins" pitchFamily="2" charset="77"/>
                </a:rPr>
                <a:t>Solar Park</a:t>
              </a:r>
            </a:p>
          </p:txBody>
        </p:sp>
        <p:sp>
          <p:nvSpPr>
            <p:cNvPr id="346" name="Freeform 407">
              <a:extLst>
                <a:ext uri="{FF2B5EF4-FFF2-40B4-BE49-F238E27FC236}">
                  <a16:creationId xmlns:a16="http://schemas.microsoft.com/office/drawing/2014/main" id="{55393A68-6060-A42B-5F10-66626F2FC4A3}"/>
                </a:ext>
              </a:extLst>
            </p:cNvPr>
            <p:cNvSpPr>
              <a:spLocks noChangeArrowheads="1"/>
            </p:cNvSpPr>
            <p:nvPr/>
          </p:nvSpPr>
          <p:spPr bwMode="auto">
            <a:xfrm>
              <a:off x="3561915" y="2324211"/>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47" name="TextBox 346">
              <a:extLst>
                <a:ext uri="{FF2B5EF4-FFF2-40B4-BE49-F238E27FC236}">
                  <a16:creationId xmlns:a16="http://schemas.microsoft.com/office/drawing/2014/main" id="{979F9B13-6572-5E59-E234-E4B27E14CA16}"/>
                </a:ext>
              </a:extLst>
            </p:cNvPr>
            <p:cNvSpPr txBox="1"/>
            <p:nvPr/>
          </p:nvSpPr>
          <p:spPr>
            <a:xfrm>
              <a:off x="3671184" y="2248710"/>
              <a:ext cx="1058259" cy="400110"/>
            </a:xfrm>
            <a:prstGeom prst="rect">
              <a:avLst/>
            </a:prstGeom>
            <a:noFill/>
          </p:spPr>
          <p:txBody>
            <a:bodyPr wrap="square" rtlCol="0">
              <a:spAutoFit/>
            </a:bodyPr>
            <a:lstStyle/>
            <a:p>
              <a:r>
                <a:rPr lang="en-US" sz="1000" spc="-10">
                  <a:latin typeface="Poppins" pitchFamily="2" charset="77"/>
                  <a:cs typeface="Poppins" pitchFamily="2" charset="77"/>
                </a:rPr>
                <a:t>Hybrid Hydro-Floating Solar</a:t>
              </a:r>
            </a:p>
          </p:txBody>
        </p:sp>
        <p:sp>
          <p:nvSpPr>
            <p:cNvPr id="348" name="TextBox 347">
              <a:extLst>
                <a:ext uri="{FF2B5EF4-FFF2-40B4-BE49-F238E27FC236}">
                  <a16:creationId xmlns:a16="http://schemas.microsoft.com/office/drawing/2014/main" id="{10DBF3C9-A740-6A07-6433-27BD5F6F78B8}"/>
                </a:ext>
              </a:extLst>
            </p:cNvPr>
            <p:cNvSpPr txBox="1"/>
            <p:nvPr/>
          </p:nvSpPr>
          <p:spPr>
            <a:xfrm>
              <a:off x="4758814" y="2248710"/>
              <a:ext cx="1171818" cy="400110"/>
            </a:xfrm>
            <a:prstGeom prst="rect">
              <a:avLst/>
            </a:prstGeom>
            <a:noFill/>
          </p:spPr>
          <p:txBody>
            <a:bodyPr wrap="square" rtlCol="0">
              <a:spAutoFit/>
            </a:bodyPr>
            <a:lstStyle/>
            <a:p>
              <a:r>
                <a:rPr lang="en-US" sz="1000" spc="-10">
                  <a:latin typeface="Poppins" pitchFamily="2" charset="77"/>
                  <a:cs typeface="Poppins" pitchFamily="2" charset="77"/>
                </a:rPr>
                <a:t>Residential Solar</a:t>
              </a:r>
            </a:p>
          </p:txBody>
        </p:sp>
        <p:sp>
          <p:nvSpPr>
            <p:cNvPr id="349" name="Freeform 407">
              <a:extLst>
                <a:ext uri="{FF2B5EF4-FFF2-40B4-BE49-F238E27FC236}">
                  <a16:creationId xmlns:a16="http://schemas.microsoft.com/office/drawing/2014/main" id="{31C29DAF-A1CD-E72B-1ED7-1F58A0EB0923}"/>
                </a:ext>
              </a:extLst>
            </p:cNvPr>
            <p:cNvSpPr>
              <a:spLocks noChangeArrowheads="1"/>
            </p:cNvSpPr>
            <p:nvPr/>
          </p:nvSpPr>
          <p:spPr bwMode="auto">
            <a:xfrm>
              <a:off x="4646023" y="2324211"/>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50" name="Freeform 395">
              <a:extLst>
                <a:ext uri="{FF2B5EF4-FFF2-40B4-BE49-F238E27FC236}">
                  <a16:creationId xmlns:a16="http://schemas.microsoft.com/office/drawing/2014/main" id="{C8CCAB6B-6AB0-8A31-9DF6-D868F3CCB5A7}"/>
                </a:ext>
              </a:extLst>
            </p:cNvPr>
            <p:cNvSpPr>
              <a:spLocks noChangeArrowheads="1"/>
            </p:cNvSpPr>
            <p:nvPr/>
          </p:nvSpPr>
          <p:spPr bwMode="auto">
            <a:xfrm>
              <a:off x="1149719" y="2023321"/>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pPr algn="r"/>
              <a:r>
                <a:rPr lang="en-US" sz="1000">
                  <a:solidFill>
                    <a:schemeClr val="bg1"/>
                  </a:solidFill>
                  <a:latin typeface="Poppins" panose="00000500000000000000" pitchFamily="2" charset="0"/>
                </a:rPr>
                <a:t>RE</a:t>
              </a:r>
            </a:p>
          </p:txBody>
        </p:sp>
        <p:sp>
          <p:nvSpPr>
            <p:cNvPr id="351" name="TextBox 350">
              <a:extLst>
                <a:ext uri="{FF2B5EF4-FFF2-40B4-BE49-F238E27FC236}">
                  <a16:creationId xmlns:a16="http://schemas.microsoft.com/office/drawing/2014/main" id="{01573909-A6CC-9F55-D4CA-A41F62D70455}"/>
                </a:ext>
              </a:extLst>
            </p:cNvPr>
            <p:cNvSpPr txBox="1"/>
            <p:nvPr/>
          </p:nvSpPr>
          <p:spPr>
            <a:xfrm>
              <a:off x="1565190" y="2007721"/>
              <a:ext cx="247981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RENEWABLE ENERGY ZONE</a:t>
              </a:r>
            </a:p>
          </p:txBody>
        </p:sp>
        <p:sp>
          <p:nvSpPr>
            <p:cNvPr id="352" name="Rectangle: Rounded Corners 351">
              <a:extLst>
                <a:ext uri="{FF2B5EF4-FFF2-40B4-BE49-F238E27FC236}">
                  <a16:creationId xmlns:a16="http://schemas.microsoft.com/office/drawing/2014/main" id="{89EEFB4F-8B9C-6D8A-274E-E83470F67847}"/>
                </a:ext>
              </a:extLst>
            </p:cNvPr>
            <p:cNvSpPr/>
            <p:nvPr/>
          </p:nvSpPr>
          <p:spPr>
            <a:xfrm>
              <a:off x="1733936" y="2558278"/>
              <a:ext cx="800563"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err="1">
                  <a:solidFill>
                    <a:schemeClr val="bg1">
                      <a:lumMod val="50000"/>
                    </a:schemeClr>
                  </a:solidFill>
                  <a:latin typeface="Poppins" panose="00000500000000000000" pitchFamily="2" charset="0"/>
                  <a:cs typeface="Poppins" panose="00000500000000000000" pitchFamily="2" charset="0"/>
                </a:rPr>
                <a:t>Khazanah</a:t>
              </a:r>
              <a:endParaRPr lang="en-US" sz="800">
                <a:solidFill>
                  <a:schemeClr val="bg1">
                    <a:lumMod val="50000"/>
                  </a:schemeClr>
                </a:solidFill>
                <a:latin typeface="Poppins" panose="00000500000000000000" pitchFamily="2" charset="0"/>
                <a:cs typeface="Poppins" panose="00000500000000000000" pitchFamily="2" charset="0"/>
              </a:endParaRPr>
            </a:p>
          </p:txBody>
        </p:sp>
        <p:sp>
          <p:nvSpPr>
            <p:cNvPr id="353" name="Rectangle: Rounded Corners 352">
              <a:extLst>
                <a:ext uri="{FF2B5EF4-FFF2-40B4-BE49-F238E27FC236}">
                  <a16:creationId xmlns:a16="http://schemas.microsoft.com/office/drawing/2014/main" id="{2FEBCB73-3B33-8503-AF90-C2A6F5D596CB}"/>
                </a:ext>
              </a:extLst>
            </p:cNvPr>
            <p:cNvSpPr/>
            <p:nvPr/>
          </p:nvSpPr>
          <p:spPr>
            <a:xfrm>
              <a:off x="2636169" y="2558278"/>
              <a:ext cx="64176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TNB</a:t>
              </a:r>
            </a:p>
          </p:txBody>
        </p:sp>
        <p:sp>
          <p:nvSpPr>
            <p:cNvPr id="354" name="Rectangle: Rounded Corners 353">
              <a:extLst>
                <a:ext uri="{FF2B5EF4-FFF2-40B4-BE49-F238E27FC236}">
                  <a16:creationId xmlns:a16="http://schemas.microsoft.com/office/drawing/2014/main" id="{E64E498C-3044-35E9-4002-959DCB4732F5}"/>
                </a:ext>
              </a:extLst>
            </p:cNvPr>
            <p:cNvSpPr/>
            <p:nvPr/>
          </p:nvSpPr>
          <p:spPr>
            <a:xfrm>
              <a:off x="3653443" y="2558278"/>
              <a:ext cx="1115921"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TNB</a:t>
              </a:r>
            </a:p>
          </p:txBody>
        </p:sp>
        <p:sp>
          <p:nvSpPr>
            <p:cNvPr id="355" name="Rectangle: Rounded Corners 354">
              <a:extLst>
                <a:ext uri="{FF2B5EF4-FFF2-40B4-BE49-F238E27FC236}">
                  <a16:creationId xmlns:a16="http://schemas.microsoft.com/office/drawing/2014/main" id="{E1D272A2-F97A-BCF5-23DA-A37AADC43DD9}"/>
                </a:ext>
              </a:extLst>
            </p:cNvPr>
            <p:cNvSpPr/>
            <p:nvPr/>
          </p:nvSpPr>
          <p:spPr>
            <a:xfrm>
              <a:off x="4739295" y="2558278"/>
              <a:ext cx="130290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Sime Darby Property</a:t>
              </a:r>
            </a:p>
          </p:txBody>
        </p:sp>
        <p:pic>
          <p:nvPicPr>
            <p:cNvPr id="409" name="Picture 408">
              <a:extLst>
                <a:ext uri="{FF2B5EF4-FFF2-40B4-BE49-F238E27FC236}">
                  <a16:creationId xmlns:a16="http://schemas.microsoft.com/office/drawing/2014/main" id="{0DBCD3BF-617D-64BA-4DFF-0F7F966048BD}"/>
                </a:ext>
              </a:extLst>
            </p:cNvPr>
            <p:cNvPicPr>
              <a:picLocks noChangeAspect="1"/>
            </p:cNvPicPr>
            <p:nvPr/>
          </p:nvPicPr>
          <p:blipFill rotWithShape="1">
            <a:blip r:embed="rId5">
              <a:clrChange>
                <a:clrFrom>
                  <a:srgbClr val="EAE9E8"/>
                </a:clrFrom>
                <a:clrTo>
                  <a:srgbClr val="EAE9E8">
                    <a:alpha val="0"/>
                  </a:srgbClr>
                </a:clrTo>
              </a:clrChange>
            </a:blip>
            <a:srcRect l="29367" r="19023" b="48494"/>
            <a:stretch/>
          </p:blipFill>
          <p:spPr>
            <a:xfrm>
              <a:off x="5546393" y="2023320"/>
              <a:ext cx="495802" cy="486071"/>
            </a:xfrm>
            <a:prstGeom prst="rect">
              <a:avLst/>
            </a:prstGeom>
          </p:spPr>
        </p:pic>
      </p:grpSp>
      <p:grpSp>
        <p:nvGrpSpPr>
          <p:cNvPr id="530" name="Group 529">
            <a:extLst>
              <a:ext uri="{FF2B5EF4-FFF2-40B4-BE49-F238E27FC236}">
                <a16:creationId xmlns:a16="http://schemas.microsoft.com/office/drawing/2014/main" id="{29A11EB1-23EC-74DD-1D4B-9F98D6F0B3F7}"/>
              </a:ext>
            </a:extLst>
          </p:cNvPr>
          <p:cNvGrpSpPr/>
          <p:nvPr/>
        </p:nvGrpSpPr>
        <p:grpSpPr>
          <a:xfrm>
            <a:off x="562036" y="5514553"/>
            <a:ext cx="4892476" cy="865292"/>
            <a:chOff x="1149719" y="4810036"/>
            <a:chExt cx="4892476" cy="865292"/>
          </a:xfrm>
        </p:grpSpPr>
        <p:sp>
          <p:nvSpPr>
            <p:cNvPr id="389" name="Freeform 2">
              <a:extLst>
                <a:ext uri="{FF2B5EF4-FFF2-40B4-BE49-F238E27FC236}">
                  <a16:creationId xmlns:a16="http://schemas.microsoft.com/office/drawing/2014/main" id="{00C614CB-11DB-475A-2512-BCF5086A1954}"/>
                </a:ext>
              </a:extLst>
            </p:cNvPr>
            <p:cNvSpPr>
              <a:spLocks noChangeArrowheads="1"/>
            </p:cNvSpPr>
            <p:nvPr/>
          </p:nvSpPr>
          <p:spPr bwMode="auto">
            <a:xfrm>
              <a:off x="1573784" y="4825636"/>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390" name="Freeform 407">
              <a:extLst>
                <a:ext uri="{FF2B5EF4-FFF2-40B4-BE49-F238E27FC236}">
                  <a16:creationId xmlns:a16="http://schemas.microsoft.com/office/drawing/2014/main" id="{06E61D46-AF5F-5F21-AF02-154CE766CF87}"/>
                </a:ext>
              </a:extLst>
            </p:cNvPr>
            <p:cNvSpPr>
              <a:spLocks noChangeArrowheads="1"/>
            </p:cNvSpPr>
            <p:nvPr/>
          </p:nvSpPr>
          <p:spPr bwMode="auto">
            <a:xfrm>
              <a:off x="1609731" y="5126526"/>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91" name="TextBox 390">
              <a:extLst>
                <a:ext uri="{FF2B5EF4-FFF2-40B4-BE49-F238E27FC236}">
                  <a16:creationId xmlns:a16="http://schemas.microsoft.com/office/drawing/2014/main" id="{6769FB44-7EDC-9F87-498D-427882596343}"/>
                </a:ext>
              </a:extLst>
            </p:cNvPr>
            <p:cNvSpPr txBox="1"/>
            <p:nvPr/>
          </p:nvSpPr>
          <p:spPr>
            <a:xfrm>
              <a:off x="1742775" y="5051025"/>
              <a:ext cx="1426320" cy="400110"/>
            </a:xfrm>
            <a:prstGeom prst="rect">
              <a:avLst/>
            </a:prstGeom>
            <a:noFill/>
          </p:spPr>
          <p:txBody>
            <a:bodyPr wrap="square" rtlCol="0">
              <a:spAutoFit/>
            </a:bodyPr>
            <a:lstStyle/>
            <a:p>
              <a:r>
                <a:rPr lang="en-US" sz="1000" spc="-10">
                  <a:latin typeface="Poppins" pitchFamily="2" charset="77"/>
                  <a:cs typeface="Poppins" pitchFamily="2" charset="77"/>
                </a:rPr>
                <a:t>Sarawak Hydrogen Hub</a:t>
              </a:r>
            </a:p>
          </p:txBody>
        </p:sp>
        <p:sp>
          <p:nvSpPr>
            <p:cNvPr id="398" name="Freeform 395">
              <a:extLst>
                <a:ext uri="{FF2B5EF4-FFF2-40B4-BE49-F238E27FC236}">
                  <a16:creationId xmlns:a16="http://schemas.microsoft.com/office/drawing/2014/main" id="{0F2B8AB7-CC84-9DB3-2734-BCFD2292CEF6}"/>
                </a:ext>
              </a:extLst>
            </p:cNvPr>
            <p:cNvSpPr>
              <a:spLocks noChangeArrowheads="1"/>
            </p:cNvSpPr>
            <p:nvPr/>
          </p:nvSpPr>
          <p:spPr bwMode="auto">
            <a:xfrm>
              <a:off x="1149719" y="4825636"/>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pPr algn="r"/>
              <a:r>
                <a:rPr lang="en-US" sz="1000">
                  <a:solidFill>
                    <a:schemeClr val="bg1"/>
                  </a:solidFill>
                  <a:latin typeface="Poppins" panose="00000500000000000000" pitchFamily="2" charset="0"/>
                </a:rPr>
                <a:t>H</a:t>
              </a:r>
              <a:r>
                <a:rPr lang="en-US" sz="1000" baseline="-25000">
                  <a:solidFill>
                    <a:schemeClr val="bg1"/>
                  </a:solidFill>
                  <a:latin typeface="Poppins" panose="00000500000000000000" pitchFamily="2" charset="0"/>
                </a:rPr>
                <a:t>2</a:t>
              </a:r>
            </a:p>
          </p:txBody>
        </p:sp>
        <p:sp>
          <p:nvSpPr>
            <p:cNvPr id="399" name="TextBox 398">
              <a:extLst>
                <a:ext uri="{FF2B5EF4-FFF2-40B4-BE49-F238E27FC236}">
                  <a16:creationId xmlns:a16="http://schemas.microsoft.com/office/drawing/2014/main" id="{EAC6224A-23C0-53B0-6079-7E46248C975B}"/>
                </a:ext>
              </a:extLst>
            </p:cNvPr>
            <p:cNvSpPr txBox="1"/>
            <p:nvPr/>
          </p:nvSpPr>
          <p:spPr>
            <a:xfrm>
              <a:off x="1565190" y="4810036"/>
              <a:ext cx="247981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GREEN HYDROGEN</a:t>
              </a:r>
            </a:p>
          </p:txBody>
        </p:sp>
        <p:sp>
          <p:nvSpPr>
            <p:cNvPr id="400" name="Rectangle: Rounded Corners 399">
              <a:extLst>
                <a:ext uri="{FF2B5EF4-FFF2-40B4-BE49-F238E27FC236}">
                  <a16:creationId xmlns:a16="http://schemas.microsoft.com/office/drawing/2014/main" id="{AAC12BE2-9C31-EFE7-0BFA-56EEA1153616}"/>
                </a:ext>
              </a:extLst>
            </p:cNvPr>
            <p:cNvSpPr/>
            <p:nvPr/>
          </p:nvSpPr>
          <p:spPr>
            <a:xfrm>
              <a:off x="1733937" y="5370207"/>
              <a:ext cx="956704"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SEDC Energy</a:t>
              </a:r>
            </a:p>
          </p:txBody>
        </p:sp>
        <p:pic>
          <p:nvPicPr>
            <p:cNvPr id="411" name="Picture 410">
              <a:extLst>
                <a:ext uri="{FF2B5EF4-FFF2-40B4-BE49-F238E27FC236}">
                  <a16:creationId xmlns:a16="http://schemas.microsoft.com/office/drawing/2014/main" id="{86B44AE1-0D15-05EE-3BF8-8178FEC5FAC9}"/>
                </a:ext>
              </a:extLst>
            </p:cNvPr>
            <p:cNvPicPr>
              <a:picLocks noChangeAspect="1"/>
            </p:cNvPicPr>
            <p:nvPr/>
          </p:nvPicPr>
          <p:blipFill>
            <a:blip r:embed="rId6">
              <a:clrChange>
                <a:clrFrom>
                  <a:srgbClr val="EAE9E8"/>
                </a:clrFrom>
                <a:clrTo>
                  <a:srgbClr val="EAE9E8">
                    <a:alpha val="0"/>
                  </a:srgbClr>
                </a:clrTo>
              </a:clrChange>
            </a:blip>
            <a:stretch>
              <a:fillRect/>
            </a:stretch>
          </p:blipFill>
          <p:spPr>
            <a:xfrm>
              <a:off x="5068615" y="5043695"/>
              <a:ext cx="843541" cy="624893"/>
            </a:xfrm>
            <a:prstGeom prst="rect">
              <a:avLst/>
            </a:prstGeom>
          </p:spPr>
        </p:pic>
      </p:grpSp>
      <p:grpSp>
        <p:nvGrpSpPr>
          <p:cNvPr id="532" name="Group 531">
            <a:extLst>
              <a:ext uri="{FF2B5EF4-FFF2-40B4-BE49-F238E27FC236}">
                <a16:creationId xmlns:a16="http://schemas.microsoft.com/office/drawing/2014/main" id="{6A910D7E-A47D-5661-84A6-D797119F2B59}"/>
              </a:ext>
            </a:extLst>
          </p:cNvPr>
          <p:cNvGrpSpPr/>
          <p:nvPr/>
        </p:nvGrpSpPr>
        <p:grpSpPr>
          <a:xfrm>
            <a:off x="6477843" y="2712238"/>
            <a:ext cx="4892476" cy="865292"/>
            <a:chOff x="6661937" y="2007721"/>
            <a:chExt cx="4892476" cy="865292"/>
          </a:xfrm>
        </p:grpSpPr>
        <p:sp>
          <p:nvSpPr>
            <p:cNvPr id="260" name="Freeform 2">
              <a:extLst>
                <a:ext uri="{FF2B5EF4-FFF2-40B4-BE49-F238E27FC236}">
                  <a16:creationId xmlns:a16="http://schemas.microsoft.com/office/drawing/2014/main" id="{A7A39FCB-9D5D-4715-4F14-6B827544D34B}"/>
                </a:ext>
              </a:extLst>
            </p:cNvPr>
            <p:cNvSpPr>
              <a:spLocks noChangeArrowheads="1"/>
            </p:cNvSpPr>
            <p:nvPr/>
          </p:nvSpPr>
          <p:spPr bwMode="auto">
            <a:xfrm>
              <a:off x="7086002" y="2023321"/>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261" name="Freeform 407">
              <a:extLst>
                <a:ext uri="{FF2B5EF4-FFF2-40B4-BE49-F238E27FC236}">
                  <a16:creationId xmlns:a16="http://schemas.microsoft.com/office/drawing/2014/main" id="{8ED40852-0067-404B-0B25-D675B3AAF7D2}"/>
                </a:ext>
              </a:extLst>
            </p:cNvPr>
            <p:cNvSpPr>
              <a:spLocks noChangeArrowheads="1"/>
            </p:cNvSpPr>
            <p:nvPr/>
          </p:nvSpPr>
          <p:spPr bwMode="auto">
            <a:xfrm>
              <a:off x="7121949" y="2324211"/>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262" name="TextBox 261">
              <a:extLst>
                <a:ext uri="{FF2B5EF4-FFF2-40B4-BE49-F238E27FC236}">
                  <a16:creationId xmlns:a16="http://schemas.microsoft.com/office/drawing/2014/main" id="{6030C79F-6CC1-9210-8E86-52B1539FCD6A}"/>
                </a:ext>
              </a:extLst>
            </p:cNvPr>
            <p:cNvSpPr txBox="1"/>
            <p:nvPr/>
          </p:nvSpPr>
          <p:spPr>
            <a:xfrm>
              <a:off x="7254993" y="2248710"/>
              <a:ext cx="914400" cy="400110"/>
            </a:xfrm>
            <a:prstGeom prst="rect">
              <a:avLst/>
            </a:prstGeom>
            <a:noFill/>
          </p:spPr>
          <p:txBody>
            <a:bodyPr wrap="square" rtlCol="0">
              <a:spAutoFit/>
            </a:bodyPr>
            <a:lstStyle/>
            <a:p>
              <a:r>
                <a:rPr lang="en-US" sz="1000" spc="-10">
                  <a:latin typeface="Poppins" pitchFamily="2" charset="77"/>
                  <a:cs typeface="Poppins" pitchFamily="2" charset="77"/>
                </a:rPr>
                <a:t>Biomass Clustering</a:t>
              </a:r>
            </a:p>
          </p:txBody>
        </p:sp>
        <p:sp>
          <p:nvSpPr>
            <p:cNvPr id="263" name="Freeform 407">
              <a:extLst>
                <a:ext uri="{FF2B5EF4-FFF2-40B4-BE49-F238E27FC236}">
                  <a16:creationId xmlns:a16="http://schemas.microsoft.com/office/drawing/2014/main" id="{4BB35C43-DBA7-7D05-F083-617FD05BCEAC}"/>
                </a:ext>
              </a:extLst>
            </p:cNvPr>
            <p:cNvSpPr>
              <a:spLocks noChangeArrowheads="1"/>
            </p:cNvSpPr>
            <p:nvPr/>
          </p:nvSpPr>
          <p:spPr bwMode="auto">
            <a:xfrm>
              <a:off x="8252130" y="2324211"/>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264" name="TextBox 263">
              <a:extLst>
                <a:ext uri="{FF2B5EF4-FFF2-40B4-BE49-F238E27FC236}">
                  <a16:creationId xmlns:a16="http://schemas.microsoft.com/office/drawing/2014/main" id="{14A290F3-DBBA-0EA1-E0EC-5DAE14361A2E}"/>
                </a:ext>
              </a:extLst>
            </p:cNvPr>
            <p:cNvSpPr txBox="1"/>
            <p:nvPr/>
          </p:nvSpPr>
          <p:spPr>
            <a:xfrm>
              <a:off x="8348571" y="2248710"/>
              <a:ext cx="1115921" cy="400110"/>
            </a:xfrm>
            <a:prstGeom prst="rect">
              <a:avLst/>
            </a:prstGeom>
            <a:noFill/>
          </p:spPr>
          <p:txBody>
            <a:bodyPr wrap="square" rtlCol="0">
              <a:spAutoFit/>
            </a:bodyPr>
            <a:lstStyle/>
            <a:p>
              <a:r>
                <a:rPr lang="en-US" sz="1000" spc="-10">
                  <a:latin typeface="Poppins" pitchFamily="2" charset="77"/>
                  <a:cs typeface="Poppins" pitchFamily="2" charset="77"/>
                </a:rPr>
                <a:t>Biomass Co-firing</a:t>
              </a:r>
            </a:p>
          </p:txBody>
        </p:sp>
        <p:sp>
          <p:nvSpPr>
            <p:cNvPr id="269" name="Freeform 395">
              <a:extLst>
                <a:ext uri="{FF2B5EF4-FFF2-40B4-BE49-F238E27FC236}">
                  <a16:creationId xmlns:a16="http://schemas.microsoft.com/office/drawing/2014/main" id="{164B8056-0E82-2D60-A827-BFAF84A9E0DC}"/>
                </a:ext>
              </a:extLst>
            </p:cNvPr>
            <p:cNvSpPr>
              <a:spLocks noChangeArrowheads="1"/>
            </p:cNvSpPr>
            <p:nvPr/>
          </p:nvSpPr>
          <p:spPr bwMode="auto">
            <a:xfrm>
              <a:off x="6661937" y="2023321"/>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pPr algn="r"/>
              <a:r>
                <a:rPr lang="en-US" sz="1000">
                  <a:solidFill>
                    <a:schemeClr val="bg1"/>
                  </a:solidFill>
                  <a:latin typeface="Poppins" panose="00000500000000000000" pitchFamily="2" charset="0"/>
                </a:rPr>
                <a:t>Bio</a:t>
              </a:r>
            </a:p>
          </p:txBody>
        </p:sp>
        <p:sp>
          <p:nvSpPr>
            <p:cNvPr id="270" name="TextBox 269">
              <a:extLst>
                <a:ext uri="{FF2B5EF4-FFF2-40B4-BE49-F238E27FC236}">
                  <a16:creationId xmlns:a16="http://schemas.microsoft.com/office/drawing/2014/main" id="{6C743C96-8668-247F-53F7-2CDCEE3F7D21}"/>
                </a:ext>
              </a:extLst>
            </p:cNvPr>
            <p:cNvSpPr txBox="1"/>
            <p:nvPr/>
          </p:nvSpPr>
          <p:spPr>
            <a:xfrm>
              <a:off x="7077408" y="2007721"/>
              <a:ext cx="290086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BIOMASS DEMAND CREATION</a:t>
              </a:r>
            </a:p>
          </p:txBody>
        </p:sp>
        <p:sp>
          <p:nvSpPr>
            <p:cNvPr id="271" name="Rectangle: Rounded Corners 270">
              <a:extLst>
                <a:ext uri="{FF2B5EF4-FFF2-40B4-BE49-F238E27FC236}">
                  <a16:creationId xmlns:a16="http://schemas.microsoft.com/office/drawing/2014/main" id="{FFCA789F-5E3B-4ADE-A61E-2A6AEA1C63C7}"/>
                </a:ext>
              </a:extLst>
            </p:cNvPr>
            <p:cNvSpPr/>
            <p:nvPr/>
          </p:nvSpPr>
          <p:spPr>
            <a:xfrm>
              <a:off x="7246154" y="2566810"/>
              <a:ext cx="109223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KPK, NRECC, SEDA</a:t>
              </a:r>
            </a:p>
          </p:txBody>
        </p:sp>
        <p:sp>
          <p:nvSpPr>
            <p:cNvPr id="272" name="Rectangle: Rounded Corners 271">
              <a:extLst>
                <a:ext uri="{FF2B5EF4-FFF2-40B4-BE49-F238E27FC236}">
                  <a16:creationId xmlns:a16="http://schemas.microsoft.com/office/drawing/2014/main" id="{A9783EF6-2BAB-FA39-2B34-A16D455CB5AC}"/>
                </a:ext>
              </a:extLst>
            </p:cNvPr>
            <p:cNvSpPr/>
            <p:nvPr/>
          </p:nvSpPr>
          <p:spPr>
            <a:xfrm>
              <a:off x="8338384" y="2566810"/>
              <a:ext cx="88316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KPK, Malakoff</a:t>
              </a:r>
            </a:p>
          </p:txBody>
        </p:sp>
        <p:pic>
          <p:nvPicPr>
            <p:cNvPr id="413" name="Picture 412">
              <a:extLst>
                <a:ext uri="{FF2B5EF4-FFF2-40B4-BE49-F238E27FC236}">
                  <a16:creationId xmlns:a16="http://schemas.microsoft.com/office/drawing/2014/main" id="{1E2B4C8B-923F-D44A-265A-B573355C43D1}"/>
                </a:ext>
              </a:extLst>
            </p:cNvPr>
            <p:cNvPicPr>
              <a:picLocks noChangeAspect="1"/>
            </p:cNvPicPr>
            <p:nvPr/>
          </p:nvPicPr>
          <p:blipFill>
            <a:blip r:embed="rId7">
              <a:clrChange>
                <a:clrFrom>
                  <a:srgbClr val="EAE9E8"/>
                </a:clrFrom>
                <a:clrTo>
                  <a:srgbClr val="EAE9E8">
                    <a:alpha val="0"/>
                  </a:srgbClr>
                </a:clrTo>
              </a:clrChange>
            </a:blip>
            <a:stretch>
              <a:fillRect/>
            </a:stretch>
          </p:blipFill>
          <p:spPr>
            <a:xfrm>
              <a:off x="10605514" y="2121193"/>
              <a:ext cx="837336" cy="733113"/>
            </a:xfrm>
            <a:prstGeom prst="rect">
              <a:avLst/>
            </a:prstGeom>
          </p:spPr>
        </p:pic>
      </p:grpSp>
      <p:grpSp>
        <p:nvGrpSpPr>
          <p:cNvPr id="529" name="Group 528">
            <a:extLst>
              <a:ext uri="{FF2B5EF4-FFF2-40B4-BE49-F238E27FC236}">
                <a16:creationId xmlns:a16="http://schemas.microsoft.com/office/drawing/2014/main" id="{F0A19412-D9AF-D6EB-4D73-23FFA7DB50C8}"/>
              </a:ext>
            </a:extLst>
          </p:cNvPr>
          <p:cNvGrpSpPr/>
          <p:nvPr/>
        </p:nvGrpSpPr>
        <p:grpSpPr>
          <a:xfrm>
            <a:off x="562036" y="4580448"/>
            <a:ext cx="4892476" cy="890764"/>
            <a:chOff x="1149719" y="3875931"/>
            <a:chExt cx="4892476" cy="890764"/>
          </a:xfrm>
        </p:grpSpPr>
        <p:sp>
          <p:nvSpPr>
            <p:cNvPr id="373" name="Freeform 2">
              <a:extLst>
                <a:ext uri="{FF2B5EF4-FFF2-40B4-BE49-F238E27FC236}">
                  <a16:creationId xmlns:a16="http://schemas.microsoft.com/office/drawing/2014/main" id="{AEE8457B-93E0-A3BC-E0F1-34E3E2D8F2BC}"/>
                </a:ext>
              </a:extLst>
            </p:cNvPr>
            <p:cNvSpPr>
              <a:spLocks noChangeArrowheads="1"/>
            </p:cNvSpPr>
            <p:nvPr/>
          </p:nvSpPr>
          <p:spPr bwMode="auto">
            <a:xfrm>
              <a:off x="1573784" y="3891531"/>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374" name="Freeform 407">
              <a:extLst>
                <a:ext uri="{FF2B5EF4-FFF2-40B4-BE49-F238E27FC236}">
                  <a16:creationId xmlns:a16="http://schemas.microsoft.com/office/drawing/2014/main" id="{433DDD58-7D1A-5982-D4B0-D5ADEE76C436}"/>
                </a:ext>
              </a:extLst>
            </p:cNvPr>
            <p:cNvSpPr>
              <a:spLocks noChangeArrowheads="1"/>
            </p:cNvSpPr>
            <p:nvPr/>
          </p:nvSpPr>
          <p:spPr bwMode="auto">
            <a:xfrm>
              <a:off x="1609731" y="4192421"/>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75" name="TextBox 374">
              <a:extLst>
                <a:ext uri="{FF2B5EF4-FFF2-40B4-BE49-F238E27FC236}">
                  <a16:creationId xmlns:a16="http://schemas.microsoft.com/office/drawing/2014/main" id="{4C03DDE9-7DE1-5A1C-A56F-9E2EDA6A8F0F}"/>
                </a:ext>
              </a:extLst>
            </p:cNvPr>
            <p:cNvSpPr txBox="1"/>
            <p:nvPr/>
          </p:nvSpPr>
          <p:spPr>
            <a:xfrm>
              <a:off x="1742774" y="4116920"/>
              <a:ext cx="1323799" cy="400110"/>
            </a:xfrm>
            <a:prstGeom prst="rect">
              <a:avLst/>
            </a:prstGeom>
            <a:noFill/>
          </p:spPr>
          <p:txBody>
            <a:bodyPr wrap="square" rtlCol="0">
              <a:spAutoFit/>
            </a:bodyPr>
            <a:lstStyle/>
            <a:p>
              <a:r>
                <a:rPr lang="en-US" sz="1000" spc="-10">
                  <a:latin typeface="Poppins" pitchFamily="2" charset="77"/>
                  <a:cs typeface="Poppins" pitchFamily="2" charset="77"/>
                </a:rPr>
                <a:t>Sabah Energy Security Initiative</a:t>
              </a:r>
            </a:p>
          </p:txBody>
        </p:sp>
        <p:sp>
          <p:nvSpPr>
            <p:cNvPr id="382" name="Freeform 395">
              <a:extLst>
                <a:ext uri="{FF2B5EF4-FFF2-40B4-BE49-F238E27FC236}">
                  <a16:creationId xmlns:a16="http://schemas.microsoft.com/office/drawing/2014/main" id="{C1142B7F-3573-5D9F-A835-2177FAF547B3}"/>
                </a:ext>
              </a:extLst>
            </p:cNvPr>
            <p:cNvSpPr>
              <a:spLocks noChangeArrowheads="1"/>
            </p:cNvSpPr>
            <p:nvPr/>
          </p:nvSpPr>
          <p:spPr bwMode="auto">
            <a:xfrm>
              <a:off x="1149719" y="3891531"/>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pPr algn="r"/>
              <a:r>
                <a:rPr lang="en-US" sz="1000">
                  <a:solidFill>
                    <a:schemeClr val="bg1"/>
                  </a:solidFill>
                  <a:latin typeface="Poppins" panose="00000500000000000000" pitchFamily="2" charset="0"/>
                </a:rPr>
                <a:t>RE</a:t>
              </a:r>
            </a:p>
          </p:txBody>
        </p:sp>
        <p:sp>
          <p:nvSpPr>
            <p:cNvPr id="383" name="TextBox 382">
              <a:extLst>
                <a:ext uri="{FF2B5EF4-FFF2-40B4-BE49-F238E27FC236}">
                  <a16:creationId xmlns:a16="http://schemas.microsoft.com/office/drawing/2014/main" id="{C79B4060-1A71-00D1-B346-C611D79C07C3}"/>
                </a:ext>
              </a:extLst>
            </p:cNvPr>
            <p:cNvSpPr txBox="1"/>
            <p:nvPr/>
          </p:nvSpPr>
          <p:spPr>
            <a:xfrm>
              <a:off x="1565190" y="3875931"/>
              <a:ext cx="247981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ENERGY SECURE</a:t>
              </a:r>
            </a:p>
          </p:txBody>
        </p:sp>
        <p:sp>
          <p:nvSpPr>
            <p:cNvPr id="384" name="Rectangle: Rounded Corners 383">
              <a:extLst>
                <a:ext uri="{FF2B5EF4-FFF2-40B4-BE49-F238E27FC236}">
                  <a16:creationId xmlns:a16="http://schemas.microsoft.com/office/drawing/2014/main" id="{9A9BD94B-F3F2-7DE5-AE7A-EA86CEAFE523}"/>
                </a:ext>
              </a:extLst>
            </p:cNvPr>
            <p:cNvSpPr/>
            <p:nvPr/>
          </p:nvSpPr>
          <p:spPr>
            <a:xfrm>
              <a:off x="1733937" y="4467613"/>
              <a:ext cx="64176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err="1">
                  <a:solidFill>
                    <a:schemeClr val="bg1">
                      <a:lumMod val="50000"/>
                    </a:schemeClr>
                  </a:solidFill>
                  <a:latin typeface="Poppins" panose="00000500000000000000" pitchFamily="2" charset="0"/>
                  <a:cs typeface="Poppins" panose="00000500000000000000" pitchFamily="2" charset="0"/>
                </a:rPr>
                <a:t>ECoS</a:t>
              </a:r>
              <a:endParaRPr lang="en-US" sz="800">
                <a:solidFill>
                  <a:schemeClr val="bg1">
                    <a:lumMod val="50000"/>
                  </a:schemeClr>
                </a:solidFill>
                <a:latin typeface="Poppins" panose="00000500000000000000" pitchFamily="2" charset="0"/>
                <a:cs typeface="Poppins" panose="00000500000000000000" pitchFamily="2" charset="0"/>
              </a:endParaRPr>
            </a:p>
          </p:txBody>
        </p:sp>
        <p:pic>
          <p:nvPicPr>
            <p:cNvPr id="417" name="Picture 416">
              <a:extLst>
                <a:ext uri="{FF2B5EF4-FFF2-40B4-BE49-F238E27FC236}">
                  <a16:creationId xmlns:a16="http://schemas.microsoft.com/office/drawing/2014/main" id="{0BE1F5B2-4A07-A97F-C5FF-FEC73365770B}"/>
                </a:ext>
              </a:extLst>
            </p:cNvPr>
            <p:cNvPicPr>
              <a:picLocks noChangeAspect="1"/>
            </p:cNvPicPr>
            <p:nvPr/>
          </p:nvPicPr>
          <p:blipFill rotWithShape="1">
            <a:blip r:embed="rId8">
              <a:clrChange>
                <a:clrFrom>
                  <a:srgbClr val="EAE9E8"/>
                </a:clrFrom>
                <a:clrTo>
                  <a:srgbClr val="EAE9E8">
                    <a:alpha val="0"/>
                  </a:srgbClr>
                </a:clrTo>
              </a:clrChange>
            </a:blip>
            <a:srcRect t="-1" b="2214"/>
            <a:stretch/>
          </p:blipFill>
          <p:spPr>
            <a:xfrm>
              <a:off x="4776651" y="4294118"/>
              <a:ext cx="1160098" cy="443217"/>
            </a:xfrm>
            <a:prstGeom prst="rect">
              <a:avLst/>
            </a:prstGeom>
          </p:spPr>
        </p:pic>
      </p:grpSp>
      <p:grpSp>
        <p:nvGrpSpPr>
          <p:cNvPr id="533" name="Group 532">
            <a:extLst>
              <a:ext uri="{FF2B5EF4-FFF2-40B4-BE49-F238E27FC236}">
                <a16:creationId xmlns:a16="http://schemas.microsoft.com/office/drawing/2014/main" id="{AAD47E70-C19E-266B-6DCC-5722A69CFE88}"/>
              </a:ext>
            </a:extLst>
          </p:cNvPr>
          <p:cNvGrpSpPr/>
          <p:nvPr/>
        </p:nvGrpSpPr>
        <p:grpSpPr>
          <a:xfrm>
            <a:off x="6477843" y="4580448"/>
            <a:ext cx="4892476" cy="865292"/>
            <a:chOff x="6661937" y="3875931"/>
            <a:chExt cx="4892476" cy="865292"/>
          </a:xfrm>
        </p:grpSpPr>
        <p:sp>
          <p:nvSpPr>
            <p:cNvPr id="292" name="Freeform 2">
              <a:extLst>
                <a:ext uri="{FF2B5EF4-FFF2-40B4-BE49-F238E27FC236}">
                  <a16:creationId xmlns:a16="http://schemas.microsoft.com/office/drawing/2014/main" id="{62D259FD-B06A-5653-D955-BFD919C1638D}"/>
                </a:ext>
              </a:extLst>
            </p:cNvPr>
            <p:cNvSpPr>
              <a:spLocks noChangeArrowheads="1"/>
            </p:cNvSpPr>
            <p:nvPr/>
          </p:nvSpPr>
          <p:spPr bwMode="auto">
            <a:xfrm>
              <a:off x="7086002" y="3891531"/>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293" name="Freeform 407">
              <a:extLst>
                <a:ext uri="{FF2B5EF4-FFF2-40B4-BE49-F238E27FC236}">
                  <a16:creationId xmlns:a16="http://schemas.microsoft.com/office/drawing/2014/main" id="{12E392A5-9161-7A42-7AB7-609D93FC315E}"/>
                </a:ext>
              </a:extLst>
            </p:cNvPr>
            <p:cNvSpPr>
              <a:spLocks noChangeArrowheads="1"/>
            </p:cNvSpPr>
            <p:nvPr/>
          </p:nvSpPr>
          <p:spPr bwMode="auto">
            <a:xfrm>
              <a:off x="7121949" y="4192421"/>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294" name="TextBox 293">
              <a:extLst>
                <a:ext uri="{FF2B5EF4-FFF2-40B4-BE49-F238E27FC236}">
                  <a16:creationId xmlns:a16="http://schemas.microsoft.com/office/drawing/2014/main" id="{CDD6AF28-4D5B-92E3-06FF-9BAB3B704A34}"/>
                </a:ext>
              </a:extLst>
            </p:cNvPr>
            <p:cNvSpPr txBox="1"/>
            <p:nvPr/>
          </p:nvSpPr>
          <p:spPr>
            <a:xfrm>
              <a:off x="7254993" y="4116920"/>
              <a:ext cx="914400" cy="400110"/>
            </a:xfrm>
            <a:prstGeom prst="rect">
              <a:avLst/>
            </a:prstGeom>
            <a:noFill/>
          </p:spPr>
          <p:txBody>
            <a:bodyPr wrap="square" rtlCol="0">
              <a:spAutoFit/>
            </a:bodyPr>
            <a:lstStyle/>
            <a:p>
              <a:r>
                <a:rPr lang="en-US" sz="1000" spc="-10">
                  <a:latin typeface="Poppins" pitchFamily="2" charset="77"/>
                  <a:cs typeface="Poppins" pitchFamily="2" charset="77"/>
                </a:rPr>
                <a:t>Biofuels Hub</a:t>
              </a:r>
            </a:p>
          </p:txBody>
        </p:sp>
        <p:sp>
          <p:nvSpPr>
            <p:cNvPr id="301" name="Freeform 395">
              <a:extLst>
                <a:ext uri="{FF2B5EF4-FFF2-40B4-BE49-F238E27FC236}">
                  <a16:creationId xmlns:a16="http://schemas.microsoft.com/office/drawing/2014/main" id="{FEC1A585-CEB6-8D2F-AF28-DA25FBB6FE47}"/>
                </a:ext>
              </a:extLst>
            </p:cNvPr>
            <p:cNvSpPr>
              <a:spLocks noChangeArrowheads="1"/>
            </p:cNvSpPr>
            <p:nvPr/>
          </p:nvSpPr>
          <p:spPr bwMode="auto">
            <a:xfrm>
              <a:off x="6661937" y="3891531"/>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r>
                <a:rPr lang="en-US" sz="800">
                  <a:solidFill>
                    <a:schemeClr val="bg1"/>
                  </a:solidFill>
                  <a:latin typeface="Poppins" panose="00000500000000000000" pitchFamily="2" charset="0"/>
                </a:rPr>
                <a:t>GMob</a:t>
              </a:r>
            </a:p>
          </p:txBody>
        </p:sp>
        <p:sp>
          <p:nvSpPr>
            <p:cNvPr id="302" name="TextBox 301">
              <a:extLst>
                <a:ext uri="{FF2B5EF4-FFF2-40B4-BE49-F238E27FC236}">
                  <a16:creationId xmlns:a16="http://schemas.microsoft.com/office/drawing/2014/main" id="{7CEA1B24-5CF4-AE89-AE35-AE24631D0D85}"/>
                </a:ext>
              </a:extLst>
            </p:cNvPr>
            <p:cNvSpPr txBox="1"/>
            <p:nvPr/>
          </p:nvSpPr>
          <p:spPr>
            <a:xfrm>
              <a:off x="7077408" y="3875931"/>
              <a:ext cx="247981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FUTURE FUEL</a:t>
              </a:r>
            </a:p>
          </p:txBody>
        </p:sp>
        <p:sp>
          <p:nvSpPr>
            <p:cNvPr id="303" name="Rectangle: Rounded Corners 302">
              <a:extLst>
                <a:ext uri="{FF2B5EF4-FFF2-40B4-BE49-F238E27FC236}">
                  <a16:creationId xmlns:a16="http://schemas.microsoft.com/office/drawing/2014/main" id="{08B363B5-73AC-0BC9-BE5A-58D5BB3C39BB}"/>
                </a:ext>
              </a:extLst>
            </p:cNvPr>
            <p:cNvSpPr/>
            <p:nvPr/>
          </p:nvSpPr>
          <p:spPr>
            <a:xfrm>
              <a:off x="7246154" y="4426089"/>
              <a:ext cx="891389"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PETRONAS</a:t>
              </a:r>
            </a:p>
          </p:txBody>
        </p:sp>
        <p:grpSp>
          <p:nvGrpSpPr>
            <p:cNvPr id="436" name="Group 435">
              <a:extLst>
                <a:ext uri="{FF2B5EF4-FFF2-40B4-BE49-F238E27FC236}">
                  <a16:creationId xmlns:a16="http://schemas.microsoft.com/office/drawing/2014/main" id="{54BC19C7-37AF-1F94-B825-FF8042C55014}"/>
                </a:ext>
              </a:extLst>
            </p:cNvPr>
            <p:cNvGrpSpPr/>
            <p:nvPr/>
          </p:nvGrpSpPr>
          <p:grpSpPr>
            <a:xfrm>
              <a:off x="9956251" y="4108969"/>
              <a:ext cx="1593374" cy="625343"/>
              <a:chOff x="1524000" y="1981200"/>
              <a:chExt cx="4643959" cy="1822590"/>
            </a:xfrm>
          </p:grpSpPr>
          <p:sp>
            <p:nvSpPr>
              <p:cNvPr id="437" name="Shape 109">
                <a:extLst>
                  <a:ext uri="{FF2B5EF4-FFF2-40B4-BE49-F238E27FC236}">
                    <a16:creationId xmlns:a16="http://schemas.microsoft.com/office/drawing/2014/main" id="{217B5590-B7DD-3E17-5464-FCECF4A284EA}"/>
                  </a:ext>
                </a:extLst>
              </p:cNvPr>
              <p:cNvSpPr/>
              <p:nvPr/>
            </p:nvSpPr>
            <p:spPr>
              <a:xfrm>
                <a:off x="5549900" y="3454400"/>
                <a:ext cx="456832" cy="306096"/>
              </a:xfrm>
              <a:prstGeom prst="rect">
                <a:avLst/>
              </a:pr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38" name="Shape 110">
                <a:extLst>
                  <a:ext uri="{FF2B5EF4-FFF2-40B4-BE49-F238E27FC236}">
                    <a16:creationId xmlns:a16="http://schemas.microsoft.com/office/drawing/2014/main" id="{A5A72478-EA8B-2C56-73A8-A0643FFE9096}"/>
                  </a:ext>
                </a:extLst>
              </p:cNvPr>
              <p:cNvSpPr/>
              <p:nvPr/>
            </p:nvSpPr>
            <p:spPr>
              <a:xfrm>
                <a:off x="5727700" y="2286000"/>
                <a:ext cx="145771" cy="1466342"/>
              </a:xfrm>
              <a:custGeom>
                <a:avLst/>
                <a:gdLst/>
                <a:ahLst/>
                <a:cxnLst>
                  <a:cxn ang="0">
                    <a:pos x="wd2" y="hd2"/>
                  </a:cxn>
                  <a:cxn ang="5400000">
                    <a:pos x="wd2" y="hd2"/>
                  </a:cxn>
                  <a:cxn ang="10800000">
                    <a:pos x="wd2" y="hd2"/>
                  </a:cxn>
                  <a:cxn ang="16200000">
                    <a:pos x="wd2" y="hd2"/>
                  </a:cxn>
                </a:cxnLst>
                <a:rect l="0" t="0" r="r" b="b"/>
                <a:pathLst>
                  <a:path w="21600" h="21600" extrusionOk="0">
                    <a:moveTo>
                      <a:pt x="2" y="973"/>
                    </a:moveTo>
                    <a:cubicBezTo>
                      <a:pt x="2" y="258"/>
                      <a:pt x="6050" y="0"/>
                      <a:pt x="10422" y="0"/>
                    </a:cubicBezTo>
                    <a:cubicBezTo>
                      <a:pt x="14893" y="0"/>
                      <a:pt x="21600" y="170"/>
                      <a:pt x="21600" y="973"/>
                    </a:cubicBezTo>
                    <a:lnTo>
                      <a:pt x="21600" y="21600"/>
                    </a:lnTo>
                    <a:lnTo>
                      <a:pt x="0" y="21600"/>
                    </a:lnTo>
                    <a:lnTo>
                      <a:pt x="0" y="973"/>
                    </a:lnTo>
                    <a:close/>
                  </a:path>
                </a:pathLst>
              </a:custGeom>
              <a:solidFill>
                <a:srgbClr val="00B6AD"/>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39" name="Shape 111">
                <a:extLst>
                  <a:ext uri="{FF2B5EF4-FFF2-40B4-BE49-F238E27FC236}">
                    <a16:creationId xmlns:a16="http://schemas.microsoft.com/office/drawing/2014/main" id="{A18437D0-AC10-B136-E23B-3BA0DDEF0F2A}"/>
                  </a:ext>
                </a:extLst>
              </p:cNvPr>
              <p:cNvSpPr/>
              <p:nvPr/>
            </p:nvSpPr>
            <p:spPr>
              <a:xfrm>
                <a:off x="4165600" y="2413000"/>
                <a:ext cx="201791" cy="1337946"/>
              </a:xfrm>
              <a:custGeom>
                <a:avLst/>
                <a:gdLst/>
                <a:ahLst/>
                <a:cxnLst>
                  <a:cxn ang="0">
                    <a:pos x="wd2" y="hd2"/>
                  </a:cxn>
                  <a:cxn ang="5400000">
                    <a:pos x="wd2" y="hd2"/>
                  </a:cxn>
                  <a:cxn ang="10800000">
                    <a:pos x="wd2" y="hd2"/>
                  </a:cxn>
                  <a:cxn ang="16200000">
                    <a:pos x="wd2" y="hd2"/>
                  </a:cxn>
                </a:cxnLst>
                <a:rect l="0" t="0" r="r" b="b"/>
                <a:pathLst>
                  <a:path w="21600" h="21600" extrusionOk="0">
                    <a:moveTo>
                      <a:pt x="4356" y="0"/>
                    </a:moveTo>
                    <a:lnTo>
                      <a:pt x="17247" y="0"/>
                    </a:lnTo>
                    <a:lnTo>
                      <a:pt x="17247" y="15084"/>
                    </a:lnTo>
                    <a:lnTo>
                      <a:pt x="21600" y="21600"/>
                    </a:lnTo>
                    <a:lnTo>
                      <a:pt x="0" y="21600"/>
                    </a:lnTo>
                    <a:lnTo>
                      <a:pt x="4356" y="15084"/>
                    </a:lnTo>
                    <a:close/>
                  </a:path>
                </a:pathLst>
              </a:custGeom>
              <a:solidFill>
                <a:srgbClr val="007A71"/>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0" name="Shape 112">
                <a:extLst>
                  <a:ext uri="{FF2B5EF4-FFF2-40B4-BE49-F238E27FC236}">
                    <a16:creationId xmlns:a16="http://schemas.microsoft.com/office/drawing/2014/main" id="{CA237C69-F892-4FFE-2CE6-0272239D9995}"/>
                  </a:ext>
                </a:extLst>
              </p:cNvPr>
              <p:cNvSpPr/>
              <p:nvPr/>
            </p:nvSpPr>
            <p:spPr>
              <a:xfrm>
                <a:off x="5270500" y="2946400"/>
                <a:ext cx="250279" cy="801383"/>
              </a:xfrm>
              <a:prstGeom prst="rect">
                <a:avLst/>
              </a:prstGeom>
              <a:solidFill>
                <a:srgbClr val="007A71"/>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1" name="Shape 113">
                <a:extLst>
                  <a:ext uri="{FF2B5EF4-FFF2-40B4-BE49-F238E27FC236}">
                    <a16:creationId xmlns:a16="http://schemas.microsoft.com/office/drawing/2014/main" id="{72B19C8B-9BBB-D3F2-BE7C-374F31D7E5FC}"/>
                  </a:ext>
                </a:extLst>
              </p:cNvPr>
              <p:cNvSpPr/>
              <p:nvPr/>
            </p:nvSpPr>
            <p:spPr>
              <a:xfrm>
                <a:off x="3937000" y="3238500"/>
                <a:ext cx="751358" cy="508470"/>
              </a:xfrm>
              <a:prstGeom prst="rect">
                <a:avLst/>
              </a:prstGeom>
              <a:solidFill>
                <a:srgbClr val="007A71"/>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2" name="Shape 114">
                <a:extLst>
                  <a:ext uri="{FF2B5EF4-FFF2-40B4-BE49-F238E27FC236}">
                    <a16:creationId xmlns:a16="http://schemas.microsoft.com/office/drawing/2014/main" id="{0749D2B2-7DC4-CEC6-73E0-8780F285A494}"/>
                  </a:ext>
                </a:extLst>
              </p:cNvPr>
              <p:cNvSpPr/>
              <p:nvPr/>
            </p:nvSpPr>
            <p:spPr>
              <a:xfrm>
                <a:off x="4800600" y="1981200"/>
                <a:ext cx="182004" cy="1771613"/>
              </a:xfrm>
              <a:custGeom>
                <a:avLst/>
                <a:gdLst/>
                <a:ahLst/>
                <a:cxnLst>
                  <a:cxn ang="0">
                    <a:pos x="wd2" y="hd2"/>
                  </a:cxn>
                  <a:cxn ang="5400000">
                    <a:pos x="wd2" y="hd2"/>
                  </a:cxn>
                  <a:cxn ang="10800000">
                    <a:pos x="wd2" y="hd2"/>
                  </a:cxn>
                  <a:cxn ang="16200000">
                    <a:pos x="wd2" y="hd2"/>
                  </a:cxn>
                </a:cxnLst>
                <a:rect l="0" t="0" r="r" b="b"/>
                <a:pathLst>
                  <a:path w="21600" h="21600" extrusionOk="0">
                    <a:moveTo>
                      <a:pt x="4350" y="0"/>
                    </a:moveTo>
                    <a:lnTo>
                      <a:pt x="17247" y="0"/>
                    </a:lnTo>
                    <a:lnTo>
                      <a:pt x="17247" y="15085"/>
                    </a:lnTo>
                    <a:lnTo>
                      <a:pt x="21600" y="21600"/>
                    </a:lnTo>
                    <a:lnTo>
                      <a:pt x="0" y="21600"/>
                    </a:lnTo>
                    <a:lnTo>
                      <a:pt x="4350" y="15085"/>
                    </a:lnTo>
                    <a:close/>
                  </a:path>
                </a:pathLst>
              </a:custGeom>
              <a:solidFill>
                <a:srgbClr val="00918E"/>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3" name="Shape 115">
                <a:extLst>
                  <a:ext uri="{FF2B5EF4-FFF2-40B4-BE49-F238E27FC236}">
                    <a16:creationId xmlns:a16="http://schemas.microsoft.com/office/drawing/2014/main" id="{37553179-550A-50F0-5F8D-3B6C19EEB1C1}"/>
                  </a:ext>
                </a:extLst>
              </p:cNvPr>
              <p:cNvSpPr/>
              <p:nvPr/>
            </p:nvSpPr>
            <p:spPr>
              <a:xfrm>
                <a:off x="5156200" y="2286000"/>
                <a:ext cx="145796" cy="1466342"/>
              </a:xfrm>
              <a:custGeom>
                <a:avLst/>
                <a:gdLst/>
                <a:ahLst/>
                <a:cxnLst>
                  <a:cxn ang="0">
                    <a:pos x="wd2" y="hd2"/>
                  </a:cxn>
                  <a:cxn ang="5400000">
                    <a:pos x="wd2" y="hd2"/>
                  </a:cxn>
                  <a:cxn ang="10800000">
                    <a:pos x="wd2" y="hd2"/>
                  </a:cxn>
                  <a:cxn ang="16200000">
                    <a:pos x="wd2" y="hd2"/>
                  </a:cxn>
                </a:cxnLst>
                <a:rect l="0" t="0" r="r" b="b"/>
                <a:pathLst>
                  <a:path w="21600" h="21600" extrusionOk="0">
                    <a:moveTo>
                      <a:pt x="0" y="973"/>
                    </a:moveTo>
                    <a:cubicBezTo>
                      <a:pt x="0" y="258"/>
                      <a:pt x="6049" y="0"/>
                      <a:pt x="10435" y="0"/>
                    </a:cubicBezTo>
                    <a:cubicBezTo>
                      <a:pt x="14902" y="0"/>
                      <a:pt x="21600" y="170"/>
                      <a:pt x="21600" y="973"/>
                    </a:cubicBezTo>
                    <a:lnTo>
                      <a:pt x="21600" y="21600"/>
                    </a:lnTo>
                    <a:lnTo>
                      <a:pt x="0" y="21600"/>
                    </a:lnTo>
                    <a:lnTo>
                      <a:pt x="0" y="973"/>
                    </a:lnTo>
                    <a:close/>
                  </a:path>
                </a:pathLst>
              </a:custGeom>
              <a:solidFill>
                <a:srgbClr val="00B6AD"/>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4" name="Shape 116">
                <a:extLst>
                  <a:ext uri="{FF2B5EF4-FFF2-40B4-BE49-F238E27FC236}">
                    <a16:creationId xmlns:a16="http://schemas.microsoft.com/office/drawing/2014/main" id="{A7F83BDC-3785-2B18-BB47-D309678A1641}"/>
                  </a:ext>
                </a:extLst>
              </p:cNvPr>
              <p:cNvSpPr/>
              <p:nvPr/>
            </p:nvSpPr>
            <p:spPr>
              <a:xfrm>
                <a:off x="5689600" y="2349500"/>
                <a:ext cx="222632" cy="1053123"/>
              </a:xfrm>
              <a:custGeom>
                <a:avLst/>
                <a:gdLst/>
                <a:ahLst/>
                <a:cxnLst>
                  <a:cxn ang="0">
                    <a:pos x="wd2" y="hd2"/>
                  </a:cxn>
                  <a:cxn ang="5400000">
                    <a:pos x="wd2" y="hd2"/>
                  </a:cxn>
                  <a:cxn ang="10800000">
                    <a:pos x="wd2" y="hd2"/>
                  </a:cxn>
                  <a:cxn ang="16200000">
                    <a:pos x="wd2" y="hd2"/>
                  </a:cxn>
                </a:cxnLst>
                <a:rect l="0" t="0" r="r" b="b"/>
                <a:pathLst>
                  <a:path w="21600" h="21600" extrusionOk="0">
                    <a:moveTo>
                      <a:pt x="0" y="21213"/>
                    </a:moveTo>
                    <a:lnTo>
                      <a:pt x="21600" y="21213"/>
                    </a:lnTo>
                    <a:lnTo>
                      <a:pt x="21600" y="21600"/>
                    </a:lnTo>
                    <a:lnTo>
                      <a:pt x="0" y="21600"/>
                    </a:lnTo>
                    <a:lnTo>
                      <a:pt x="0" y="21213"/>
                    </a:lnTo>
                    <a:close/>
                    <a:moveTo>
                      <a:pt x="0" y="17886"/>
                    </a:moveTo>
                    <a:lnTo>
                      <a:pt x="21600" y="17886"/>
                    </a:lnTo>
                    <a:lnTo>
                      <a:pt x="21600" y="18271"/>
                    </a:lnTo>
                    <a:lnTo>
                      <a:pt x="0" y="18271"/>
                    </a:lnTo>
                    <a:lnTo>
                      <a:pt x="0" y="17886"/>
                    </a:lnTo>
                    <a:close/>
                    <a:moveTo>
                      <a:pt x="0" y="14557"/>
                    </a:moveTo>
                    <a:lnTo>
                      <a:pt x="21600" y="14557"/>
                    </a:lnTo>
                    <a:lnTo>
                      <a:pt x="21600" y="14944"/>
                    </a:lnTo>
                    <a:lnTo>
                      <a:pt x="0" y="14944"/>
                    </a:lnTo>
                    <a:lnTo>
                      <a:pt x="0" y="14557"/>
                    </a:lnTo>
                    <a:close/>
                    <a:moveTo>
                      <a:pt x="0" y="11232"/>
                    </a:moveTo>
                    <a:lnTo>
                      <a:pt x="21600" y="11232"/>
                    </a:lnTo>
                    <a:lnTo>
                      <a:pt x="21600" y="11616"/>
                    </a:lnTo>
                    <a:lnTo>
                      <a:pt x="0" y="11616"/>
                    </a:lnTo>
                    <a:lnTo>
                      <a:pt x="0" y="11232"/>
                    </a:lnTo>
                    <a:close/>
                    <a:moveTo>
                      <a:pt x="0" y="8421"/>
                    </a:moveTo>
                    <a:lnTo>
                      <a:pt x="21600" y="8421"/>
                    </a:lnTo>
                    <a:lnTo>
                      <a:pt x="21600" y="8748"/>
                    </a:lnTo>
                    <a:lnTo>
                      <a:pt x="0" y="8748"/>
                    </a:lnTo>
                    <a:lnTo>
                      <a:pt x="0" y="8421"/>
                    </a:lnTo>
                    <a:close/>
                    <a:moveTo>
                      <a:pt x="0" y="5615"/>
                    </a:moveTo>
                    <a:lnTo>
                      <a:pt x="21600" y="5615"/>
                    </a:lnTo>
                    <a:lnTo>
                      <a:pt x="21600" y="5942"/>
                    </a:lnTo>
                    <a:lnTo>
                      <a:pt x="0" y="5942"/>
                    </a:lnTo>
                    <a:lnTo>
                      <a:pt x="0" y="5615"/>
                    </a:lnTo>
                    <a:close/>
                    <a:moveTo>
                      <a:pt x="1640" y="2809"/>
                    </a:moveTo>
                    <a:lnTo>
                      <a:pt x="19953" y="2809"/>
                    </a:lnTo>
                    <a:lnTo>
                      <a:pt x="19953" y="3136"/>
                    </a:lnTo>
                    <a:lnTo>
                      <a:pt x="1640" y="3136"/>
                    </a:lnTo>
                    <a:lnTo>
                      <a:pt x="1640" y="2809"/>
                    </a:lnTo>
                    <a:close/>
                    <a:moveTo>
                      <a:pt x="1640" y="0"/>
                    </a:moveTo>
                    <a:lnTo>
                      <a:pt x="19953" y="0"/>
                    </a:lnTo>
                    <a:lnTo>
                      <a:pt x="19953" y="326"/>
                    </a:lnTo>
                    <a:lnTo>
                      <a:pt x="1640" y="326"/>
                    </a:lnTo>
                    <a:lnTo>
                      <a:pt x="1640" y="0"/>
                    </a:lnTo>
                    <a:close/>
                  </a:path>
                </a:pathLst>
              </a:custGeom>
              <a:solidFill>
                <a:srgbClr val="FEC32C"/>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5" name="Shape 117">
                <a:extLst>
                  <a:ext uri="{FF2B5EF4-FFF2-40B4-BE49-F238E27FC236}">
                    <a16:creationId xmlns:a16="http://schemas.microsoft.com/office/drawing/2014/main" id="{E5DD0E12-ED31-34ED-4CC2-B6F6F5E993F8}"/>
                  </a:ext>
                </a:extLst>
              </p:cNvPr>
              <p:cNvSpPr/>
              <p:nvPr/>
            </p:nvSpPr>
            <p:spPr>
              <a:xfrm>
                <a:off x="5118100" y="2349500"/>
                <a:ext cx="222632" cy="1053123"/>
              </a:xfrm>
              <a:custGeom>
                <a:avLst/>
                <a:gdLst/>
                <a:ahLst/>
                <a:cxnLst>
                  <a:cxn ang="0">
                    <a:pos x="wd2" y="hd2"/>
                  </a:cxn>
                  <a:cxn ang="5400000">
                    <a:pos x="wd2" y="hd2"/>
                  </a:cxn>
                  <a:cxn ang="10800000">
                    <a:pos x="wd2" y="hd2"/>
                  </a:cxn>
                  <a:cxn ang="16200000">
                    <a:pos x="wd2" y="hd2"/>
                  </a:cxn>
                </a:cxnLst>
                <a:rect l="0" t="0" r="r" b="b"/>
                <a:pathLst>
                  <a:path w="21600" h="21600" extrusionOk="0">
                    <a:moveTo>
                      <a:pt x="0" y="21213"/>
                    </a:moveTo>
                    <a:lnTo>
                      <a:pt x="21600" y="21213"/>
                    </a:lnTo>
                    <a:lnTo>
                      <a:pt x="21600" y="21600"/>
                    </a:lnTo>
                    <a:lnTo>
                      <a:pt x="0" y="21600"/>
                    </a:lnTo>
                    <a:lnTo>
                      <a:pt x="0" y="21213"/>
                    </a:lnTo>
                    <a:close/>
                    <a:moveTo>
                      <a:pt x="0" y="17886"/>
                    </a:moveTo>
                    <a:lnTo>
                      <a:pt x="21600" y="17886"/>
                    </a:lnTo>
                    <a:lnTo>
                      <a:pt x="21600" y="18271"/>
                    </a:lnTo>
                    <a:lnTo>
                      <a:pt x="0" y="18271"/>
                    </a:lnTo>
                    <a:lnTo>
                      <a:pt x="0" y="17886"/>
                    </a:lnTo>
                    <a:close/>
                    <a:moveTo>
                      <a:pt x="0" y="14557"/>
                    </a:moveTo>
                    <a:lnTo>
                      <a:pt x="21600" y="14557"/>
                    </a:lnTo>
                    <a:lnTo>
                      <a:pt x="21600" y="14944"/>
                    </a:lnTo>
                    <a:lnTo>
                      <a:pt x="0" y="14944"/>
                    </a:lnTo>
                    <a:lnTo>
                      <a:pt x="0" y="14557"/>
                    </a:lnTo>
                    <a:close/>
                    <a:moveTo>
                      <a:pt x="0" y="11232"/>
                    </a:moveTo>
                    <a:lnTo>
                      <a:pt x="21600" y="11232"/>
                    </a:lnTo>
                    <a:lnTo>
                      <a:pt x="21600" y="11616"/>
                    </a:lnTo>
                    <a:lnTo>
                      <a:pt x="0" y="11616"/>
                    </a:lnTo>
                    <a:lnTo>
                      <a:pt x="0" y="11232"/>
                    </a:lnTo>
                    <a:close/>
                    <a:moveTo>
                      <a:pt x="0" y="8421"/>
                    </a:moveTo>
                    <a:lnTo>
                      <a:pt x="21600" y="8421"/>
                    </a:lnTo>
                    <a:lnTo>
                      <a:pt x="21600" y="8748"/>
                    </a:lnTo>
                    <a:lnTo>
                      <a:pt x="0" y="8748"/>
                    </a:lnTo>
                    <a:lnTo>
                      <a:pt x="0" y="8421"/>
                    </a:lnTo>
                    <a:close/>
                    <a:moveTo>
                      <a:pt x="0" y="5615"/>
                    </a:moveTo>
                    <a:lnTo>
                      <a:pt x="21600" y="5615"/>
                    </a:lnTo>
                    <a:lnTo>
                      <a:pt x="21600" y="5942"/>
                    </a:lnTo>
                    <a:lnTo>
                      <a:pt x="0" y="5942"/>
                    </a:lnTo>
                    <a:lnTo>
                      <a:pt x="0" y="5615"/>
                    </a:lnTo>
                    <a:close/>
                    <a:moveTo>
                      <a:pt x="1645" y="2809"/>
                    </a:moveTo>
                    <a:lnTo>
                      <a:pt x="19961" y="2809"/>
                    </a:lnTo>
                    <a:lnTo>
                      <a:pt x="19961" y="3136"/>
                    </a:lnTo>
                    <a:lnTo>
                      <a:pt x="1645" y="3136"/>
                    </a:lnTo>
                    <a:lnTo>
                      <a:pt x="1645" y="2809"/>
                    </a:lnTo>
                    <a:close/>
                    <a:moveTo>
                      <a:pt x="1645" y="0"/>
                    </a:moveTo>
                    <a:lnTo>
                      <a:pt x="19961" y="0"/>
                    </a:lnTo>
                    <a:lnTo>
                      <a:pt x="19961" y="326"/>
                    </a:lnTo>
                    <a:lnTo>
                      <a:pt x="1645" y="326"/>
                    </a:lnTo>
                    <a:lnTo>
                      <a:pt x="1645" y="0"/>
                    </a:lnTo>
                    <a:close/>
                  </a:path>
                </a:pathLst>
              </a:custGeom>
              <a:solidFill>
                <a:srgbClr val="FEC32C"/>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6" name="Shape 118">
                <a:extLst>
                  <a:ext uri="{FF2B5EF4-FFF2-40B4-BE49-F238E27FC236}">
                    <a16:creationId xmlns:a16="http://schemas.microsoft.com/office/drawing/2014/main" id="{1EA039AF-A6A6-C926-1D3D-AD5F368A2179}"/>
                  </a:ext>
                </a:extLst>
              </p:cNvPr>
              <p:cNvSpPr/>
              <p:nvPr/>
            </p:nvSpPr>
            <p:spPr>
              <a:xfrm>
                <a:off x="5702300" y="2641600"/>
                <a:ext cx="193066" cy="744487"/>
              </a:xfrm>
              <a:custGeom>
                <a:avLst/>
                <a:gdLst/>
                <a:ahLst/>
                <a:cxnLst>
                  <a:cxn ang="0">
                    <a:pos x="wd2" y="hd2"/>
                  </a:cxn>
                  <a:cxn ang="5400000">
                    <a:pos x="wd2" y="hd2"/>
                  </a:cxn>
                  <a:cxn ang="10800000">
                    <a:pos x="wd2" y="hd2"/>
                  </a:cxn>
                  <a:cxn ang="16200000">
                    <a:pos x="wd2" y="hd2"/>
                  </a:cxn>
                </a:cxnLst>
                <a:rect l="0" t="0" r="r" b="b"/>
                <a:pathLst>
                  <a:path w="21600" h="21600" extrusionOk="0">
                    <a:moveTo>
                      <a:pt x="0" y="3507"/>
                    </a:moveTo>
                    <a:lnTo>
                      <a:pt x="16292" y="0"/>
                    </a:lnTo>
                    <a:lnTo>
                      <a:pt x="18578" y="0"/>
                    </a:lnTo>
                    <a:lnTo>
                      <a:pt x="2296" y="3507"/>
                    </a:lnTo>
                    <a:lnTo>
                      <a:pt x="0" y="3507"/>
                    </a:lnTo>
                    <a:close/>
                    <a:moveTo>
                      <a:pt x="0" y="21600"/>
                    </a:moveTo>
                    <a:lnTo>
                      <a:pt x="19315" y="17439"/>
                    </a:lnTo>
                    <a:lnTo>
                      <a:pt x="21600" y="17439"/>
                    </a:lnTo>
                    <a:lnTo>
                      <a:pt x="2296" y="21600"/>
                    </a:lnTo>
                    <a:lnTo>
                      <a:pt x="0" y="21600"/>
                    </a:lnTo>
                    <a:close/>
                    <a:moveTo>
                      <a:pt x="0" y="16893"/>
                    </a:moveTo>
                    <a:lnTo>
                      <a:pt x="19315" y="12733"/>
                    </a:lnTo>
                    <a:lnTo>
                      <a:pt x="21600" y="12733"/>
                    </a:lnTo>
                    <a:lnTo>
                      <a:pt x="2296" y="16893"/>
                    </a:lnTo>
                    <a:lnTo>
                      <a:pt x="0" y="16893"/>
                    </a:lnTo>
                    <a:close/>
                    <a:moveTo>
                      <a:pt x="0" y="12185"/>
                    </a:moveTo>
                    <a:lnTo>
                      <a:pt x="19315" y="8025"/>
                    </a:lnTo>
                    <a:lnTo>
                      <a:pt x="21600" y="8025"/>
                    </a:lnTo>
                    <a:lnTo>
                      <a:pt x="2296" y="12185"/>
                    </a:lnTo>
                    <a:lnTo>
                      <a:pt x="0" y="12185"/>
                    </a:lnTo>
                    <a:close/>
                    <a:moveTo>
                      <a:pt x="0" y="7479"/>
                    </a:moveTo>
                    <a:lnTo>
                      <a:pt x="16292" y="3969"/>
                    </a:lnTo>
                    <a:lnTo>
                      <a:pt x="18578" y="3969"/>
                    </a:lnTo>
                    <a:lnTo>
                      <a:pt x="2296" y="7479"/>
                    </a:lnTo>
                    <a:lnTo>
                      <a:pt x="0" y="7479"/>
                    </a:lnTo>
                    <a:close/>
                  </a:path>
                </a:pathLst>
              </a:custGeom>
              <a:solidFill>
                <a:srgbClr val="FEC32C"/>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7" name="Shape 119">
                <a:extLst>
                  <a:ext uri="{FF2B5EF4-FFF2-40B4-BE49-F238E27FC236}">
                    <a16:creationId xmlns:a16="http://schemas.microsoft.com/office/drawing/2014/main" id="{C514B362-803A-6938-624D-1B7452D27C9C}"/>
                  </a:ext>
                </a:extLst>
              </p:cNvPr>
              <p:cNvSpPr/>
              <p:nvPr/>
            </p:nvSpPr>
            <p:spPr>
              <a:xfrm>
                <a:off x="5118100" y="2641600"/>
                <a:ext cx="160414" cy="744487"/>
              </a:xfrm>
              <a:custGeom>
                <a:avLst/>
                <a:gdLst/>
                <a:ahLst/>
                <a:cxnLst>
                  <a:cxn ang="0">
                    <a:pos x="wd2" y="hd2"/>
                  </a:cxn>
                  <a:cxn ang="5400000">
                    <a:pos x="wd2" y="hd2"/>
                  </a:cxn>
                  <a:cxn ang="10800000">
                    <a:pos x="wd2" y="hd2"/>
                  </a:cxn>
                  <a:cxn ang="16200000">
                    <a:pos x="wd2" y="hd2"/>
                  </a:cxn>
                </a:cxnLst>
                <a:rect l="0" t="0" r="r" b="b"/>
                <a:pathLst>
                  <a:path w="21600" h="21600" extrusionOk="0">
                    <a:moveTo>
                      <a:pt x="0" y="3507"/>
                    </a:moveTo>
                    <a:lnTo>
                      <a:pt x="16280" y="0"/>
                    </a:lnTo>
                    <a:lnTo>
                      <a:pt x="18583" y="0"/>
                    </a:lnTo>
                    <a:lnTo>
                      <a:pt x="2293" y="3507"/>
                    </a:lnTo>
                    <a:lnTo>
                      <a:pt x="0" y="3507"/>
                    </a:lnTo>
                    <a:close/>
                    <a:moveTo>
                      <a:pt x="0" y="21600"/>
                    </a:moveTo>
                    <a:lnTo>
                      <a:pt x="19303" y="17439"/>
                    </a:lnTo>
                    <a:lnTo>
                      <a:pt x="21600" y="17439"/>
                    </a:lnTo>
                    <a:lnTo>
                      <a:pt x="2292" y="21600"/>
                    </a:lnTo>
                    <a:lnTo>
                      <a:pt x="0" y="21600"/>
                    </a:lnTo>
                    <a:close/>
                    <a:moveTo>
                      <a:pt x="0" y="16893"/>
                    </a:moveTo>
                    <a:lnTo>
                      <a:pt x="19303" y="12733"/>
                    </a:lnTo>
                    <a:lnTo>
                      <a:pt x="21600" y="12733"/>
                    </a:lnTo>
                    <a:lnTo>
                      <a:pt x="2292" y="16893"/>
                    </a:lnTo>
                    <a:lnTo>
                      <a:pt x="0" y="16893"/>
                    </a:lnTo>
                    <a:close/>
                    <a:moveTo>
                      <a:pt x="0" y="12185"/>
                    </a:moveTo>
                    <a:lnTo>
                      <a:pt x="19303" y="8025"/>
                    </a:lnTo>
                    <a:lnTo>
                      <a:pt x="21600" y="8025"/>
                    </a:lnTo>
                    <a:lnTo>
                      <a:pt x="2292" y="12185"/>
                    </a:lnTo>
                    <a:lnTo>
                      <a:pt x="0" y="12185"/>
                    </a:lnTo>
                    <a:close/>
                    <a:moveTo>
                      <a:pt x="0" y="7479"/>
                    </a:moveTo>
                    <a:lnTo>
                      <a:pt x="16280" y="3969"/>
                    </a:lnTo>
                    <a:lnTo>
                      <a:pt x="18583" y="3969"/>
                    </a:lnTo>
                    <a:lnTo>
                      <a:pt x="2293" y="7479"/>
                    </a:lnTo>
                    <a:lnTo>
                      <a:pt x="0" y="7479"/>
                    </a:lnTo>
                    <a:close/>
                  </a:path>
                </a:pathLst>
              </a:custGeom>
              <a:solidFill>
                <a:srgbClr val="FEC32C"/>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8" name="Shape 120">
                <a:extLst>
                  <a:ext uri="{FF2B5EF4-FFF2-40B4-BE49-F238E27FC236}">
                    <a16:creationId xmlns:a16="http://schemas.microsoft.com/office/drawing/2014/main" id="{D6B88054-9346-8467-2967-5F1C600A1EE9}"/>
                  </a:ext>
                </a:extLst>
              </p:cNvPr>
              <p:cNvSpPr/>
              <p:nvPr/>
            </p:nvSpPr>
            <p:spPr>
              <a:xfrm>
                <a:off x="2794000" y="2921000"/>
                <a:ext cx="236703" cy="431686"/>
              </a:xfrm>
              <a:custGeom>
                <a:avLst/>
                <a:gdLst/>
                <a:ahLst/>
                <a:cxnLst>
                  <a:cxn ang="0">
                    <a:pos x="wd2" y="hd2"/>
                  </a:cxn>
                  <a:cxn ang="5400000">
                    <a:pos x="wd2" y="hd2"/>
                  </a:cxn>
                  <a:cxn ang="10800000">
                    <a:pos x="wd2" y="hd2"/>
                  </a:cxn>
                  <a:cxn ang="16200000">
                    <a:pos x="wd2" y="hd2"/>
                  </a:cxn>
                </a:cxnLst>
                <a:rect l="0" t="0" r="r" b="b"/>
                <a:pathLst>
                  <a:path w="21600" h="21600" extrusionOk="0">
                    <a:moveTo>
                      <a:pt x="19417" y="3247"/>
                    </a:moveTo>
                    <a:cubicBezTo>
                      <a:pt x="19417" y="2652"/>
                      <a:pt x="18989" y="2162"/>
                      <a:pt x="18291" y="1823"/>
                    </a:cubicBezTo>
                    <a:lnTo>
                      <a:pt x="18295" y="1819"/>
                    </a:lnTo>
                    <a:cubicBezTo>
                      <a:pt x="17539" y="1439"/>
                      <a:pt x="16461" y="1229"/>
                      <a:pt x="15251" y="1229"/>
                    </a:cubicBezTo>
                    <a:lnTo>
                      <a:pt x="15240" y="1225"/>
                    </a:lnTo>
                    <a:lnTo>
                      <a:pt x="6362" y="1200"/>
                    </a:lnTo>
                    <a:lnTo>
                      <a:pt x="6362" y="1204"/>
                    </a:lnTo>
                    <a:cubicBezTo>
                      <a:pt x="5156" y="1204"/>
                      <a:pt x="4078" y="1419"/>
                      <a:pt x="3326" y="1798"/>
                    </a:cubicBezTo>
                    <a:cubicBezTo>
                      <a:pt x="2626" y="2149"/>
                      <a:pt x="2197" y="2649"/>
                      <a:pt x="2197" y="3247"/>
                    </a:cubicBezTo>
                    <a:lnTo>
                      <a:pt x="2197" y="21600"/>
                    </a:lnTo>
                    <a:lnTo>
                      <a:pt x="0" y="21600"/>
                    </a:lnTo>
                    <a:lnTo>
                      <a:pt x="0" y="3247"/>
                    </a:lnTo>
                    <a:lnTo>
                      <a:pt x="5" y="3247"/>
                    </a:lnTo>
                    <a:cubicBezTo>
                      <a:pt x="5" y="2289"/>
                      <a:pt x="710" y="1489"/>
                      <a:pt x="1846" y="920"/>
                    </a:cubicBezTo>
                    <a:cubicBezTo>
                      <a:pt x="3009" y="334"/>
                      <a:pt x="4609" y="0"/>
                      <a:pt x="6361" y="0"/>
                    </a:cubicBezTo>
                    <a:lnTo>
                      <a:pt x="6365" y="4"/>
                    </a:lnTo>
                    <a:lnTo>
                      <a:pt x="15250" y="29"/>
                    </a:lnTo>
                    <a:lnTo>
                      <a:pt x="15250" y="24"/>
                    </a:lnTo>
                    <a:cubicBezTo>
                      <a:pt x="17004" y="24"/>
                      <a:pt x="18607" y="355"/>
                      <a:pt x="19762" y="928"/>
                    </a:cubicBezTo>
                    <a:lnTo>
                      <a:pt x="19765" y="928"/>
                    </a:lnTo>
                    <a:cubicBezTo>
                      <a:pt x="20901" y="1497"/>
                      <a:pt x="21600" y="2290"/>
                      <a:pt x="21600" y="3247"/>
                    </a:cubicBezTo>
                    <a:lnTo>
                      <a:pt x="19417" y="3247"/>
                    </a:lnTo>
                    <a:close/>
                  </a:path>
                </a:pathLst>
              </a:custGeom>
              <a:solidFill>
                <a:srgbClr val="00B6AD"/>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49" name="Shape 121">
                <a:extLst>
                  <a:ext uri="{FF2B5EF4-FFF2-40B4-BE49-F238E27FC236}">
                    <a16:creationId xmlns:a16="http://schemas.microsoft.com/office/drawing/2014/main" id="{572C13C9-65D4-3C48-E2DA-4EC57C4088A8}"/>
                  </a:ext>
                </a:extLst>
              </p:cNvPr>
              <p:cNvSpPr/>
              <p:nvPr/>
            </p:nvSpPr>
            <p:spPr>
              <a:xfrm>
                <a:off x="2870200" y="2971800"/>
                <a:ext cx="304039" cy="774689"/>
              </a:xfrm>
              <a:custGeom>
                <a:avLst/>
                <a:gdLst/>
                <a:ahLst/>
                <a:cxnLst>
                  <a:cxn ang="0">
                    <a:pos x="wd2" y="hd2"/>
                  </a:cxn>
                  <a:cxn ang="5400000">
                    <a:pos x="wd2" y="hd2"/>
                  </a:cxn>
                  <a:cxn ang="10800000">
                    <a:pos x="wd2" y="hd2"/>
                  </a:cxn>
                  <a:cxn ang="16200000">
                    <a:pos x="wd2" y="hd2"/>
                  </a:cxn>
                </a:cxnLst>
                <a:rect l="0" t="0" r="r" b="b"/>
                <a:pathLst>
                  <a:path w="21600" h="20866" extrusionOk="0">
                    <a:moveTo>
                      <a:pt x="0" y="2122"/>
                    </a:moveTo>
                    <a:cubicBezTo>
                      <a:pt x="4187" y="-681"/>
                      <a:pt x="17344" y="-734"/>
                      <a:pt x="21600" y="2122"/>
                    </a:cubicBezTo>
                    <a:lnTo>
                      <a:pt x="21600" y="20866"/>
                    </a:lnTo>
                    <a:lnTo>
                      <a:pt x="0" y="20866"/>
                    </a:lnTo>
                    <a:lnTo>
                      <a:pt x="0" y="2122"/>
                    </a:lnTo>
                    <a:close/>
                  </a:path>
                </a:pathLst>
              </a:custGeom>
              <a:solidFill>
                <a:srgbClr val="FFFFFF"/>
              </a:solidFill>
              <a:ln w="2540">
                <a:solidFill>
                  <a:srgbClr val="535154"/>
                </a:solidFill>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0" name="Shape 122">
                <a:extLst>
                  <a:ext uri="{FF2B5EF4-FFF2-40B4-BE49-F238E27FC236}">
                    <a16:creationId xmlns:a16="http://schemas.microsoft.com/office/drawing/2014/main" id="{844766D4-9C86-50E2-CEC4-E88D8524E8F3}"/>
                  </a:ext>
                </a:extLst>
              </p:cNvPr>
              <p:cNvSpPr/>
              <p:nvPr/>
            </p:nvSpPr>
            <p:spPr>
              <a:xfrm>
                <a:off x="2870200" y="3416300"/>
                <a:ext cx="593179" cy="331343"/>
              </a:xfrm>
              <a:custGeom>
                <a:avLst/>
                <a:gdLst/>
                <a:ahLst/>
                <a:cxnLst>
                  <a:cxn ang="0">
                    <a:pos x="wd2" y="hd2"/>
                  </a:cxn>
                  <a:cxn ang="5400000">
                    <a:pos x="wd2" y="hd2"/>
                  </a:cxn>
                  <a:cxn ang="10800000">
                    <a:pos x="wd2" y="hd2"/>
                  </a:cxn>
                  <a:cxn ang="16200000">
                    <a:pos x="wd2" y="hd2"/>
                  </a:cxn>
                </a:cxnLst>
                <a:rect l="0" t="0" r="r" b="b"/>
                <a:pathLst>
                  <a:path w="21600" h="21600" extrusionOk="0">
                    <a:moveTo>
                      <a:pt x="414" y="2263"/>
                    </a:moveTo>
                    <a:lnTo>
                      <a:pt x="3529" y="2263"/>
                    </a:lnTo>
                    <a:lnTo>
                      <a:pt x="3529" y="786"/>
                    </a:lnTo>
                    <a:lnTo>
                      <a:pt x="414" y="786"/>
                    </a:lnTo>
                    <a:lnTo>
                      <a:pt x="414" y="2263"/>
                    </a:lnTo>
                    <a:close/>
                    <a:moveTo>
                      <a:pt x="3946" y="2263"/>
                    </a:moveTo>
                    <a:lnTo>
                      <a:pt x="7062" y="2263"/>
                    </a:lnTo>
                    <a:lnTo>
                      <a:pt x="7062" y="786"/>
                    </a:lnTo>
                    <a:lnTo>
                      <a:pt x="3946" y="786"/>
                    </a:lnTo>
                    <a:lnTo>
                      <a:pt x="3946" y="2263"/>
                    </a:lnTo>
                    <a:close/>
                    <a:moveTo>
                      <a:pt x="7476" y="2263"/>
                    </a:moveTo>
                    <a:lnTo>
                      <a:pt x="10593" y="2263"/>
                    </a:lnTo>
                    <a:lnTo>
                      <a:pt x="10593" y="786"/>
                    </a:lnTo>
                    <a:lnTo>
                      <a:pt x="7476" y="786"/>
                    </a:lnTo>
                    <a:lnTo>
                      <a:pt x="7476" y="2263"/>
                    </a:lnTo>
                    <a:close/>
                    <a:moveTo>
                      <a:pt x="11009" y="2263"/>
                    </a:moveTo>
                    <a:lnTo>
                      <a:pt x="14124" y="2263"/>
                    </a:lnTo>
                    <a:lnTo>
                      <a:pt x="14124" y="786"/>
                    </a:lnTo>
                    <a:lnTo>
                      <a:pt x="11009" y="786"/>
                    </a:lnTo>
                    <a:lnTo>
                      <a:pt x="11009" y="2263"/>
                    </a:lnTo>
                    <a:close/>
                    <a:moveTo>
                      <a:pt x="14539" y="2263"/>
                    </a:moveTo>
                    <a:lnTo>
                      <a:pt x="17652" y="2263"/>
                    </a:lnTo>
                    <a:lnTo>
                      <a:pt x="17652" y="786"/>
                    </a:lnTo>
                    <a:lnTo>
                      <a:pt x="14539" y="786"/>
                    </a:lnTo>
                    <a:lnTo>
                      <a:pt x="14539" y="2263"/>
                    </a:lnTo>
                    <a:close/>
                    <a:moveTo>
                      <a:pt x="18068" y="2263"/>
                    </a:moveTo>
                    <a:lnTo>
                      <a:pt x="21183" y="2263"/>
                    </a:lnTo>
                    <a:lnTo>
                      <a:pt x="21183" y="786"/>
                    </a:lnTo>
                    <a:lnTo>
                      <a:pt x="18068" y="786"/>
                    </a:lnTo>
                    <a:lnTo>
                      <a:pt x="18068" y="2263"/>
                    </a:lnTo>
                    <a:close/>
                    <a:moveTo>
                      <a:pt x="21600" y="21600"/>
                    </a:moveTo>
                    <a:lnTo>
                      <a:pt x="0" y="21600"/>
                    </a:lnTo>
                    <a:lnTo>
                      <a:pt x="0" y="0"/>
                    </a:lnTo>
                    <a:lnTo>
                      <a:pt x="21600" y="0"/>
                    </a:lnTo>
                    <a:lnTo>
                      <a:pt x="21600" y="21600"/>
                    </a:lnTo>
                    <a:close/>
                  </a:path>
                </a:pathLst>
              </a:custGeom>
              <a:solidFill>
                <a:srgbClr val="00B6AD"/>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1" name="Shape 123">
                <a:extLst>
                  <a:ext uri="{FF2B5EF4-FFF2-40B4-BE49-F238E27FC236}">
                    <a16:creationId xmlns:a16="http://schemas.microsoft.com/office/drawing/2014/main" id="{1A143015-B104-AD4E-5AE2-D9520EBB89B7}"/>
                  </a:ext>
                </a:extLst>
              </p:cNvPr>
              <p:cNvSpPr/>
              <p:nvPr/>
            </p:nvSpPr>
            <p:spPr>
              <a:xfrm>
                <a:off x="2832100" y="3200400"/>
                <a:ext cx="2117014" cy="218606"/>
              </a:xfrm>
              <a:custGeom>
                <a:avLst/>
                <a:gdLst/>
                <a:ahLst/>
                <a:cxnLst>
                  <a:cxn ang="0">
                    <a:pos x="wd2" y="hd2"/>
                  </a:cxn>
                  <a:cxn ang="5400000">
                    <a:pos x="wd2" y="hd2"/>
                  </a:cxn>
                  <a:cxn ang="10800000">
                    <a:pos x="wd2" y="hd2"/>
                  </a:cxn>
                  <a:cxn ang="16200000">
                    <a:pos x="wd2" y="hd2"/>
                  </a:cxn>
                </a:cxnLst>
                <a:rect l="0" t="0" r="r" b="b"/>
                <a:pathLst>
                  <a:path w="21600" h="21600" extrusionOk="0">
                    <a:moveTo>
                      <a:pt x="0" y="14477"/>
                    </a:moveTo>
                    <a:lnTo>
                      <a:pt x="0" y="6884"/>
                    </a:lnTo>
                    <a:cubicBezTo>
                      <a:pt x="0" y="4986"/>
                      <a:pt x="68" y="3250"/>
                      <a:pt x="187" y="1988"/>
                    </a:cubicBezTo>
                    <a:cubicBezTo>
                      <a:pt x="303" y="759"/>
                      <a:pt x="467" y="0"/>
                      <a:pt x="662" y="0"/>
                    </a:cubicBezTo>
                    <a:lnTo>
                      <a:pt x="7697" y="0"/>
                    </a:lnTo>
                    <a:cubicBezTo>
                      <a:pt x="7891" y="0"/>
                      <a:pt x="8055" y="749"/>
                      <a:pt x="8171" y="1988"/>
                    </a:cubicBezTo>
                    <a:cubicBezTo>
                      <a:pt x="8290" y="3250"/>
                      <a:pt x="8359" y="4987"/>
                      <a:pt x="8359" y="6884"/>
                    </a:cubicBezTo>
                    <a:lnTo>
                      <a:pt x="8359" y="17095"/>
                    </a:lnTo>
                    <a:cubicBezTo>
                      <a:pt x="8359" y="17671"/>
                      <a:pt x="8383" y="18203"/>
                      <a:pt x="8424" y="18593"/>
                    </a:cubicBezTo>
                    <a:cubicBezTo>
                      <a:pt x="8463" y="18985"/>
                      <a:pt x="8518" y="19221"/>
                      <a:pt x="8578" y="19221"/>
                    </a:cubicBezTo>
                    <a:lnTo>
                      <a:pt x="21600" y="19221"/>
                    </a:lnTo>
                    <a:lnTo>
                      <a:pt x="21600" y="21600"/>
                    </a:lnTo>
                    <a:lnTo>
                      <a:pt x="8578" y="21600"/>
                    </a:lnTo>
                    <a:cubicBezTo>
                      <a:pt x="8451" y="21600"/>
                      <a:pt x="8334" y="21088"/>
                      <a:pt x="8251" y="20274"/>
                    </a:cubicBezTo>
                    <a:lnTo>
                      <a:pt x="8250" y="20281"/>
                    </a:lnTo>
                    <a:cubicBezTo>
                      <a:pt x="8165" y="19458"/>
                      <a:pt x="8113" y="18324"/>
                      <a:pt x="8113" y="17095"/>
                    </a:cubicBezTo>
                    <a:lnTo>
                      <a:pt x="8113" y="6884"/>
                    </a:lnTo>
                    <a:cubicBezTo>
                      <a:pt x="8113" y="5573"/>
                      <a:pt x="8069" y="4407"/>
                      <a:pt x="7991" y="3584"/>
                    </a:cubicBezTo>
                    <a:cubicBezTo>
                      <a:pt x="7920" y="2835"/>
                      <a:pt x="7819" y="2370"/>
                      <a:pt x="7697" y="2370"/>
                    </a:cubicBezTo>
                    <a:lnTo>
                      <a:pt x="662" y="2370"/>
                    </a:lnTo>
                    <a:cubicBezTo>
                      <a:pt x="540" y="2370"/>
                      <a:pt x="438" y="2835"/>
                      <a:pt x="367" y="3584"/>
                    </a:cubicBezTo>
                    <a:cubicBezTo>
                      <a:pt x="290" y="4407"/>
                      <a:pt x="246" y="5573"/>
                      <a:pt x="246" y="6884"/>
                    </a:cubicBezTo>
                    <a:lnTo>
                      <a:pt x="246" y="14477"/>
                    </a:lnTo>
                    <a:lnTo>
                      <a:pt x="0" y="14477"/>
                    </a:lnTo>
                    <a:close/>
                  </a:path>
                </a:pathLst>
              </a:custGeom>
              <a:solidFill>
                <a:srgbClr val="00B6AD"/>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2" name="Shape 124">
                <a:extLst>
                  <a:ext uri="{FF2B5EF4-FFF2-40B4-BE49-F238E27FC236}">
                    <a16:creationId xmlns:a16="http://schemas.microsoft.com/office/drawing/2014/main" id="{51E37426-C1D3-9E29-788D-B24A6B24AA9F}"/>
                  </a:ext>
                </a:extLst>
              </p:cNvPr>
              <p:cNvSpPr/>
              <p:nvPr/>
            </p:nvSpPr>
            <p:spPr>
              <a:xfrm>
                <a:off x="3416300" y="3340100"/>
                <a:ext cx="195174" cy="412395"/>
              </a:xfrm>
              <a:prstGeom prst="rect">
                <a:avLst/>
              </a:pr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3" name="Shape 125">
                <a:extLst>
                  <a:ext uri="{FF2B5EF4-FFF2-40B4-BE49-F238E27FC236}">
                    <a16:creationId xmlns:a16="http://schemas.microsoft.com/office/drawing/2014/main" id="{71AE510C-6912-4F0B-029A-A46D05268F85}"/>
                  </a:ext>
                </a:extLst>
              </p:cNvPr>
              <p:cNvSpPr/>
              <p:nvPr/>
            </p:nvSpPr>
            <p:spPr>
              <a:xfrm>
                <a:off x="3683000" y="3302000"/>
                <a:ext cx="149314" cy="451473"/>
              </a:xfrm>
              <a:prstGeom prst="rect">
                <a:avLst/>
              </a:pr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4" name="Shape 126">
                <a:extLst>
                  <a:ext uri="{FF2B5EF4-FFF2-40B4-BE49-F238E27FC236}">
                    <a16:creationId xmlns:a16="http://schemas.microsoft.com/office/drawing/2014/main" id="{89D00CF2-28A5-FB2D-39A3-E283F1A3F01B}"/>
                  </a:ext>
                </a:extLst>
              </p:cNvPr>
              <p:cNvSpPr/>
              <p:nvPr/>
            </p:nvSpPr>
            <p:spPr>
              <a:xfrm>
                <a:off x="3975100" y="3581400"/>
                <a:ext cx="110059" cy="173076"/>
              </a:xfrm>
              <a:custGeom>
                <a:avLst/>
                <a:gdLst/>
                <a:ahLst/>
                <a:cxnLst>
                  <a:cxn ang="0">
                    <a:pos x="wd2" y="hd2"/>
                  </a:cxn>
                  <a:cxn ang="5400000">
                    <a:pos x="wd2" y="hd2"/>
                  </a:cxn>
                  <a:cxn ang="10800000">
                    <a:pos x="wd2" y="hd2"/>
                  </a:cxn>
                  <a:cxn ang="16200000">
                    <a:pos x="wd2" y="hd2"/>
                  </a:cxn>
                </a:cxnLst>
                <a:rect l="0" t="0" r="r" b="b"/>
                <a:pathLst>
                  <a:path w="21600" h="21600" extrusionOk="0">
                    <a:moveTo>
                      <a:pt x="13604" y="3004"/>
                    </a:moveTo>
                    <a:lnTo>
                      <a:pt x="13604" y="21600"/>
                    </a:lnTo>
                    <a:lnTo>
                      <a:pt x="8898" y="21600"/>
                    </a:lnTo>
                    <a:lnTo>
                      <a:pt x="8898" y="3004"/>
                    </a:lnTo>
                    <a:lnTo>
                      <a:pt x="0" y="3004"/>
                    </a:lnTo>
                    <a:lnTo>
                      <a:pt x="0" y="0"/>
                    </a:lnTo>
                    <a:lnTo>
                      <a:pt x="21600" y="0"/>
                    </a:lnTo>
                    <a:lnTo>
                      <a:pt x="21600" y="3004"/>
                    </a:lnTo>
                    <a:close/>
                  </a:path>
                </a:pathLst>
              </a:cu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5" name="Shape 127">
                <a:extLst>
                  <a:ext uri="{FF2B5EF4-FFF2-40B4-BE49-F238E27FC236}">
                    <a16:creationId xmlns:a16="http://schemas.microsoft.com/office/drawing/2014/main" id="{4904717C-0553-BC2D-501E-38BB0501F270}"/>
                  </a:ext>
                </a:extLst>
              </p:cNvPr>
              <p:cNvSpPr/>
              <p:nvPr/>
            </p:nvSpPr>
            <p:spPr>
              <a:xfrm>
                <a:off x="3009900" y="3149600"/>
                <a:ext cx="1947723" cy="5985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2515"/>
                    </a:lnTo>
                    <a:cubicBezTo>
                      <a:pt x="0" y="1821"/>
                      <a:pt x="74" y="1190"/>
                      <a:pt x="203" y="732"/>
                    </a:cubicBezTo>
                    <a:cubicBezTo>
                      <a:pt x="330" y="277"/>
                      <a:pt x="507" y="0"/>
                      <a:pt x="719" y="0"/>
                    </a:cubicBezTo>
                    <a:lnTo>
                      <a:pt x="7730" y="0"/>
                    </a:lnTo>
                    <a:cubicBezTo>
                      <a:pt x="7941" y="0"/>
                      <a:pt x="8119" y="277"/>
                      <a:pt x="8246" y="729"/>
                    </a:cubicBezTo>
                    <a:cubicBezTo>
                      <a:pt x="8375" y="1190"/>
                      <a:pt x="8449" y="1821"/>
                      <a:pt x="8449" y="2515"/>
                    </a:cubicBezTo>
                    <a:lnTo>
                      <a:pt x="8449" y="6240"/>
                    </a:lnTo>
                    <a:cubicBezTo>
                      <a:pt x="8449" y="6458"/>
                      <a:pt x="8476" y="6651"/>
                      <a:pt x="8519" y="6794"/>
                    </a:cubicBezTo>
                    <a:cubicBezTo>
                      <a:pt x="8562" y="6934"/>
                      <a:pt x="8623" y="7024"/>
                      <a:pt x="8688" y="7024"/>
                    </a:cubicBezTo>
                    <a:lnTo>
                      <a:pt x="21600" y="7024"/>
                    </a:lnTo>
                    <a:lnTo>
                      <a:pt x="21600" y="7892"/>
                    </a:lnTo>
                    <a:lnTo>
                      <a:pt x="8688" y="7892"/>
                    </a:lnTo>
                    <a:cubicBezTo>
                      <a:pt x="8549" y="7892"/>
                      <a:pt x="8423" y="7704"/>
                      <a:pt x="8330" y="7406"/>
                    </a:cubicBezTo>
                    <a:cubicBezTo>
                      <a:pt x="8239" y="7109"/>
                      <a:pt x="8182" y="6695"/>
                      <a:pt x="8182" y="6240"/>
                    </a:cubicBezTo>
                    <a:lnTo>
                      <a:pt x="8182" y="2515"/>
                    </a:lnTo>
                    <a:cubicBezTo>
                      <a:pt x="8182" y="2038"/>
                      <a:pt x="8134" y="1610"/>
                      <a:pt x="8050" y="1310"/>
                    </a:cubicBezTo>
                    <a:cubicBezTo>
                      <a:pt x="7973" y="1036"/>
                      <a:pt x="7863" y="866"/>
                      <a:pt x="7730" y="866"/>
                    </a:cubicBezTo>
                    <a:lnTo>
                      <a:pt x="719" y="866"/>
                    </a:lnTo>
                    <a:cubicBezTo>
                      <a:pt x="586" y="866"/>
                      <a:pt x="475" y="1038"/>
                      <a:pt x="399" y="1313"/>
                    </a:cubicBezTo>
                    <a:cubicBezTo>
                      <a:pt x="314" y="1610"/>
                      <a:pt x="267" y="2038"/>
                      <a:pt x="267" y="2515"/>
                    </a:cubicBezTo>
                    <a:lnTo>
                      <a:pt x="267" y="21600"/>
                    </a:lnTo>
                    <a:lnTo>
                      <a:pt x="0" y="21600"/>
                    </a:lnTo>
                    <a:close/>
                  </a:path>
                </a:pathLst>
              </a:cu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6" name="Shape 128">
                <a:extLst>
                  <a:ext uri="{FF2B5EF4-FFF2-40B4-BE49-F238E27FC236}">
                    <a16:creationId xmlns:a16="http://schemas.microsoft.com/office/drawing/2014/main" id="{0F14633B-98F2-51D5-CED2-5753CE928E1D}"/>
                  </a:ext>
                </a:extLst>
              </p:cNvPr>
              <p:cNvSpPr/>
              <p:nvPr/>
            </p:nvSpPr>
            <p:spPr>
              <a:xfrm>
                <a:off x="2171700" y="3314700"/>
                <a:ext cx="789280" cy="443516"/>
              </a:xfrm>
              <a:custGeom>
                <a:avLst/>
                <a:gdLst/>
                <a:ahLst/>
                <a:cxnLst>
                  <a:cxn ang="0">
                    <a:pos x="wd2" y="hd2"/>
                  </a:cxn>
                  <a:cxn ang="5400000">
                    <a:pos x="wd2" y="hd2"/>
                  </a:cxn>
                  <a:cxn ang="10800000">
                    <a:pos x="wd2" y="hd2"/>
                  </a:cxn>
                  <a:cxn ang="16200000">
                    <a:pos x="wd2" y="hd2"/>
                  </a:cxn>
                </a:cxnLst>
                <a:rect l="0" t="0" r="r" b="b"/>
                <a:pathLst>
                  <a:path w="21600" h="20753" extrusionOk="0">
                    <a:moveTo>
                      <a:pt x="0" y="2283"/>
                    </a:moveTo>
                    <a:cubicBezTo>
                      <a:pt x="7201" y="-673"/>
                      <a:pt x="14399" y="-847"/>
                      <a:pt x="21600" y="2283"/>
                    </a:cubicBezTo>
                    <a:lnTo>
                      <a:pt x="21600" y="20753"/>
                    </a:lnTo>
                    <a:lnTo>
                      <a:pt x="0" y="20753"/>
                    </a:lnTo>
                    <a:lnTo>
                      <a:pt x="0" y="2283"/>
                    </a:lnTo>
                    <a:close/>
                  </a:path>
                </a:pathLst>
              </a:custGeom>
              <a:solidFill>
                <a:srgbClr val="FFFFFF"/>
              </a:solidFill>
              <a:ln w="2540">
                <a:solidFill>
                  <a:srgbClr val="535154"/>
                </a:solidFill>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7" name="Shape 129">
                <a:extLst>
                  <a:ext uri="{FF2B5EF4-FFF2-40B4-BE49-F238E27FC236}">
                    <a16:creationId xmlns:a16="http://schemas.microsoft.com/office/drawing/2014/main" id="{8D2F1724-6E43-D968-9DB4-CA2024C892A4}"/>
                  </a:ext>
                </a:extLst>
              </p:cNvPr>
              <p:cNvSpPr/>
              <p:nvPr/>
            </p:nvSpPr>
            <p:spPr>
              <a:xfrm>
                <a:off x="1701800" y="3517900"/>
                <a:ext cx="634162" cy="236500"/>
              </a:xfrm>
              <a:prstGeom prst="rect">
                <a:avLst/>
              </a:prstGeom>
              <a:solidFill>
                <a:srgbClr val="007A71"/>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8" name="Shape 130">
                <a:extLst>
                  <a:ext uri="{FF2B5EF4-FFF2-40B4-BE49-F238E27FC236}">
                    <a16:creationId xmlns:a16="http://schemas.microsoft.com/office/drawing/2014/main" id="{A1080B9B-9CB4-ADE6-1AFF-863BFE8614F2}"/>
                  </a:ext>
                </a:extLst>
              </p:cNvPr>
              <p:cNvSpPr/>
              <p:nvPr/>
            </p:nvSpPr>
            <p:spPr>
              <a:xfrm>
                <a:off x="2959100" y="3581400"/>
                <a:ext cx="601485" cy="136487"/>
              </a:xfrm>
              <a:custGeom>
                <a:avLst/>
                <a:gdLst/>
                <a:ahLst/>
                <a:cxnLst>
                  <a:cxn ang="0">
                    <a:pos x="wd2" y="hd2"/>
                  </a:cxn>
                  <a:cxn ang="5400000">
                    <a:pos x="wd2" y="hd2"/>
                  </a:cxn>
                  <a:cxn ang="10800000">
                    <a:pos x="wd2" y="hd2"/>
                  </a:cxn>
                  <a:cxn ang="16200000">
                    <a:pos x="wd2" y="hd2"/>
                  </a:cxn>
                </a:cxnLst>
                <a:rect l="0" t="0" r="r" b="b"/>
                <a:pathLst>
                  <a:path w="21600" h="21600" extrusionOk="0">
                    <a:moveTo>
                      <a:pt x="21600" y="3799"/>
                    </a:moveTo>
                    <a:lnTo>
                      <a:pt x="20747" y="3799"/>
                    </a:lnTo>
                    <a:cubicBezTo>
                      <a:pt x="20318" y="3799"/>
                      <a:pt x="19962" y="4544"/>
                      <a:pt x="19710" y="5742"/>
                    </a:cubicBezTo>
                    <a:cubicBezTo>
                      <a:pt x="19440" y="7061"/>
                      <a:pt x="19281" y="8940"/>
                      <a:pt x="19281" y="11016"/>
                    </a:cubicBezTo>
                    <a:lnTo>
                      <a:pt x="19281" y="14369"/>
                    </a:lnTo>
                    <a:cubicBezTo>
                      <a:pt x="19281" y="16366"/>
                      <a:pt x="19099" y="18167"/>
                      <a:pt x="18801" y="19472"/>
                    </a:cubicBezTo>
                    <a:cubicBezTo>
                      <a:pt x="18502" y="20776"/>
                      <a:pt x="18096" y="21600"/>
                      <a:pt x="17642" y="21600"/>
                    </a:cubicBezTo>
                    <a:lnTo>
                      <a:pt x="0" y="21600"/>
                    </a:lnTo>
                    <a:lnTo>
                      <a:pt x="0" y="17789"/>
                    </a:lnTo>
                    <a:lnTo>
                      <a:pt x="17642" y="17789"/>
                    </a:lnTo>
                    <a:cubicBezTo>
                      <a:pt x="17856" y="17789"/>
                      <a:pt x="18050" y="17397"/>
                      <a:pt x="18190" y="16782"/>
                    </a:cubicBezTo>
                    <a:cubicBezTo>
                      <a:pt x="18332" y="16157"/>
                      <a:pt x="18418" y="15321"/>
                      <a:pt x="18418" y="14369"/>
                    </a:cubicBezTo>
                    <a:lnTo>
                      <a:pt x="18418" y="11016"/>
                    </a:lnTo>
                    <a:cubicBezTo>
                      <a:pt x="18418" y="7989"/>
                      <a:pt x="18659" y="5195"/>
                      <a:pt x="19077" y="3198"/>
                    </a:cubicBezTo>
                    <a:cubicBezTo>
                      <a:pt x="19485" y="1226"/>
                      <a:pt x="20062" y="0"/>
                      <a:pt x="20747" y="0"/>
                    </a:cubicBezTo>
                    <a:lnTo>
                      <a:pt x="21600" y="0"/>
                    </a:lnTo>
                    <a:lnTo>
                      <a:pt x="21600" y="3799"/>
                    </a:lnTo>
                    <a:close/>
                  </a:path>
                </a:pathLst>
              </a:cu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59" name="Shape 131">
                <a:extLst>
                  <a:ext uri="{FF2B5EF4-FFF2-40B4-BE49-F238E27FC236}">
                    <a16:creationId xmlns:a16="http://schemas.microsoft.com/office/drawing/2014/main" id="{06894988-281F-5796-750B-D9B069ECBEF4}"/>
                  </a:ext>
                </a:extLst>
              </p:cNvPr>
              <p:cNvSpPr/>
              <p:nvPr/>
            </p:nvSpPr>
            <p:spPr>
              <a:xfrm>
                <a:off x="2705100" y="3606800"/>
                <a:ext cx="100140" cy="100102"/>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16768" y="0"/>
                      <a:pt x="21600" y="4826"/>
                      <a:pt x="21600" y="10784"/>
                    </a:cubicBezTo>
                    <a:cubicBezTo>
                      <a:pt x="21600" y="16766"/>
                      <a:pt x="16765" y="21600"/>
                      <a:pt x="10799" y="21600"/>
                    </a:cubicBezTo>
                    <a:cubicBezTo>
                      <a:pt x="4838" y="21600"/>
                      <a:pt x="0" y="16763"/>
                      <a:pt x="0" y="10784"/>
                    </a:cubicBezTo>
                    <a:cubicBezTo>
                      <a:pt x="0" y="4826"/>
                      <a:pt x="4838" y="0"/>
                      <a:pt x="10799" y="0"/>
                    </a:cubicBezTo>
                  </a:path>
                </a:pathLst>
              </a:custGeom>
              <a:solidFill>
                <a:srgbClr val="00918E"/>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0" name="Shape 132">
                <a:extLst>
                  <a:ext uri="{FF2B5EF4-FFF2-40B4-BE49-F238E27FC236}">
                    <a16:creationId xmlns:a16="http://schemas.microsoft.com/office/drawing/2014/main" id="{6DA16CC7-2EFE-6BC4-0D28-8D743006B632}"/>
                  </a:ext>
                </a:extLst>
              </p:cNvPr>
              <p:cNvSpPr/>
              <p:nvPr/>
            </p:nvSpPr>
            <p:spPr>
              <a:xfrm>
                <a:off x="1701800" y="3479800"/>
                <a:ext cx="625082" cy="351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21184" y="21600"/>
                    </a:lnTo>
                    <a:lnTo>
                      <a:pt x="21184" y="7395"/>
                    </a:lnTo>
                    <a:lnTo>
                      <a:pt x="18071" y="7395"/>
                    </a:lnTo>
                    <a:lnTo>
                      <a:pt x="18071" y="21600"/>
                    </a:lnTo>
                    <a:lnTo>
                      <a:pt x="17653" y="21600"/>
                    </a:lnTo>
                    <a:lnTo>
                      <a:pt x="17653" y="7395"/>
                    </a:lnTo>
                    <a:lnTo>
                      <a:pt x="14539" y="7395"/>
                    </a:lnTo>
                    <a:lnTo>
                      <a:pt x="14539" y="21600"/>
                    </a:lnTo>
                    <a:lnTo>
                      <a:pt x="14124" y="21600"/>
                    </a:lnTo>
                    <a:lnTo>
                      <a:pt x="14124" y="7395"/>
                    </a:lnTo>
                    <a:lnTo>
                      <a:pt x="11008" y="7395"/>
                    </a:lnTo>
                    <a:lnTo>
                      <a:pt x="11008" y="21600"/>
                    </a:lnTo>
                    <a:lnTo>
                      <a:pt x="10592" y="21600"/>
                    </a:lnTo>
                    <a:lnTo>
                      <a:pt x="10592" y="7395"/>
                    </a:lnTo>
                    <a:lnTo>
                      <a:pt x="7477" y="7395"/>
                    </a:lnTo>
                    <a:lnTo>
                      <a:pt x="7477" y="21600"/>
                    </a:lnTo>
                    <a:lnTo>
                      <a:pt x="7061" y="21600"/>
                    </a:lnTo>
                    <a:lnTo>
                      <a:pt x="7061" y="7395"/>
                    </a:lnTo>
                    <a:lnTo>
                      <a:pt x="3947" y="7395"/>
                    </a:lnTo>
                    <a:lnTo>
                      <a:pt x="3947" y="21600"/>
                    </a:lnTo>
                    <a:lnTo>
                      <a:pt x="3531" y="21600"/>
                    </a:lnTo>
                    <a:lnTo>
                      <a:pt x="3531" y="7395"/>
                    </a:lnTo>
                    <a:lnTo>
                      <a:pt x="416" y="7395"/>
                    </a:lnTo>
                    <a:lnTo>
                      <a:pt x="416" y="21600"/>
                    </a:lnTo>
                    <a:close/>
                  </a:path>
                </a:pathLst>
              </a:custGeom>
              <a:solidFill>
                <a:srgbClr val="007A71"/>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1" name="Shape 133">
                <a:extLst>
                  <a:ext uri="{FF2B5EF4-FFF2-40B4-BE49-F238E27FC236}">
                    <a16:creationId xmlns:a16="http://schemas.microsoft.com/office/drawing/2014/main" id="{C1FCC6BC-E90F-75F3-6A32-09F711429165}"/>
                  </a:ext>
                </a:extLst>
              </p:cNvPr>
              <p:cNvSpPr/>
              <p:nvPr/>
            </p:nvSpPr>
            <p:spPr>
              <a:xfrm>
                <a:off x="3568700" y="3517900"/>
                <a:ext cx="423330" cy="232118"/>
              </a:xfrm>
              <a:custGeom>
                <a:avLst/>
                <a:gdLst/>
                <a:ahLst/>
                <a:cxnLst>
                  <a:cxn ang="0">
                    <a:pos x="wd2" y="hd2"/>
                  </a:cxn>
                  <a:cxn ang="5400000">
                    <a:pos x="wd2" y="hd2"/>
                  </a:cxn>
                  <a:cxn ang="10800000">
                    <a:pos x="wd2" y="hd2"/>
                  </a:cxn>
                  <a:cxn ang="16200000">
                    <a:pos x="wd2" y="hd2"/>
                  </a:cxn>
                </a:cxnLst>
                <a:rect l="0" t="0" r="r" b="b"/>
                <a:pathLst>
                  <a:path w="19827" h="21600" extrusionOk="0">
                    <a:moveTo>
                      <a:pt x="2660" y="0"/>
                    </a:moveTo>
                    <a:lnTo>
                      <a:pt x="17167" y="0"/>
                    </a:lnTo>
                    <a:cubicBezTo>
                      <a:pt x="20713" y="0"/>
                      <a:pt x="20713" y="13419"/>
                      <a:pt x="17167" y="13419"/>
                    </a:cubicBezTo>
                    <a:lnTo>
                      <a:pt x="16349" y="13419"/>
                    </a:lnTo>
                    <a:lnTo>
                      <a:pt x="16349" y="21600"/>
                    </a:lnTo>
                    <a:lnTo>
                      <a:pt x="14955" y="21600"/>
                    </a:lnTo>
                    <a:lnTo>
                      <a:pt x="14955" y="13419"/>
                    </a:lnTo>
                    <a:lnTo>
                      <a:pt x="4871" y="13419"/>
                    </a:lnTo>
                    <a:lnTo>
                      <a:pt x="4871" y="21600"/>
                    </a:lnTo>
                    <a:lnTo>
                      <a:pt x="3480" y="21600"/>
                    </a:lnTo>
                    <a:lnTo>
                      <a:pt x="3480" y="13419"/>
                    </a:lnTo>
                    <a:lnTo>
                      <a:pt x="2660" y="13419"/>
                    </a:lnTo>
                    <a:cubicBezTo>
                      <a:pt x="-887" y="13421"/>
                      <a:pt x="-887" y="0"/>
                      <a:pt x="2660" y="0"/>
                    </a:cubicBezTo>
                  </a:path>
                </a:pathLst>
              </a:custGeom>
              <a:solidFill>
                <a:srgbClr val="FEC32C"/>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2" name="Shape 134">
                <a:extLst>
                  <a:ext uri="{FF2B5EF4-FFF2-40B4-BE49-F238E27FC236}">
                    <a16:creationId xmlns:a16="http://schemas.microsoft.com/office/drawing/2014/main" id="{B4C9AB92-4F9D-AAB9-5911-D3DA1F348248}"/>
                  </a:ext>
                </a:extLst>
              </p:cNvPr>
              <p:cNvSpPr/>
              <p:nvPr/>
            </p:nvSpPr>
            <p:spPr>
              <a:xfrm>
                <a:off x="3136900" y="3683000"/>
                <a:ext cx="36589" cy="50889"/>
              </a:xfrm>
              <a:custGeom>
                <a:avLst/>
                <a:gdLst/>
                <a:ahLst/>
                <a:cxnLst>
                  <a:cxn ang="0">
                    <a:pos x="wd2" y="hd2"/>
                  </a:cxn>
                  <a:cxn ang="5400000">
                    <a:pos x="wd2" y="hd2"/>
                  </a:cxn>
                  <a:cxn ang="10800000">
                    <a:pos x="wd2" y="hd2"/>
                  </a:cxn>
                  <a:cxn ang="16200000">
                    <a:pos x="wd2" y="hd2"/>
                  </a:cxn>
                </a:cxnLst>
                <a:rect l="0" t="0" r="r" b="b"/>
                <a:pathLst>
                  <a:path w="21600" h="21600" extrusionOk="0">
                    <a:moveTo>
                      <a:pt x="9394" y="21600"/>
                    </a:moveTo>
                    <a:lnTo>
                      <a:pt x="0" y="21600"/>
                    </a:lnTo>
                    <a:lnTo>
                      <a:pt x="0" y="0"/>
                    </a:lnTo>
                    <a:lnTo>
                      <a:pt x="9394" y="0"/>
                    </a:lnTo>
                    <a:lnTo>
                      <a:pt x="9394" y="21600"/>
                    </a:lnTo>
                    <a:close/>
                    <a:moveTo>
                      <a:pt x="21600" y="21600"/>
                    </a:moveTo>
                    <a:lnTo>
                      <a:pt x="12213" y="21600"/>
                    </a:lnTo>
                    <a:lnTo>
                      <a:pt x="12213" y="0"/>
                    </a:lnTo>
                    <a:lnTo>
                      <a:pt x="21600" y="0"/>
                    </a:lnTo>
                    <a:lnTo>
                      <a:pt x="21600" y="21600"/>
                    </a:lnTo>
                    <a:close/>
                  </a:path>
                </a:pathLst>
              </a:custGeom>
              <a:solidFill>
                <a:srgbClr val="E43739"/>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3" name="Shape 135">
                <a:extLst>
                  <a:ext uri="{FF2B5EF4-FFF2-40B4-BE49-F238E27FC236}">
                    <a16:creationId xmlns:a16="http://schemas.microsoft.com/office/drawing/2014/main" id="{08A39C0F-6978-B2E4-342D-6BDC8AE9DF30}"/>
                  </a:ext>
                </a:extLst>
              </p:cNvPr>
              <p:cNvSpPr/>
              <p:nvPr/>
            </p:nvSpPr>
            <p:spPr>
              <a:xfrm>
                <a:off x="3302000" y="3683000"/>
                <a:ext cx="36589" cy="50889"/>
              </a:xfrm>
              <a:custGeom>
                <a:avLst/>
                <a:gdLst/>
                <a:ahLst/>
                <a:cxnLst>
                  <a:cxn ang="0">
                    <a:pos x="wd2" y="hd2"/>
                  </a:cxn>
                  <a:cxn ang="5400000">
                    <a:pos x="wd2" y="hd2"/>
                  </a:cxn>
                  <a:cxn ang="10800000">
                    <a:pos x="wd2" y="hd2"/>
                  </a:cxn>
                  <a:cxn ang="16200000">
                    <a:pos x="wd2" y="hd2"/>
                  </a:cxn>
                </a:cxnLst>
                <a:rect l="0" t="0" r="r" b="b"/>
                <a:pathLst>
                  <a:path w="21600" h="21600" extrusionOk="0">
                    <a:moveTo>
                      <a:pt x="9387" y="21600"/>
                    </a:moveTo>
                    <a:lnTo>
                      <a:pt x="0" y="21600"/>
                    </a:lnTo>
                    <a:lnTo>
                      <a:pt x="0" y="0"/>
                    </a:lnTo>
                    <a:lnTo>
                      <a:pt x="9387" y="0"/>
                    </a:lnTo>
                    <a:lnTo>
                      <a:pt x="9387" y="21600"/>
                    </a:lnTo>
                    <a:close/>
                    <a:moveTo>
                      <a:pt x="21600" y="21600"/>
                    </a:moveTo>
                    <a:lnTo>
                      <a:pt x="12183" y="21600"/>
                    </a:lnTo>
                    <a:lnTo>
                      <a:pt x="12183" y="0"/>
                    </a:lnTo>
                    <a:lnTo>
                      <a:pt x="21600" y="0"/>
                    </a:lnTo>
                    <a:lnTo>
                      <a:pt x="21600" y="21600"/>
                    </a:lnTo>
                    <a:close/>
                  </a:path>
                </a:pathLst>
              </a:custGeom>
              <a:solidFill>
                <a:srgbClr val="E43739"/>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4" name="Shape 136">
                <a:extLst>
                  <a:ext uri="{FF2B5EF4-FFF2-40B4-BE49-F238E27FC236}">
                    <a16:creationId xmlns:a16="http://schemas.microsoft.com/office/drawing/2014/main" id="{111336EC-3BF7-88BE-EFA1-5F1EAFA756AE}"/>
                  </a:ext>
                </a:extLst>
              </p:cNvPr>
              <p:cNvSpPr/>
              <p:nvPr/>
            </p:nvSpPr>
            <p:spPr>
              <a:xfrm>
                <a:off x="3200400" y="3606800"/>
                <a:ext cx="71108" cy="127813"/>
              </a:xfrm>
              <a:custGeom>
                <a:avLst/>
                <a:gdLst/>
                <a:ahLst/>
                <a:cxnLst>
                  <a:cxn ang="0">
                    <a:pos x="wd2" y="hd2"/>
                  </a:cxn>
                  <a:cxn ang="5400000">
                    <a:pos x="wd2" y="hd2"/>
                  </a:cxn>
                  <a:cxn ang="10800000">
                    <a:pos x="wd2" y="hd2"/>
                  </a:cxn>
                  <a:cxn ang="16200000">
                    <a:pos x="wd2" y="hd2"/>
                  </a:cxn>
                </a:cxnLst>
                <a:rect l="0" t="0" r="r" b="b"/>
                <a:pathLst>
                  <a:path w="21600" h="21600" extrusionOk="0">
                    <a:moveTo>
                      <a:pt x="13221" y="9740"/>
                    </a:moveTo>
                    <a:cubicBezTo>
                      <a:pt x="18016" y="10336"/>
                      <a:pt x="21600" y="12736"/>
                      <a:pt x="21600" y="15593"/>
                    </a:cubicBezTo>
                    <a:cubicBezTo>
                      <a:pt x="21600" y="18911"/>
                      <a:pt x="16751" y="21600"/>
                      <a:pt x="10798" y="21600"/>
                    </a:cubicBezTo>
                    <a:cubicBezTo>
                      <a:pt x="4845" y="21600"/>
                      <a:pt x="0" y="18911"/>
                      <a:pt x="0" y="15593"/>
                    </a:cubicBezTo>
                    <a:cubicBezTo>
                      <a:pt x="0" y="12736"/>
                      <a:pt x="3576" y="10339"/>
                      <a:pt x="8383" y="9740"/>
                    </a:cubicBezTo>
                    <a:lnTo>
                      <a:pt x="8383" y="0"/>
                    </a:lnTo>
                    <a:lnTo>
                      <a:pt x="13221" y="0"/>
                    </a:lnTo>
                    <a:lnTo>
                      <a:pt x="13221" y="9740"/>
                    </a:lnTo>
                    <a:close/>
                  </a:path>
                </a:pathLst>
              </a:custGeom>
              <a:solidFill>
                <a:srgbClr val="FEC32C"/>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5" name="Shape 137">
                <a:extLst>
                  <a:ext uri="{FF2B5EF4-FFF2-40B4-BE49-F238E27FC236}">
                    <a16:creationId xmlns:a16="http://schemas.microsoft.com/office/drawing/2014/main" id="{FEA11BBE-AB7A-D858-C8D5-B815584A460F}"/>
                  </a:ext>
                </a:extLst>
              </p:cNvPr>
              <p:cNvSpPr/>
              <p:nvPr/>
            </p:nvSpPr>
            <p:spPr>
              <a:xfrm>
                <a:off x="3187700" y="3619500"/>
                <a:ext cx="119342" cy="15825"/>
              </a:xfrm>
              <a:prstGeom prst="rect">
                <a:avLst/>
              </a:prstGeom>
              <a:solidFill>
                <a:srgbClr val="E43739"/>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6" name="Shape 138">
                <a:extLst>
                  <a:ext uri="{FF2B5EF4-FFF2-40B4-BE49-F238E27FC236}">
                    <a16:creationId xmlns:a16="http://schemas.microsoft.com/office/drawing/2014/main" id="{BEFA9B6B-5930-8E90-03B4-263B61AD1AD3}"/>
                  </a:ext>
                </a:extLst>
              </p:cNvPr>
              <p:cNvSpPr/>
              <p:nvPr/>
            </p:nvSpPr>
            <p:spPr>
              <a:xfrm>
                <a:off x="5638800" y="2222500"/>
                <a:ext cx="169927" cy="1525042"/>
              </a:xfrm>
              <a:custGeom>
                <a:avLst/>
                <a:gdLst/>
                <a:ahLst/>
                <a:cxnLst>
                  <a:cxn ang="0">
                    <a:pos x="wd2" y="hd2"/>
                  </a:cxn>
                  <a:cxn ang="5400000">
                    <a:pos x="wd2" y="hd2"/>
                  </a:cxn>
                  <a:cxn ang="10800000">
                    <a:pos x="wd2" y="hd2"/>
                  </a:cxn>
                  <a:cxn ang="16200000">
                    <a:pos x="wd2" y="hd2"/>
                  </a:cxn>
                </a:cxnLst>
                <a:rect l="0" t="0" r="r" b="b"/>
                <a:pathLst>
                  <a:path w="21600" h="21600" extrusionOk="0">
                    <a:moveTo>
                      <a:pt x="18557" y="919"/>
                    </a:moveTo>
                    <a:cubicBezTo>
                      <a:pt x="18557" y="751"/>
                      <a:pt x="17956" y="612"/>
                      <a:pt x="16989" y="514"/>
                    </a:cubicBezTo>
                    <a:cubicBezTo>
                      <a:pt x="15937" y="408"/>
                      <a:pt x="14437" y="348"/>
                      <a:pt x="12742" y="348"/>
                    </a:cubicBezTo>
                    <a:lnTo>
                      <a:pt x="12716" y="347"/>
                    </a:lnTo>
                    <a:lnTo>
                      <a:pt x="8868" y="340"/>
                    </a:lnTo>
                    <a:lnTo>
                      <a:pt x="8868" y="340"/>
                    </a:lnTo>
                    <a:cubicBezTo>
                      <a:pt x="7182" y="340"/>
                      <a:pt x="5679" y="402"/>
                      <a:pt x="4635" y="509"/>
                    </a:cubicBezTo>
                    <a:cubicBezTo>
                      <a:pt x="3657" y="608"/>
                      <a:pt x="3059" y="748"/>
                      <a:pt x="3059" y="919"/>
                    </a:cubicBezTo>
                    <a:lnTo>
                      <a:pt x="3074" y="919"/>
                    </a:lnTo>
                    <a:lnTo>
                      <a:pt x="3074" y="21600"/>
                    </a:lnTo>
                    <a:lnTo>
                      <a:pt x="0" y="21600"/>
                    </a:lnTo>
                    <a:lnTo>
                      <a:pt x="0" y="919"/>
                    </a:lnTo>
                    <a:lnTo>
                      <a:pt x="11" y="919"/>
                    </a:lnTo>
                    <a:cubicBezTo>
                      <a:pt x="11" y="648"/>
                      <a:pt x="994" y="422"/>
                      <a:pt x="2577" y="258"/>
                    </a:cubicBezTo>
                    <a:cubicBezTo>
                      <a:pt x="4194" y="94"/>
                      <a:pt x="6432" y="0"/>
                      <a:pt x="8868" y="0"/>
                    </a:cubicBezTo>
                    <a:lnTo>
                      <a:pt x="8889" y="1"/>
                    </a:lnTo>
                    <a:lnTo>
                      <a:pt x="12742" y="7"/>
                    </a:lnTo>
                    <a:lnTo>
                      <a:pt x="12742" y="6"/>
                    </a:lnTo>
                    <a:cubicBezTo>
                      <a:pt x="15178" y="6"/>
                      <a:pt x="17422" y="101"/>
                      <a:pt x="19044" y="263"/>
                    </a:cubicBezTo>
                    <a:cubicBezTo>
                      <a:pt x="20625" y="423"/>
                      <a:pt x="21600" y="648"/>
                      <a:pt x="21600" y="919"/>
                    </a:cubicBezTo>
                    <a:lnTo>
                      <a:pt x="18557" y="919"/>
                    </a:lnTo>
                    <a:close/>
                  </a:path>
                </a:pathLst>
              </a:custGeom>
              <a:solidFill>
                <a:srgbClr val="007A71"/>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7" name="Shape 139">
                <a:extLst>
                  <a:ext uri="{FF2B5EF4-FFF2-40B4-BE49-F238E27FC236}">
                    <a16:creationId xmlns:a16="http://schemas.microsoft.com/office/drawing/2014/main" id="{3ED10AC4-B5F5-2CE2-B7F6-C8DF18E5FA16}"/>
                  </a:ext>
                </a:extLst>
              </p:cNvPr>
              <p:cNvSpPr/>
              <p:nvPr/>
            </p:nvSpPr>
            <p:spPr>
              <a:xfrm>
                <a:off x="5067300" y="2222500"/>
                <a:ext cx="169888" cy="1525042"/>
              </a:xfrm>
              <a:custGeom>
                <a:avLst/>
                <a:gdLst/>
                <a:ahLst/>
                <a:cxnLst>
                  <a:cxn ang="0">
                    <a:pos x="wd2" y="hd2"/>
                  </a:cxn>
                  <a:cxn ang="5400000">
                    <a:pos x="wd2" y="hd2"/>
                  </a:cxn>
                  <a:cxn ang="10800000">
                    <a:pos x="wd2" y="hd2"/>
                  </a:cxn>
                  <a:cxn ang="16200000">
                    <a:pos x="wd2" y="hd2"/>
                  </a:cxn>
                </a:cxnLst>
                <a:rect l="0" t="0" r="r" b="b"/>
                <a:pathLst>
                  <a:path w="21600" h="21600" extrusionOk="0">
                    <a:moveTo>
                      <a:pt x="18555" y="919"/>
                    </a:moveTo>
                    <a:cubicBezTo>
                      <a:pt x="18555" y="751"/>
                      <a:pt x="17959" y="612"/>
                      <a:pt x="16990" y="514"/>
                    </a:cubicBezTo>
                    <a:lnTo>
                      <a:pt x="17000" y="514"/>
                    </a:lnTo>
                    <a:cubicBezTo>
                      <a:pt x="15944" y="408"/>
                      <a:pt x="14432" y="348"/>
                      <a:pt x="12755" y="348"/>
                    </a:cubicBezTo>
                    <a:lnTo>
                      <a:pt x="12724" y="347"/>
                    </a:lnTo>
                    <a:lnTo>
                      <a:pt x="8866" y="340"/>
                    </a:lnTo>
                    <a:lnTo>
                      <a:pt x="8866" y="340"/>
                    </a:lnTo>
                    <a:cubicBezTo>
                      <a:pt x="7185" y="340"/>
                      <a:pt x="5677" y="402"/>
                      <a:pt x="4633" y="509"/>
                    </a:cubicBezTo>
                    <a:cubicBezTo>
                      <a:pt x="3657" y="608"/>
                      <a:pt x="3052" y="748"/>
                      <a:pt x="3052" y="919"/>
                    </a:cubicBezTo>
                    <a:lnTo>
                      <a:pt x="3070" y="919"/>
                    </a:lnTo>
                    <a:lnTo>
                      <a:pt x="3070" y="21600"/>
                    </a:lnTo>
                    <a:lnTo>
                      <a:pt x="0" y="21600"/>
                    </a:lnTo>
                    <a:lnTo>
                      <a:pt x="0" y="919"/>
                    </a:lnTo>
                    <a:lnTo>
                      <a:pt x="5" y="919"/>
                    </a:lnTo>
                    <a:cubicBezTo>
                      <a:pt x="5" y="648"/>
                      <a:pt x="995" y="422"/>
                      <a:pt x="2571" y="258"/>
                    </a:cubicBezTo>
                    <a:cubicBezTo>
                      <a:pt x="4195" y="94"/>
                      <a:pt x="6428" y="0"/>
                      <a:pt x="8868" y="0"/>
                    </a:cubicBezTo>
                    <a:lnTo>
                      <a:pt x="8886" y="1"/>
                    </a:lnTo>
                    <a:lnTo>
                      <a:pt x="12755" y="7"/>
                    </a:lnTo>
                    <a:lnTo>
                      <a:pt x="12755" y="6"/>
                    </a:lnTo>
                    <a:cubicBezTo>
                      <a:pt x="15191" y="6"/>
                      <a:pt x="17426" y="101"/>
                      <a:pt x="19047" y="263"/>
                    </a:cubicBezTo>
                    <a:cubicBezTo>
                      <a:pt x="20626" y="423"/>
                      <a:pt x="21600" y="648"/>
                      <a:pt x="21600" y="919"/>
                    </a:cubicBezTo>
                    <a:lnTo>
                      <a:pt x="18555" y="919"/>
                    </a:lnTo>
                    <a:close/>
                  </a:path>
                </a:pathLst>
              </a:custGeom>
              <a:solidFill>
                <a:srgbClr val="007A71"/>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8" name="Shape 140">
                <a:extLst>
                  <a:ext uri="{FF2B5EF4-FFF2-40B4-BE49-F238E27FC236}">
                    <a16:creationId xmlns:a16="http://schemas.microsoft.com/office/drawing/2014/main" id="{C36CADD6-10E9-5B50-291F-3E9420C21930}"/>
                  </a:ext>
                </a:extLst>
              </p:cNvPr>
              <p:cNvSpPr/>
              <p:nvPr/>
            </p:nvSpPr>
            <p:spPr>
              <a:xfrm>
                <a:off x="4203700" y="3429000"/>
                <a:ext cx="577330" cy="322517"/>
              </a:xfrm>
              <a:custGeom>
                <a:avLst/>
                <a:gdLst/>
                <a:ahLst/>
                <a:cxnLst>
                  <a:cxn ang="0">
                    <a:pos x="wd2" y="hd2"/>
                  </a:cxn>
                  <a:cxn ang="5400000">
                    <a:pos x="wd2" y="hd2"/>
                  </a:cxn>
                  <a:cxn ang="10800000">
                    <a:pos x="wd2" y="hd2"/>
                  </a:cxn>
                  <a:cxn ang="16200000">
                    <a:pos x="wd2" y="hd2"/>
                  </a:cxn>
                </a:cxnLst>
                <a:rect l="0" t="0" r="r" b="b"/>
                <a:pathLst>
                  <a:path w="21600" h="21600" extrusionOk="0">
                    <a:moveTo>
                      <a:pt x="415" y="2260"/>
                    </a:moveTo>
                    <a:lnTo>
                      <a:pt x="3529" y="2260"/>
                    </a:lnTo>
                    <a:lnTo>
                      <a:pt x="3529" y="785"/>
                    </a:lnTo>
                    <a:lnTo>
                      <a:pt x="415" y="785"/>
                    </a:lnTo>
                    <a:lnTo>
                      <a:pt x="415" y="2260"/>
                    </a:lnTo>
                    <a:close/>
                    <a:moveTo>
                      <a:pt x="3946" y="2260"/>
                    </a:moveTo>
                    <a:lnTo>
                      <a:pt x="7063" y="2260"/>
                    </a:lnTo>
                    <a:lnTo>
                      <a:pt x="7063" y="785"/>
                    </a:lnTo>
                    <a:lnTo>
                      <a:pt x="3946" y="785"/>
                    </a:lnTo>
                    <a:lnTo>
                      <a:pt x="3946" y="2260"/>
                    </a:lnTo>
                    <a:close/>
                    <a:moveTo>
                      <a:pt x="7478" y="2260"/>
                    </a:moveTo>
                    <a:lnTo>
                      <a:pt x="10590" y="2260"/>
                    </a:lnTo>
                    <a:lnTo>
                      <a:pt x="10590" y="785"/>
                    </a:lnTo>
                    <a:lnTo>
                      <a:pt x="7478" y="785"/>
                    </a:lnTo>
                    <a:lnTo>
                      <a:pt x="7478" y="2260"/>
                    </a:lnTo>
                    <a:close/>
                    <a:moveTo>
                      <a:pt x="11010" y="2260"/>
                    </a:moveTo>
                    <a:lnTo>
                      <a:pt x="14122" y="2260"/>
                    </a:lnTo>
                    <a:lnTo>
                      <a:pt x="14122" y="785"/>
                    </a:lnTo>
                    <a:lnTo>
                      <a:pt x="11010" y="785"/>
                    </a:lnTo>
                    <a:lnTo>
                      <a:pt x="11010" y="2260"/>
                    </a:lnTo>
                    <a:close/>
                    <a:moveTo>
                      <a:pt x="14539" y="2260"/>
                    </a:moveTo>
                    <a:lnTo>
                      <a:pt x="17651" y="2260"/>
                    </a:lnTo>
                    <a:lnTo>
                      <a:pt x="17651" y="785"/>
                    </a:lnTo>
                    <a:lnTo>
                      <a:pt x="14539" y="785"/>
                    </a:lnTo>
                    <a:lnTo>
                      <a:pt x="14539" y="2260"/>
                    </a:lnTo>
                    <a:close/>
                    <a:moveTo>
                      <a:pt x="18071" y="2260"/>
                    </a:moveTo>
                    <a:lnTo>
                      <a:pt x="21182" y="2260"/>
                    </a:lnTo>
                    <a:lnTo>
                      <a:pt x="21182" y="785"/>
                    </a:lnTo>
                    <a:lnTo>
                      <a:pt x="18071" y="785"/>
                    </a:lnTo>
                    <a:lnTo>
                      <a:pt x="18071" y="2260"/>
                    </a:lnTo>
                    <a:close/>
                    <a:moveTo>
                      <a:pt x="21600" y="21600"/>
                    </a:moveTo>
                    <a:lnTo>
                      <a:pt x="0" y="21600"/>
                    </a:lnTo>
                    <a:lnTo>
                      <a:pt x="0" y="0"/>
                    </a:lnTo>
                    <a:lnTo>
                      <a:pt x="21600" y="0"/>
                    </a:lnTo>
                    <a:lnTo>
                      <a:pt x="21600" y="21600"/>
                    </a:lnTo>
                    <a:close/>
                  </a:path>
                </a:pathLst>
              </a:custGeom>
              <a:solidFill>
                <a:srgbClr val="00B6AD"/>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69" name="Shape 141">
                <a:extLst>
                  <a:ext uri="{FF2B5EF4-FFF2-40B4-BE49-F238E27FC236}">
                    <a16:creationId xmlns:a16="http://schemas.microsoft.com/office/drawing/2014/main" id="{DB958CBF-0EA2-A1FF-3BCB-8A72F4A198C7}"/>
                  </a:ext>
                </a:extLst>
              </p:cNvPr>
              <p:cNvSpPr/>
              <p:nvPr/>
            </p:nvSpPr>
            <p:spPr>
              <a:xfrm>
                <a:off x="4953000" y="3314700"/>
                <a:ext cx="628955" cy="440424"/>
              </a:xfrm>
              <a:prstGeom prst="rect">
                <a:avLst/>
              </a:pr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0" name="Shape 142">
                <a:extLst>
                  <a:ext uri="{FF2B5EF4-FFF2-40B4-BE49-F238E27FC236}">
                    <a16:creationId xmlns:a16="http://schemas.microsoft.com/office/drawing/2014/main" id="{14627AE6-BB55-979C-CF55-52681E0C0822}"/>
                  </a:ext>
                </a:extLst>
              </p:cNvPr>
              <p:cNvSpPr/>
              <p:nvPr/>
            </p:nvSpPr>
            <p:spPr>
              <a:xfrm>
                <a:off x="4851400" y="3517900"/>
                <a:ext cx="559296" cy="236500"/>
              </a:xfrm>
              <a:prstGeom prst="rect">
                <a:avLst/>
              </a:prstGeom>
              <a:solidFill>
                <a:srgbClr val="00B6AD"/>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1" name="Shape 143">
                <a:extLst>
                  <a:ext uri="{FF2B5EF4-FFF2-40B4-BE49-F238E27FC236}">
                    <a16:creationId xmlns:a16="http://schemas.microsoft.com/office/drawing/2014/main" id="{990CC18F-29D8-78A2-6252-10D3CB503FC7}"/>
                  </a:ext>
                </a:extLst>
              </p:cNvPr>
              <p:cNvSpPr/>
              <p:nvPr/>
            </p:nvSpPr>
            <p:spPr>
              <a:xfrm>
                <a:off x="4851400" y="3479800"/>
                <a:ext cx="559309" cy="351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21185" y="21600"/>
                    </a:lnTo>
                    <a:lnTo>
                      <a:pt x="21185" y="7395"/>
                    </a:lnTo>
                    <a:lnTo>
                      <a:pt x="18068" y="7395"/>
                    </a:lnTo>
                    <a:lnTo>
                      <a:pt x="18068" y="21600"/>
                    </a:lnTo>
                    <a:lnTo>
                      <a:pt x="17654" y="21600"/>
                    </a:lnTo>
                    <a:lnTo>
                      <a:pt x="17654" y="7395"/>
                    </a:lnTo>
                    <a:lnTo>
                      <a:pt x="14538" y="7395"/>
                    </a:lnTo>
                    <a:lnTo>
                      <a:pt x="14538" y="21600"/>
                    </a:lnTo>
                    <a:lnTo>
                      <a:pt x="14122" y="21600"/>
                    </a:lnTo>
                    <a:lnTo>
                      <a:pt x="14122" y="7395"/>
                    </a:lnTo>
                    <a:lnTo>
                      <a:pt x="11006" y="7395"/>
                    </a:lnTo>
                    <a:lnTo>
                      <a:pt x="11006" y="21600"/>
                    </a:lnTo>
                    <a:lnTo>
                      <a:pt x="10594" y="21600"/>
                    </a:lnTo>
                    <a:lnTo>
                      <a:pt x="10594" y="7395"/>
                    </a:lnTo>
                    <a:lnTo>
                      <a:pt x="7479" y="7395"/>
                    </a:lnTo>
                    <a:lnTo>
                      <a:pt x="7479" y="21600"/>
                    </a:lnTo>
                    <a:lnTo>
                      <a:pt x="7064" y="21600"/>
                    </a:lnTo>
                    <a:lnTo>
                      <a:pt x="7064" y="7395"/>
                    </a:lnTo>
                    <a:lnTo>
                      <a:pt x="3949" y="7395"/>
                    </a:lnTo>
                    <a:lnTo>
                      <a:pt x="3949" y="21600"/>
                    </a:lnTo>
                    <a:lnTo>
                      <a:pt x="3533" y="21600"/>
                    </a:lnTo>
                    <a:lnTo>
                      <a:pt x="3533" y="7395"/>
                    </a:lnTo>
                    <a:lnTo>
                      <a:pt x="416" y="7395"/>
                    </a:lnTo>
                    <a:lnTo>
                      <a:pt x="416" y="21600"/>
                    </a:lnTo>
                    <a:close/>
                  </a:path>
                </a:pathLst>
              </a:custGeom>
              <a:solidFill>
                <a:srgbClr val="00918E"/>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2" name="Shape 144">
                <a:extLst>
                  <a:ext uri="{FF2B5EF4-FFF2-40B4-BE49-F238E27FC236}">
                    <a16:creationId xmlns:a16="http://schemas.microsoft.com/office/drawing/2014/main" id="{FD113BB8-40F0-0E38-F852-1FAC322DCCCC}"/>
                  </a:ext>
                </a:extLst>
              </p:cNvPr>
              <p:cNvSpPr/>
              <p:nvPr/>
            </p:nvSpPr>
            <p:spPr>
              <a:xfrm>
                <a:off x="4838700" y="1981200"/>
                <a:ext cx="108649" cy="34062"/>
              </a:xfrm>
              <a:prstGeom prst="rect">
                <a:avLst/>
              </a:prstGeom>
              <a:solidFill>
                <a:srgbClr val="00918E"/>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3" name="Shape 145">
                <a:extLst>
                  <a:ext uri="{FF2B5EF4-FFF2-40B4-BE49-F238E27FC236}">
                    <a16:creationId xmlns:a16="http://schemas.microsoft.com/office/drawing/2014/main" id="{026863F0-2B1B-6F52-D9F1-AF379C4E146C}"/>
                  </a:ext>
                </a:extLst>
              </p:cNvPr>
              <p:cNvSpPr/>
              <p:nvPr/>
            </p:nvSpPr>
            <p:spPr>
              <a:xfrm>
                <a:off x="4838700" y="2171700"/>
                <a:ext cx="108649" cy="885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665"/>
                    </a:lnTo>
                    <a:lnTo>
                      <a:pt x="0" y="1665"/>
                    </a:lnTo>
                    <a:lnTo>
                      <a:pt x="0" y="0"/>
                    </a:lnTo>
                    <a:close/>
                    <a:moveTo>
                      <a:pt x="0" y="19938"/>
                    </a:moveTo>
                    <a:lnTo>
                      <a:pt x="21600" y="19938"/>
                    </a:lnTo>
                    <a:lnTo>
                      <a:pt x="21600" y="21600"/>
                    </a:lnTo>
                    <a:lnTo>
                      <a:pt x="0" y="21600"/>
                    </a:lnTo>
                    <a:lnTo>
                      <a:pt x="0" y="19938"/>
                    </a:lnTo>
                    <a:close/>
                    <a:moveTo>
                      <a:pt x="0" y="14954"/>
                    </a:moveTo>
                    <a:lnTo>
                      <a:pt x="21600" y="14954"/>
                    </a:lnTo>
                    <a:lnTo>
                      <a:pt x="21600" y="16617"/>
                    </a:lnTo>
                    <a:lnTo>
                      <a:pt x="0" y="16617"/>
                    </a:lnTo>
                    <a:lnTo>
                      <a:pt x="0" y="14954"/>
                    </a:lnTo>
                    <a:close/>
                    <a:moveTo>
                      <a:pt x="0" y="9970"/>
                    </a:moveTo>
                    <a:lnTo>
                      <a:pt x="21600" y="9970"/>
                    </a:lnTo>
                    <a:lnTo>
                      <a:pt x="21600" y="11632"/>
                    </a:lnTo>
                    <a:lnTo>
                      <a:pt x="0" y="11632"/>
                    </a:lnTo>
                    <a:lnTo>
                      <a:pt x="0" y="9970"/>
                    </a:lnTo>
                    <a:close/>
                    <a:moveTo>
                      <a:pt x="0" y="4986"/>
                    </a:moveTo>
                    <a:lnTo>
                      <a:pt x="21600" y="4986"/>
                    </a:lnTo>
                    <a:lnTo>
                      <a:pt x="21600" y="6646"/>
                    </a:lnTo>
                    <a:lnTo>
                      <a:pt x="0" y="6646"/>
                    </a:lnTo>
                    <a:lnTo>
                      <a:pt x="0" y="4986"/>
                    </a:lnTo>
                    <a:close/>
                  </a:path>
                </a:pathLst>
              </a:custGeom>
              <a:solidFill>
                <a:srgbClr val="E43739"/>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4" name="Shape 146">
                <a:extLst>
                  <a:ext uri="{FF2B5EF4-FFF2-40B4-BE49-F238E27FC236}">
                    <a16:creationId xmlns:a16="http://schemas.microsoft.com/office/drawing/2014/main" id="{8F6044CA-9D89-ACCB-EC62-769FE7C83889}"/>
                  </a:ext>
                </a:extLst>
              </p:cNvPr>
              <p:cNvSpPr/>
              <p:nvPr/>
            </p:nvSpPr>
            <p:spPr>
              <a:xfrm>
                <a:off x="4508500" y="3581400"/>
                <a:ext cx="345110" cy="136487"/>
              </a:xfrm>
              <a:custGeom>
                <a:avLst/>
                <a:gdLst/>
                <a:ahLst/>
                <a:cxnLst>
                  <a:cxn ang="0">
                    <a:pos x="wd2" y="hd2"/>
                  </a:cxn>
                  <a:cxn ang="5400000">
                    <a:pos x="wd2" y="hd2"/>
                  </a:cxn>
                  <a:cxn ang="10800000">
                    <a:pos x="wd2" y="hd2"/>
                  </a:cxn>
                  <a:cxn ang="16200000">
                    <a:pos x="wd2" y="hd2"/>
                  </a:cxn>
                </a:cxnLst>
                <a:rect l="0" t="0" r="r" b="b"/>
                <a:pathLst>
                  <a:path w="21600" h="21600" extrusionOk="0">
                    <a:moveTo>
                      <a:pt x="1" y="0"/>
                    </a:moveTo>
                    <a:lnTo>
                      <a:pt x="1484" y="0"/>
                    </a:lnTo>
                    <a:cubicBezTo>
                      <a:pt x="2680" y="0"/>
                      <a:pt x="3682" y="1214"/>
                      <a:pt x="4396" y="3186"/>
                    </a:cubicBezTo>
                    <a:cubicBezTo>
                      <a:pt x="5128" y="5195"/>
                      <a:pt x="5540" y="7989"/>
                      <a:pt x="5540" y="11016"/>
                    </a:cubicBezTo>
                    <a:lnTo>
                      <a:pt x="5540" y="14369"/>
                    </a:lnTo>
                    <a:cubicBezTo>
                      <a:pt x="5540" y="15311"/>
                      <a:pt x="5697" y="16159"/>
                      <a:pt x="5938" y="16782"/>
                    </a:cubicBezTo>
                    <a:cubicBezTo>
                      <a:pt x="6184" y="17397"/>
                      <a:pt x="6519" y="17789"/>
                      <a:pt x="6895" y="17789"/>
                    </a:cubicBezTo>
                    <a:lnTo>
                      <a:pt x="21600" y="17789"/>
                    </a:lnTo>
                    <a:lnTo>
                      <a:pt x="21600" y="21600"/>
                    </a:lnTo>
                    <a:lnTo>
                      <a:pt x="6895" y="21600"/>
                    </a:lnTo>
                    <a:cubicBezTo>
                      <a:pt x="6107" y="21600"/>
                      <a:pt x="5391" y="20778"/>
                      <a:pt x="4877" y="19484"/>
                    </a:cubicBezTo>
                    <a:cubicBezTo>
                      <a:pt x="4358" y="18167"/>
                      <a:pt x="4038" y="16354"/>
                      <a:pt x="4038" y="14369"/>
                    </a:cubicBezTo>
                    <a:lnTo>
                      <a:pt x="4038" y="11016"/>
                    </a:lnTo>
                    <a:cubicBezTo>
                      <a:pt x="4038" y="8940"/>
                      <a:pt x="3763" y="7049"/>
                      <a:pt x="3288" y="5742"/>
                    </a:cubicBezTo>
                    <a:cubicBezTo>
                      <a:pt x="2851" y="4528"/>
                      <a:pt x="2231" y="3799"/>
                      <a:pt x="1483" y="3799"/>
                    </a:cubicBezTo>
                    <a:lnTo>
                      <a:pt x="0" y="3799"/>
                    </a:lnTo>
                    <a:lnTo>
                      <a:pt x="0" y="0"/>
                    </a:lnTo>
                    <a:close/>
                  </a:path>
                </a:pathLst>
              </a:cu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5" name="Shape 147">
                <a:extLst>
                  <a:ext uri="{FF2B5EF4-FFF2-40B4-BE49-F238E27FC236}">
                    <a16:creationId xmlns:a16="http://schemas.microsoft.com/office/drawing/2014/main" id="{29ED1A4A-59C3-2933-535D-8FAEA0CF946A}"/>
                  </a:ext>
                </a:extLst>
              </p:cNvPr>
              <p:cNvSpPr/>
              <p:nvPr/>
            </p:nvSpPr>
            <p:spPr>
              <a:xfrm>
                <a:off x="4089399" y="3517900"/>
                <a:ext cx="423366" cy="232118"/>
              </a:xfrm>
              <a:custGeom>
                <a:avLst/>
                <a:gdLst/>
                <a:ahLst/>
                <a:cxnLst>
                  <a:cxn ang="0">
                    <a:pos x="wd2" y="hd2"/>
                  </a:cxn>
                  <a:cxn ang="5400000">
                    <a:pos x="wd2" y="hd2"/>
                  </a:cxn>
                  <a:cxn ang="10800000">
                    <a:pos x="wd2" y="hd2"/>
                  </a:cxn>
                  <a:cxn ang="16200000">
                    <a:pos x="wd2" y="hd2"/>
                  </a:cxn>
                </a:cxnLst>
                <a:rect l="0" t="0" r="r" b="b"/>
                <a:pathLst>
                  <a:path w="19827" h="21600" extrusionOk="0">
                    <a:moveTo>
                      <a:pt x="17169" y="0"/>
                    </a:moveTo>
                    <a:lnTo>
                      <a:pt x="2662" y="0"/>
                    </a:lnTo>
                    <a:cubicBezTo>
                      <a:pt x="-887" y="0"/>
                      <a:pt x="-887" y="13419"/>
                      <a:pt x="2662" y="13419"/>
                    </a:cubicBezTo>
                    <a:lnTo>
                      <a:pt x="3479" y="13419"/>
                    </a:lnTo>
                    <a:lnTo>
                      <a:pt x="3479" y="21600"/>
                    </a:lnTo>
                    <a:lnTo>
                      <a:pt x="4875" y="21600"/>
                    </a:lnTo>
                    <a:lnTo>
                      <a:pt x="4875" y="13419"/>
                    </a:lnTo>
                    <a:lnTo>
                      <a:pt x="14957" y="13419"/>
                    </a:lnTo>
                    <a:lnTo>
                      <a:pt x="14957" y="21600"/>
                    </a:lnTo>
                    <a:lnTo>
                      <a:pt x="16348" y="21600"/>
                    </a:lnTo>
                    <a:lnTo>
                      <a:pt x="16348" y="13419"/>
                    </a:lnTo>
                    <a:lnTo>
                      <a:pt x="17169" y="13419"/>
                    </a:lnTo>
                    <a:cubicBezTo>
                      <a:pt x="20713" y="13421"/>
                      <a:pt x="20713" y="0"/>
                      <a:pt x="17169" y="0"/>
                    </a:cubicBezTo>
                  </a:path>
                </a:pathLst>
              </a:custGeom>
              <a:solidFill>
                <a:srgbClr val="FEC32C"/>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6" name="Shape 148">
                <a:extLst>
                  <a:ext uri="{FF2B5EF4-FFF2-40B4-BE49-F238E27FC236}">
                    <a16:creationId xmlns:a16="http://schemas.microsoft.com/office/drawing/2014/main" id="{6B47D5DB-7461-ADB7-11E9-7CA99FB591BC}"/>
                  </a:ext>
                </a:extLst>
              </p:cNvPr>
              <p:cNvSpPr/>
              <p:nvPr/>
            </p:nvSpPr>
            <p:spPr>
              <a:xfrm>
                <a:off x="4622800" y="3683000"/>
                <a:ext cx="36602" cy="50889"/>
              </a:xfrm>
              <a:custGeom>
                <a:avLst/>
                <a:gdLst/>
                <a:ahLst/>
                <a:cxnLst>
                  <a:cxn ang="0">
                    <a:pos x="wd2" y="hd2"/>
                  </a:cxn>
                  <a:cxn ang="5400000">
                    <a:pos x="wd2" y="hd2"/>
                  </a:cxn>
                  <a:cxn ang="10800000">
                    <a:pos x="wd2" y="hd2"/>
                  </a:cxn>
                  <a:cxn ang="16200000">
                    <a:pos x="wd2" y="hd2"/>
                  </a:cxn>
                </a:cxnLst>
                <a:rect l="0" t="0" r="r" b="b"/>
                <a:pathLst>
                  <a:path w="21600" h="21600" extrusionOk="0">
                    <a:moveTo>
                      <a:pt x="12202" y="21600"/>
                    </a:moveTo>
                    <a:lnTo>
                      <a:pt x="21600" y="21600"/>
                    </a:lnTo>
                    <a:lnTo>
                      <a:pt x="21600" y="0"/>
                    </a:lnTo>
                    <a:lnTo>
                      <a:pt x="12202" y="0"/>
                    </a:lnTo>
                    <a:lnTo>
                      <a:pt x="12202" y="21600"/>
                    </a:lnTo>
                    <a:close/>
                    <a:moveTo>
                      <a:pt x="0" y="21600"/>
                    </a:moveTo>
                    <a:lnTo>
                      <a:pt x="9368" y="21600"/>
                    </a:lnTo>
                    <a:lnTo>
                      <a:pt x="9368" y="0"/>
                    </a:lnTo>
                    <a:lnTo>
                      <a:pt x="0" y="0"/>
                    </a:lnTo>
                    <a:lnTo>
                      <a:pt x="0" y="21600"/>
                    </a:lnTo>
                    <a:close/>
                  </a:path>
                </a:pathLst>
              </a:custGeom>
              <a:solidFill>
                <a:srgbClr val="E43739"/>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7" name="Shape 149">
                <a:extLst>
                  <a:ext uri="{FF2B5EF4-FFF2-40B4-BE49-F238E27FC236}">
                    <a16:creationId xmlns:a16="http://schemas.microsoft.com/office/drawing/2014/main" id="{C93F17AD-0C1E-3F28-2A0D-729FCFD9E2B0}"/>
                  </a:ext>
                </a:extLst>
              </p:cNvPr>
              <p:cNvSpPr/>
              <p:nvPr/>
            </p:nvSpPr>
            <p:spPr>
              <a:xfrm>
                <a:off x="4673600" y="3606800"/>
                <a:ext cx="71032" cy="127813"/>
              </a:xfrm>
              <a:custGeom>
                <a:avLst/>
                <a:gdLst/>
                <a:ahLst/>
                <a:cxnLst>
                  <a:cxn ang="0">
                    <a:pos x="wd2" y="hd2"/>
                  </a:cxn>
                  <a:cxn ang="5400000">
                    <a:pos x="wd2" y="hd2"/>
                  </a:cxn>
                  <a:cxn ang="10800000">
                    <a:pos x="wd2" y="hd2"/>
                  </a:cxn>
                  <a:cxn ang="16200000">
                    <a:pos x="wd2" y="hd2"/>
                  </a:cxn>
                </a:cxnLst>
                <a:rect l="0" t="0" r="r" b="b"/>
                <a:pathLst>
                  <a:path w="21600" h="21600" extrusionOk="0">
                    <a:moveTo>
                      <a:pt x="8400" y="9740"/>
                    </a:moveTo>
                    <a:cubicBezTo>
                      <a:pt x="3603" y="10336"/>
                      <a:pt x="0" y="12736"/>
                      <a:pt x="0" y="15593"/>
                    </a:cubicBezTo>
                    <a:cubicBezTo>
                      <a:pt x="0" y="18911"/>
                      <a:pt x="4835" y="21600"/>
                      <a:pt x="10790" y="21600"/>
                    </a:cubicBezTo>
                    <a:cubicBezTo>
                      <a:pt x="16769" y="21600"/>
                      <a:pt x="21600" y="18911"/>
                      <a:pt x="21600" y="15593"/>
                    </a:cubicBezTo>
                    <a:cubicBezTo>
                      <a:pt x="21600" y="12736"/>
                      <a:pt x="18047" y="10339"/>
                      <a:pt x="13231" y="9740"/>
                    </a:cubicBezTo>
                    <a:lnTo>
                      <a:pt x="13231" y="0"/>
                    </a:lnTo>
                    <a:lnTo>
                      <a:pt x="8400" y="0"/>
                    </a:lnTo>
                    <a:lnTo>
                      <a:pt x="8400" y="9740"/>
                    </a:lnTo>
                    <a:close/>
                  </a:path>
                </a:pathLst>
              </a:custGeom>
              <a:solidFill>
                <a:srgbClr val="FEC32C"/>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8" name="Shape 150">
                <a:extLst>
                  <a:ext uri="{FF2B5EF4-FFF2-40B4-BE49-F238E27FC236}">
                    <a16:creationId xmlns:a16="http://schemas.microsoft.com/office/drawing/2014/main" id="{3252B80F-1200-CC96-926C-1BD4A82E655A}"/>
                  </a:ext>
                </a:extLst>
              </p:cNvPr>
              <p:cNvSpPr/>
              <p:nvPr/>
            </p:nvSpPr>
            <p:spPr>
              <a:xfrm>
                <a:off x="4648200" y="3619500"/>
                <a:ext cx="119355" cy="15825"/>
              </a:xfrm>
              <a:prstGeom prst="rect">
                <a:avLst/>
              </a:prstGeom>
              <a:solidFill>
                <a:srgbClr val="E43739"/>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79" name="Shape 151">
                <a:extLst>
                  <a:ext uri="{FF2B5EF4-FFF2-40B4-BE49-F238E27FC236}">
                    <a16:creationId xmlns:a16="http://schemas.microsoft.com/office/drawing/2014/main" id="{2EFC7C90-F872-78CB-5640-44F610EF6B27}"/>
                  </a:ext>
                </a:extLst>
              </p:cNvPr>
              <p:cNvSpPr/>
              <p:nvPr/>
            </p:nvSpPr>
            <p:spPr>
              <a:xfrm>
                <a:off x="3073400" y="3136900"/>
                <a:ext cx="36665" cy="50889"/>
              </a:xfrm>
              <a:custGeom>
                <a:avLst/>
                <a:gdLst/>
                <a:ahLst/>
                <a:cxnLst>
                  <a:cxn ang="0">
                    <a:pos x="wd2" y="hd2"/>
                  </a:cxn>
                  <a:cxn ang="5400000">
                    <a:pos x="wd2" y="hd2"/>
                  </a:cxn>
                  <a:cxn ang="10800000">
                    <a:pos x="wd2" y="hd2"/>
                  </a:cxn>
                  <a:cxn ang="16200000">
                    <a:pos x="wd2" y="hd2"/>
                  </a:cxn>
                </a:cxnLst>
                <a:rect l="0" t="0" r="r" b="b"/>
                <a:pathLst>
                  <a:path w="21600" h="21600" extrusionOk="0">
                    <a:moveTo>
                      <a:pt x="9382" y="0"/>
                    </a:moveTo>
                    <a:lnTo>
                      <a:pt x="0" y="0"/>
                    </a:lnTo>
                    <a:lnTo>
                      <a:pt x="0" y="21600"/>
                    </a:lnTo>
                    <a:lnTo>
                      <a:pt x="9382" y="21600"/>
                    </a:lnTo>
                    <a:lnTo>
                      <a:pt x="9382" y="0"/>
                    </a:lnTo>
                    <a:close/>
                    <a:moveTo>
                      <a:pt x="21600" y="0"/>
                    </a:moveTo>
                    <a:lnTo>
                      <a:pt x="12195" y="0"/>
                    </a:lnTo>
                    <a:lnTo>
                      <a:pt x="12195" y="21600"/>
                    </a:lnTo>
                    <a:lnTo>
                      <a:pt x="21600" y="21600"/>
                    </a:lnTo>
                    <a:lnTo>
                      <a:pt x="21600" y="0"/>
                    </a:lnTo>
                    <a:close/>
                  </a:path>
                </a:pathLst>
              </a:custGeom>
              <a:solidFill>
                <a:srgbClr val="00918E"/>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80" name="Shape 152">
                <a:extLst>
                  <a:ext uri="{FF2B5EF4-FFF2-40B4-BE49-F238E27FC236}">
                    <a16:creationId xmlns:a16="http://schemas.microsoft.com/office/drawing/2014/main" id="{18F71573-14B2-C737-893B-6ABE440DFDB6}"/>
                  </a:ext>
                </a:extLst>
              </p:cNvPr>
              <p:cNvSpPr/>
              <p:nvPr/>
            </p:nvSpPr>
            <p:spPr>
              <a:xfrm>
                <a:off x="3733800" y="3225800"/>
                <a:ext cx="50915" cy="366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12208"/>
                    </a:lnTo>
                    <a:lnTo>
                      <a:pt x="0" y="12208"/>
                    </a:lnTo>
                    <a:lnTo>
                      <a:pt x="0" y="21600"/>
                    </a:lnTo>
                    <a:close/>
                    <a:moveTo>
                      <a:pt x="0" y="9392"/>
                    </a:moveTo>
                    <a:lnTo>
                      <a:pt x="21600" y="9392"/>
                    </a:lnTo>
                    <a:lnTo>
                      <a:pt x="21600" y="0"/>
                    </a:lnTo>
                    <a:lnTo>
                      <a:pt x="0" y="0"/>
                    </a:lnTo>
                    <a:lnTo>
                      <a:pt x="0" y="9392"/>
                    </a:lnTo>
                    <a:close/>
                  </a:path>
                </a:pathLst>
              </a:custGeom>
              <a:solidFill>
                <a:srgbClr val="00918E"/>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81" name="Shape 153">
                <a:extLst>
                  <a:ext uri="{FF2B5EF4-FFF2-40B4-BE49-F238E27FC236}">
                    <a16:creationId xmlns:a16="http://schemas.microsoft.com/office/drawing/2014/main" id="{3C49988C-047D-3215-D5A6-2A178C459669}"/>
                  </a:ext>
                </a:extLst>
              </p:cNvPr>
              <p:cNvSpPr/>
              <p:nvPr/>
            </p:nvSpPr>
            <p:spPr>
              <a:xfrm>
                <a:off x="4013200" y="3619500"/>
                <a:ext cx="50966" cy="365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9362"/>
                    </a:lnTo>
                    <a:lnTo>
                      <a:pt x="0" y="9362"/>
                    </a:lnTo>
                    <a:lnTo>
                      <a:pt x="0" y="0"/>
                    </a:lnTo>
                    <a:close/>
                    <a:moveTo>
                      <a:pt x="0" y="12200"/>
                    </a:moveTo>
                    <a:lnTo>
                      <a:pt x="21600" y="12200"/>
                    </a:lnTo>
                    <a:lnTo>
                      <a:pt x="21600" y="21600"/>
                    </a:lnTo>
                    <a:lnTo>
                      <a:pt x="0" y="21600"/>
                    </a:lnTo>
                    <a:lnTo>
                      <a:pt x="0" y="12200"/>
                    </a:lnTo>
                    <a:close/>
                  </a:path>
                </a:pathLst>
              </a:custGeom>
              <a:solidFill>
                <a:srgbClr val="E43739"/>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82" name="Shape 154">
                <a:extLst>
                  <a:ext uri="{FF2B5EF4-FFF2-40B4-BE49-F238E27FC236}">
                    <a16:creationId xmlns:a16="http://schemas.microsoft.com/office/drawing/2014/main" id="{2B77CAED-5803-A0F8-5E73-E2C7A3E705FC}"/>
                  </a:ext>
                </a:extLst>
              </p:cNvPr>
              <p:cNvSpPr/>
              <p:nvPr/>
            </p:nvSpPr>
            <p:spPr>
              <a:xfrm>
                <a:off x="5245100" y="3606800"/>
                <a:ext cx="100089" cy="100102"/>
              </a:xfrm>
              <a:custGeom>
                <a:avLst/>
                <a:gdLst/>
                <a:ahLst/>
                <a:cxnLst>
                  <a:cxn ang="0">
                    <a:pos x="wd2" y="hd2"/>
                  </a:cxn>
                  <a:cxn ang="5400000">
                    <a:pos x="wd2" y="hd2"/>
                  </a:cxn>
                  <a:cxn ang="10800000">
                    <a:pos x="wd2" y="hd2"/>
                  </a:cxn>
                  <a:cxn ang="16200000">
                    <a:pos x="wd2" y="hd2"/>
                  </a:cxn>
                </a:cxnLst>
                <a:rect l="0" t="0" r="r" b="b"/>
                <a:pathLst>
                  <a:path w="21597" h="21600" extrusionOk="0">
                    <a:moveTo>
                      <a:pt x="10800" y="0"/>
                    </a:moveTo>
                    <a:cubicBezTo>
                      <a:pt x="16774" y="0"/>
                      <a:pt x="21597" y="4826"/>
                      <a:pt x="21597" y="10784"/>
                    </a:cubicBezTo>
                    <a:cubicBezTo>
                      <a:pt x="21597" y="16766"/>
                      <a:pt x="16771" y="21600"/>
                      <a:pt x="10800" y="21600"/>
                    </a:cubicBezTo>
                    <a:cubicBezTo>
                      <a:pt x="4837" y="21600"/>
                      <a:pt x="0" y="16763"/>
                      <a:pt x="0" y="10784"/>
                    </a:cubicBezTo>
                    <a:cubicBezTo>
                      <a:pt x="-3" y="4826"/>
                      <a:pt x="4837" y="0"/>
                      <a:pt x="10800" y="0"/>
                    </a:cubicBezTo>
                  </a:path>
                </a:pathLst>
              </a:custGeom>
              <a:solidFill>
                <a:srgbClr val="00918E"/>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83" name="Shape 155">
                <a:extLst>
                  <a:ext uri="{FF2B5EF4-FFF2-40B4-BE49-F238E27FC236}">
                    <a16:creationId xmlns:a16="http://schemas.microsoft.com/office/drawing/2014/main" id="{5F9AE92D-AC5A-2C24-C3FF-1E679525DC55}"/>
                  </a:ext>
                </a:extLst>
              </p:cNvPr>
              <p:cNvSpPr/>
              <p:nvPr/>
            </p:nvSpPr>
            <p:spPr>
              <a:xfrm>
                <a:off x="4762500" y="3683000"/>
                <a:ext cx="36488" cy="50889"/>
              </a:xfrm>
              <a:custGeom>
                <a:avLst/>
                <a:gdLst/>
                <a:ahLst/>
                <a:cxnLst>
                  <a:cxn ang="0">
                    <a:pos x="wd2" y="hd2"/>
                  </a:cxn>
                  <a:cxn ang="5400000">
                    <a:pos x="wd2" y="hd2"/>
                  </a:cxn>
                  <a:cxn ang="10800000">
                    <a:pos x="wd2" y="hd2"/>
                  </a:cxn>
                  <a:cxn ang="16200000">
                    <a:pos x="wd2" y="hd2"/>
                  </a:cxn>
                </a:cxnLst>
                <a:rect l="0" t="0" r="r" b="b"/>
                <a:pathLst>
                  <a:path w="21600" h="21600" extrusionOk="0">
                    <a:moveTo>
                      <a:pt x="12195" y="21600"/>
                    </a:moveTo>
                    <a:lnTo>
                      <a:pt x="21600" y="21600"/>
                    </a:lnTo>
                    <a:lnTo>
                      <a:pt x="21600" y="0"/>
                    </a:lnTo>
                    <a:lnTo>
                      <a:pt x="12195" y="0"/>
                    </a:lnTo>
                    <a:lnTo>
                      <a:pt x="12195" y="21600"/>
                    </a:lnTo>
                    <a:close/>
                    <a:moveTo>
                      <a:pt x="0" y="21600"/>
                    </a:moveTo>
                    <a:lnTo>
                      <a:pt x="9398" y="21600"/>
                    </a:lnTo>
                    <a:lnTo>
                      <a:pt x="9398" y="0"/>
                    </a:lnTo>
                    <a:lnTo>
                      <a:pt x="0" y="0"/>
                    </a:lnTo>
                    <a:lnTo>
                      <a:pt x="0" y="21600"/>
                    </a:lnTo>
                    <a:close/>
                  </a:path>
                </a:pathLst>
              </a:custGeom>
              <a:solidFill>
                <a:srgbClr val="E43739"/>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84" name="Shape 156">
                <a:extLst>
                  <a:ext uri="{FF2B5EF4-FFF2-40B4-BE49-F238E27FC236}">
                    <a16:creationId xmlns:a16="http://schemas.microsoft.com/office/drawing/2014/main" id="{AE70380A-4429-0401-764D-21807DE92516}"/>
                  </a:ext>
                </a:extLst>
              </p:cNvPr>
              <p:cNvSpPr/>
              <p:nvPr/>
            </p:nvSpPr>
            <p:spPr>
              <a:xfrm>
                <a:off x="1524000" y="3746500"/>
                <a:ext cx="4643959" cy="5646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path>
                </a:pathLst>
              </a:custGeom>
              <a:solidFill>
                <a:srgbClr val="00918E"/>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85" name="Shape 157">
                <a:extLst>
                  <a:ext uri="{FF2B5EF4-FFF2-40B4-BE49-F238E27FC236}">
                    <a16:creationId xmlns:a16="http://schemas.microsoft.com/office/drawing/2014/main" id="{B2AF4C48-3686-45E5-A0B5-1414933A5C16}"/>
                  </a:ext>
                </a:extLst>
              </p:cNvPr>
              <p:cNvSpPr/>
              <p:nvPr/>
            </p:nvSpPr>
            <p:spPr>
              <a:xfrm>
                <a:off x="2705100" y="3619500"/>
                <a:ext cx="81908" cy="184290"/>
              </a:xfrm>
              <a:custGeom>
                <a:avLst/>
                <a:gdLst/>
                <a:ahLst/>
                <a:cxnLst>
                  <a:cxn ang="0">
                    <a:pos x="wd2" y="hd2"/>
                  </a:cxn>
                  <a:cxn ang="5400000">
                    <a:pos x="wd2" y="hd2"/>
                  </a:cxn>
                  <a:cxn ang="10800000">
                    <a:pos x="wd2" y="hd2"/>
                  </a:cxn>
                  <a:cxn ang="16200000">
                    <a:pos x="wd2" y="hd2"/>
                  </a:cxn>
                </a:cxnLst>
                <a:rect l="0" t="0" r="r" b="b"/>
                <a:pathLst>
                  <a:path w="21598" h="21600" extrusionOk="0">
                    <a:moveTo>
                      <a:pt x="10580" y="0"/>
                    </a:moveTo>
                    <a:cubicBezTo>
                      <a:pt x="17462" y="0"/>
                      <a:pt x="21598" y="2469"/>
                      <a:pt x="21598" y="5527"/>
                    </a:cubicBezTo>
                    <a:cubicBezTo>
                      <a:pt x="21598" y="8593"/>
                      <a:pt x="21598" y="21600"/>
                      <a:pt x="21598" y="21600"/>
                    </a:cubicBezTo>
                    <a:lnTo>
                      <a:pt x="1" y="21600"/>
                    </a:lnTo>
                    <a:cubicBezTo>
                      <a:pt x="1" y="21600"/>
                      <a:pt x="-2" y="7263"/>
                      <a:pt x="1" y="5527"/>
                    </a:cubicBezTo>
                    <a:cubicBezTo>
                      <a:pt x="1" y="2469"/>
                      <a:pt x="3702" y="0"/>
                      <a:pt x="10580" y="0"/>
                    </a:cubicBezTo>
                  </a:path>
                </a:pathLst>
              </a:cu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sp>
            <p:nvSpPr>
              <p:cNvPr id="486" name="Shape 158">
                <a:extLst>
                  <a:ext uri="{FF2B5EF4-FFF2-40B4-BE49-F238E27FC236}">
                    <a16:creationId xmlns:a16="http://schemas.microsoft.com/office/drawing/2014/main" id="{82B2729C-D29D-A939-5932-3E9B83B5C36F}"/>
                  </a:ext>
                </a:extLst>
              </p:cNvPr>
              <p:cNvSpPr/>
              <p:nvPr/>
            </p:nvSpPr>
            <p:spPr>
              <a:xfrm>
                <a:off x="5257800" y="3619500"/>
                <a:ext cx="81933" cy="184290"/>
              </a:xfrm>
              <a:custGeom>
                <a:avLst/>
                <a:gdLst/>
                <a:ahLst/>
                <a:cxnLst>
                  <a:cxn ang="0">
                    <a:pos x="wd2" y="hd2"/>
                  </a:cxn>
                  <a:cxn ang="5400000">
                    <a:pos x="wd2" y="hd2"/>
                  </a:cxn>
                  <a:cxn ang="10800000">
                    <a:pos x="wd2" y="hd2"/>
                  </a:cxn>
                  <a:cxn ang="16200000">
                    <a:pos x="wd2" y="hd2"/>
                  </a:cxn>
                </a:cxnLst>
                <a:rect l="0" t="0" r="r" b="b"/>
                <a:pathLst>
                  <a:path w="21598" h="21600" extrusionOk="0">
                    <a:moveTo>
                      <a:pt x="10577" y="0"/>
                    </a:moveTo>
                    <a:cubicBezTo>
                      <a:pt x="17460" y="0"/>
                      <a:pt x="21598" y="2469"/>
                      <a:pt x="21598" y="5527"/>
                    </a:cubicBezTo>
                    <a:cubicBezTo>
                      <a:pt x="21598" y="8593"/>
                      <a:pt x="21598" y="21600"/>
                      <a:pt x="21598" y="21600"/>
                    </a:cubicBezTo>
                    <a:lnTo>
                      <a:pt x="1" y="21600"/>
                    </a:lnTo>
                    <a:cubicBezTo>
                      <a:pt x="1" y="21600"/>
                      <a:pt x="-2" y="7263"/>
                      <a:pt x="1" y="5527"/>
                    </a:cubicBezTo>
                    <a:cubicBezTo>
                      <a:pt x="-2" y="2469"/>
                      <a:pt x="3701" y="0"/>
                      <a:pt x="10577" y="0"/>
                    </a:cubicBezTo>
                  </a:path>
                </a:pathLst>
              </a:custGeom>
              <a:solidFill>
                <a:srgbClr val="535154"/>
              </a:solidFill>
              <a:ln w="25400">
                <a:miter lim="400000"/>
              </a:ln>
            </p:spPr>
            <p:txBody>
              <a:bodyPr lIns="14286" tIns="14286" rIns="14286" bIns="14286" anchor="ctr"/>
              <a:lstStyle/>
              <a:p>
                <a:pPr>
                  <a:tabLst>
                    <a:tab pos="314299" algn="l"/>
                  </a:tabLst>
                  <a:defRPr>
                    <a:effectLst>
                      <a:outerShdw blurRad="38100" dist="12700" dir="5400000" rotWithShape="0">
                        <a:srgbClr val="000000">
                          <a:alpha val="50000"/>
                        </a:srgbClr>
                      </a:outerShdw>
                    </a:effectLst>
                  </a:defRPr>
                </a:pPr>
                <a:endParaRPr sz="1350"/>
              </a:p>
            </p:txBody>
          </p:sp>
        </p:grpSp>
      </p:grpSp>
      <p:grpSp>
        <p:nvGrpSpPr>
          <p:cNvPr id="534" name="Group 533">
            <a:extLst>
              <a:ext uri="{FF2B5EF4-FFF2-40B4-BE49-F238E27FC236}">
                <a16:creationId xmlns:a16="http://schemas.microsoft.com/office/drawing/2014/main" id="{010CF83B-6F1B-7D3E-2EE0-DDDFB121950B}"/>
              </a:ext>
            </a:extLst>
          </p:cNvPr>
          <p:cNvGrpSpPr/>
          <p:nvPr/>
        </p:nvGrpSpPr>
        <p:grpSpPr>
          <a:xfrm>
            <a:off x="6477843" y="5451948"/>
            <a:ext cx="4954909" cy="963299"/>
            <a:chOff x="6661937" y="4747431"/>
            <a:chExt cx="4954909" cy="963299"/>
          </a:xfrm>
        </p:grpSpPr>
        <p:sp>
          <p:nvSpPr>
            <p:cNvPr id="308" name="Freeform 2">
              <a:extLst>
                <a:ext uri="{FF2B5EF4-FFF2-40B4-BE49-F238E27FC236}">
                  <a16:creationId xmlns:a16="http://schemas.microsoft.com/office/drawing/2014/main" id="{F50DCB58-67F3-5E0B-C3D2-24B00A4FCFF7}"/>
                </a:ext>
              </a:extLst>
            </p:cNvPr>
            <p:cNvSpPr>
              <a:spLocks noChangeArrowheads="1"/>
            </p:cNvSpPr>
            <p:nvPr/>
          </p:nvSpPr>
          <p:spPr bwMode="auto">
            <a:xfrm>
              <a:off x="7086002" y="4825636"/>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309" name="Freeform 407">
              <a:extLst>
                <a:ext uri="{FF2B5EF4-FFF2-40B4-BE49-F238E27FC236}">
                  <a16:creationId xmlns:a16="http://schemas.microsoft.com/office/drawing/2014/main" id="{6EAD0A6A-07A2-F108-B00F-9C57CF059D4D}"/>
                </a:ext>
              </a:extLst>
            </p:cNvPr>
            <p:cNvSpPr>
              <a:spLocks noChangeArrowheads="1"/>
            </p:cNvSpPr>
            <p:nvPr/>
          </p:nvSpPr>
          <p:spPr bwMode="auto">
            <a:xfrm>
              <a:off x="7121949" y="5126526"/>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10" name="TextBox 309">
              <a:extLst>
                <a:ext uri="{FF2B5EF4-FFF2-40B4-BE49-F238E27FC236}">
                  <a16:creationId xmlns:a16="http://schemas.microsoft.com/office/drawing/2014/main" id="{98F49F5D-C1B7-F0F1-0100-DFA3D9422004}"/>
                </a:ext>
              </a:extLst>
            </p:cNvPr>
            <p:cNvSpPr txBox="1"/>
            <p:nvPr/>
          </p:nvSpPr>
          <p:spPr>
            <a:xfrm>
              <a:off x="7254993" y="5051025"/>
              <a:ext cx="914400" cy="400110"/>
            </a:xfrm>
            <a:prstGeom prst="rect">
              <a:avLst/>
            </a:prstGeom>
            <a:noFill/>
          </p:spPr>
          <p:txBody>
            <a:bodyPr wrap="square" rtlCol="0">
              <a:spAutoFit/>
            </a:bodyPr>
            <a:lstStyle/>
            <a:p>
              <a:r>
                <a:rPr lang="en-US" sz="1000" spc="-10">
                  <a:latin typeface="Poppins" pitchFamily="2" charset="77"/>
                  <a:cs typeface="Poppins" pitchFamily="2" charset="77"/>
                </a:rPr>
                <a:t>Regulatory Framework</a:t>
              </a:r>
            </a:p>
          </p:txBody>
        </p:sp>
        <p:sp>
          <p:nvSpPr>
            <p:cNvPr id="311" name="Freeform 407">
              <a:extLst>
                <a:ext uri="{FF2B5EF4-FFF2-40B4-BE49-F238E27FC236}">
                  <a16:creationId xmlns:a16="http://schemas.microsoft.com/office/drawing/2014/main" id="{A6F77B64-9EC1-2A4A-17E6-2B6D6D54EF1F}"/>
                </a:ext>
              </a:extLst>
            </p:cNvPr>
            <p:cNvSpPr>
              <a:spLocks noChangeArrowheads="1"/>
            </p:cNvSpPr>
            <p:nvPr/>
          </p:nvSpPr>
          <p:spPr bwMode="auto">
            <a:xfrm>
              <a:off x="8292050" y="5126526"/>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12" name="TextBox 311">
              <a:extLst>
                <a:ext uri="{FF2B5EF4-FFF2-40B4-BE49-F238E27FC236}">
                  <a16:creationId xmlns:a16="http://schemas.microsoft.com/office/drawing/2014/main" id="{9761A75E-680E-2FA8-0DA1-495A41DBE4C8}"/>
                </a:ext>
              </a:extLst>
            </p:cNvPr>
            <p:cNvSpPr txBox="1"/>
            <p:nvPr/>
          </p:nvSpPr>
          <p:spPr>
            <a:xfrm>
              <a:off x="8388491" y="5051025"/>
              <a:ext cx="1298023" cy="400110"/>
            </a:xfrm>
            <a:prstGeom prst="rect">
              <a:avLst/>
            </a:prstGeom>
            <a:noFill/>
          </p:spPr>
          <p:txBody>
            <a:bodyPr wrap="square" rtlCol="0">
              <a:spAutoFit/>
            </a:bodyPr>
            <a:lstStyle/>
            <a:p>
              <a:r>
                <a:rPr lang="en-US" sz="1000" spc="-10" err="1">
                  <a:latin typeface="Poppins" pitchFamily="2" charset="77"/>
                  <a:cs typeface="Poppins" pitchFamily="2" charset="77"/>
                </a:rPr>
                <a:t>Kasawari</a:t>
              </a:r>
              <a:r>
                <a:rPr lang="en-US" sz="1000" spc="-10">
                  <a:latin typeface="Poppins" pitchFamily="2" charset="77"/>
                  <a:cs typeface="Poppins" pitchFamily="2" charset="77"/>
                </a:rPr>
                <a:t> and Lang </a:t>
              </a:r>
              <a:r>
                <a:rPr lang="en-US" sz="1000" spc="-10" err="1">
                  <a:latin typeface="Poppins" pitchFamily="2" charset="77"/>
                  <a:cs typeface="Poppins" pitchFamily="2" charset="77"/>
                </a:rPr>
                <a:t>Lebah</a:t>
              </a:r>
              <a:r>
                <a:rPr lang="en-US" sz="1000" spc="-10">
                  <a:latin typeface="Poppins" pitchFamily="2" charset="77"/>
                  <a:cs typeface="Poppins" pitchFamily="2" charset="77"/>
                </a:rPr>
                <a:t> CCS</a:t>
              </a:r>
            </a:p>
          </p:txBody>
        </p:sp>
        <p:sp>
          <p:nvSpPr>
            <p:cNvPr id="317" name="Freeform 395">
              <a:extLst>
                <a:ext uri="{FF2B5EF4-FFF2-40B4-BE49-F238E27FC236}">
                  <a16:creationId xmlns:a16="http://schemas.microsoft.com/office/drawing/2014/main" id="{F4B1E22F-5D8F-648D-0DCA-3A411D543F7E}"/>
                </a:ext>
              </a:extLst>
            </p:cNvPr>
            <p:cNvSpPr>
              <a:spLocks noChangeArrowheads="1"/>
            </p:cNvSpPr>
            <p:nvPr/>
          </p:nvSpPr>
          <p:spPr bwMode="auto">
            <a:xfrm>
              <a:off x="6661937" y="4825636"/>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r>
                <a:rPr lang="en-US" sz="1000">
                  <a:solidFill>
                    <a:schemeClr val="bg1"/>
                  </a:solidFill>
                  <a:latin typeface="Poppins" panose="00000500000000000000" pitchFamily="2" charset="0"/>
                </a:rPr>
                <a:t>CCS</a:t>
              </a:r>
            </a:p>
          </p:txBody>
        </p:sp>
        <p:sp>
          <p:nvSpPr>
            <p:cNvPr id="318" name="TextBox 317">
              <a:extLst>
                <a:ext uri="{FF2B5EF4-FFF2-40B4-BE49-F238E27FC236}">
                  <a16:creationId xmlns:a16="http://schemas.microsoft.com/office/drawing/2014/main" id="{28DEF7FA-07D5-81B4-47B7-86A0BA15F1B1}"/>
                </a:ext>
              </a:extLst>
            </p:cNvPr>
            <p:cNvSpPr txBox="1"/>
            <p:nvPr/>
          </p:nvSpPr>
          <p:spPr>
            <a:xfrm>
              <a:off x="7077408" y="4810036"/>
              <a:ext cx="247981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CCS FOR INDUSTRY</a:t>
              </a:r>
            </a:p>
          </p:txBody>
        </p:sp>
        <p:sp>
          <p:nvSpPr>
            <p:cNvPr id="319" name="Rectangle: Rounded Corners 318">
              <a:extLst>
                <a:ext uri="{FF2B5EF4-FFF2-40B4-BE49-F238E27FC236}">
                  <a16:creationId xmlns:a16="http://schemas.microsoft.com/office/drawing/2014/main" id="{DE35F850-B138-1B02-B8C2-3FCC790F3863}"/>
                </a:ext>
              </a:extLst>
            </p:cNvPr>
            <p:cNvSpPr/>
            <p:nvPr/>
          </p:nvSpPr>
          <p:spPr>
            <a:xfrm>
              <a:off x="7246155" y="5369506"/>
              <a:ext cx="64176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KE</a:t>
              </a:r>
            </a:p>
          </p:txBody>
        </p:sp>
        <p:sp>
          <p:nvSpPr>
            <p:cNvPr id="320" name="Rectangle: Rounded Corners 319">
              <a:extLst>
                <a:ext uri="{FF2B5EF4-FFF2-40B4-BE49-F238E27FC236}">
                  <a16:creationId xmlns:a16="http://schemas.microsoft.com/office/drawing/2014/main" id="{D4D132F4-A36B-ABDB-7897-C7250DF50516}"/>
                </a:ext>
              </a:extLst>
            </p:cNvPr>
            <p:cNvSpPr/>
            <p:nvPr/>
          </p:nvSpPr>
          <p:spPr>
            <a:xfrm>
              <a:off x="8378303" y="5369506"/>
              <a:ext cx="837387"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PETRONAS</a:t>
              </a:r>
            </a:p>
          </p:txBody>
        </p:sp>
        <p:pic>
          <p:nvPicPr>
            <p:cNvPr id="425" name="Picture 424">
              <a:extLst>
                <a:ext uri="{FF2B5EF4-FFF2-40B4-BE49-F238E27FC236}">
                  <a16:creationId xmlns:a16="http://schemas.microsoft.com/office/drawing/2014/main" id="{3781F0E6-F813-F7D5-0AB0-CEAD5627DA6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841063" y="4747431"/>
              <a:ext cx="775783" cy="775783"/>
            </a:xfrm>
            <a:prstGeom prst="rect">
              <a:avLst/>
            </a:prstGeom>
          </p:spPr>
        </p:pic>
        <p:pic>
          <p:nvPicPr>
            <p:cNvPr id="427" name="Graphic 426" descr="Wave outline">
              <a:extLst>
                <a:ext uri="{FF2B5EF4-FFF2-40B4-BE49-F238E27FC236}">
                  <a16:creationId xmlns:a16="http://schemas.microsoft.com/office/drawing/2014/main" id="{D56332C5-38C3-4020-BD50-A6A1077584E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7292"/>
            <a:stretch/>
          </p:blipFill>
          <p:spPr>
            <a:xfrm>
              <a:off x="10844278" y="5400651"/>
              <a:ext cx="691133" cy="226056"/>
            </a:xfrm>
            <a:prstGeom prst="rect">
              <a:avLst/>
            </a:prstGeom>
          </p:spPr>
        </p:pic>
        <p:sp>
          <p:nvSpPr>
            <p:cNvPr id="487" name="Rectangle 486">
              <a:extLst>
                <a:ext uri="{FF2B5EF4-FFF2-40B4-BE49-F238E27FC236}">
                  <a16:creationId xmlns:a16="http://schemas.microsoft.com/office/drawing/2014/main" id="{EF8674A1-0E81-797D-6198-6D61BABBFB42}"/>
                </a:ext>
              </a:extLst>
            </p:cNvPr>
            <p:cNvSpPr/>
            <p:nvPr/>
          </p:nvSpPr>
          <p:spPr>
            <a:xfrm>
              <a:off x="10889863" y="5522259"/>
              <a:ext cx="599235" cy="146583"/>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extBox 427">
              <a:extLst>
                <a:ext uri="{FF2B5EF4-FFF2-40B4-BE49-F238E27FC236}">
                  <a16:creationId xmlns:a16="http://schemas.microsoft.com/office/drawing/2014/main" id="{02C9F976-815C-87F6-2C20-80940B1C8ACD}"/>
                </a:ext>
              </a:extLst>
            </p:cNvPr>
            <p:cNvSpPr txBox="1"/>
            <p:nvPr/>
          </p:nvSpPr>
          <p:spPr>
            <a:xfrm>
              <a:off x="10856941" y="5481079"/>
              <a:ext cx="460112" cy="184666"/>
            </a:xfrm>
            <a:prstGeom prst="rect">
              <a:avLst/>
            </a:prstGeom>
            <a:noFill/>
          </p:spPr>
          <p:txBody>
            <a:bodyPr wrap="square" rtlCol="0">
              <a:spAutoFit/>
            </a:bodyPr>
            <a:lstStyle/>
            <a:p>
              <a:pPr algn="ctr"/>
              <a:r>
                <a:rPr lang="en-US" sz="600" spc="-10">
                  <a:solidFill>
                    <a:schemeClr val="bg1"/>
                  </a:solidFill>
                  <a:latin typeface="Poppins" pitchFamily="2" charset="77"/>
                  <a:cs typeface="Poppins" pitchFamily="2" charset="77"/>
                </a:rPr>
                <a:t>CO</a:t>
              </a:r>
              <a:r>
                <a:rPr lang="en-US" sz="600" spc="-10" baseline="-25000">
                  <a:solidFill>
                    <a:schemeClr val="bg1"/>
                  </a:solidFill>
                  <a:latin typeface="Poppins" pitchFamily="2" charset="77"/>
                  <a:cs typeface="Poppins" pitchFamily="2" charset="77"/>
                </a:rPr>
                <a:t>2</a:t>
              </a:r>
            </a:p>
          </p:txBody>
        </p:sp>
        <p:sp>
          <p:nvSpPr>
            <p:cNvPr id="429" name="TextBox 428">
              <a:extLst>
                <a:ext uri="{FF2B5EF4-FFF2-40B4-BE49-F238E27FC236}">
                  <a16:creationId xmlns:a16="http://schemas.microsoft.com/office/drawing/2014/main" id="{0C95B8F1-77F4-CB2A-E0D7-68FDFF23E086}"/>
                </a:ext>
              </a:extLst>
            </p:cNvPr>
            <p:cNvSpPr txBox="1"/>
            <p:nvPr/>
          </p:nvSpPr>
          <p:spPr>
            <a:xfrm>
              <a:off x="11060553" y="5526064"/>
              <a:ext cx="460112" cy="184666"/>
            </a:xfrm>
            <a:prstGeom prst="rect">
              <a:avLst/>
            </a:prstGeom>
            <a:noFill/>
          </p:spPr>
          <p:txBody>
            <a:bodyPr wrap="square" rtlCol="0">
              <a:spAutoFit/>
            </a:bodyPr>
            <a:lstStyle/>
            <a:p>
              <a:pPr algn="ctr"/>
              <a:r>
                <a:rPr lang="en-US" sz="600" spc="-10">
                  <a:solidFill>
                    <a:schemeClr val="bg1"/>
                  </a:solidFill>
                  <a:latin typeface="Poppins" pitchFamily="2" charset="77"/>
                  <a:cs typeface="Poppins" pitchFamily="2" charset="77"/>
                </a:rPr>
                <a:t>CO</a:t>
              </a:r>
              <a:r>
                <a:rPr lang="en-US" sz="600" spc="-10" baseline="-25000">
                  <a:solidFill>
                    <a:schemeClr val="bg1"/>
                  </a:solidFill>
                  <a:latin typeface="Poppins" pitchFamily="2" charset="77"/>
                  <a:cs typeface="Poppins" pitchFamily="2" charset="77"/>
                </a:rPr>
                <a:t>2</a:t>
              </a:r>
            </a:p>
          </p:txBody>
        </p:sp>
      </p:grpSp>
      <p:grpSp>
        <p:nvGrpSpPr>
          <p:cNvPr id="528" name="Group 527">
            <a:extLst>
              <a:ext uri="{FF2B5EF4-FFF2-40B4-BE49-F238E27FC236}">
                <a16:creationId xmlns:a16="http://schemas.microsoft.com/office/drawing/2014/main" id="{D21E869D-4CF6-87F3-F715-12C138C60541}"/>
              </a:ext>
            </a:extLst>
          </p:cNvPr>
          <p:cNvGrpSpPr/>
          <p:nvPr/>
        </p:nvGrpSpPr>
        <p:grpSpPr>
          <a:xfrm>
            <a:off x="562036" y="3646343"/>
            <a:ext cx="4892476" cy="920162"/>
            <a:chOff x="1149719" y="2941826"/>
            <a:chExt cx="4892476" cy="920162"/>
          </a:xfrm>
        </p:grpSpPr>
        <p:sp>
          <p:nvSpPr>
            <p:cNvPr id="357" name="Freeform 2">
              <a:extLst>
                <a:ext uri="{FF2B5EF4-FFF2-40B4-BE49-F238E27FC236}">
                  <a16:creationId xmlns:a16="http://schemas.microsoft.com/office/drawing/2014/main" id="{2B66DE99-F287-10F9-4D7B-38E73300EF78}"/>
                </a:ext>
              </a:extLst>
            </p:cNvPr>
            <p:cNvSpPr>
              <a:spLocks noChangeArrowheads="1"/>
            </p:cNvSpPr>
            <p:nvPr/>
          </p:nvSpPr>
          <p:spPr bwMode="auto">
            <a:xfrm>
              <a:off x="1573784" y="2957426"/>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358" name="Freeform 407">
              <a:extLst>
                <a:ext uri="{FF2B5EF4-FFF2-40B4-BE49-F238E27FC236}">
                  <a16:creationId xmlns:a16="http://schemas.microsoft.com/office/drawing/2014/main" id="{BFAA590B-6410-A545-DB17-14305BE59847}"/>
                </a:ext>
              </a:extLst>
            </p:cNvPr>
            <p:cNvSpPr>
              <a:spLocks noChangeArrowheads="1"/>
            </p:cNvSpPr>
            <p:nvPr/>
          </p:nvSpPr>
          <p:spPr bwMode="auto">
            <a:xfrm>
              <a:off x="1609731" y="3258316"/>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359" name="TextBox 358">
              <a:extLst>
                <a:ext uri="{FF2B5EF4-FFF2-40B4-BE49-F238E27FC236}">
                  <a16:creationId xmlns:a16="http://schemas.microsoft.com/office/drawing/2014/main" id="{3C20ADAB-21CB-D5B9-FFE4-BFA6FC352346}"/>
                </a:ext>
              </a:extLst>
            </p:cNvPr>
            <p:cNvSpPr txBox="1"/>
            <p:nvPr/>
          </p:nvSpPr>
          <p:spPr>
            <a:xfrm>
              <a:off x="1742775" y="3182815"/>
              <a:ext cx="1191992" cy="400110"/>
            </a:xfrm>
            <a:prstGeom prst="rect">
              <a:avLst/>
            </a:prstGeom>
            <a:noFill/>
          </p:spPr>
          <p:txBody>
            <a:bodyPr wrap="square" rtlCol="0">
              <a:spAutoFit/>
            </a:bodyPr>
            <a:lstStyle/>
            <a:p>
              <a:r>
                <a:rPr lang="en-US" sz="1000" spc="-10">
                  <a:latin typeface="Poppins" pitchFamily="2" charset="77"/>
                  <a:cs typeface="Poppins" pitchFamily="2" charset="77"/>
                </a:rPr>
                <a:t>Energy Storage System</a:t>
              </a:r>
            </a:p>
          </p:txBody>
        </p:sp>
        <p:sp>
          <p:nvSpPr>
            <p:cNvPr id="366" name="Freeform 395">
              <a:extLst>
                <a:ext uri="{FF2B5EF4-FFF2-40B4-BE49-F238E27FC236}">
                  <a16:creationId xmlns:a16="http://schemas.microsoft.com/office/drawing/2014/main" id="{ECB9B390-CDF6-A745-160C-925589456DF7}"/>
                </a:ext>
              </a:extLst>
            </p:cNvPr>
            <p:cNvSpPr>
              <a:spLocks noChangeArrowheads="1"/>
            </p:cNvSpPr>
            <p:nvPr/>
          </p:nvSpPr>
          <p:spPr bwMode="auto">
            <a:xfrm>
              <a:off x="1149719" y="2957426"/>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pPr algn="r"/>
              <a:r>
                <a:rPr lang="en-US" sz="1000">
                  <a:solidFill>
                    <a:schemeClr val="bg1"/>
                  </a:solidFill>
                  <a:latin typeface="Poppins" panose="00000500000000000000" pitchFamily="2" charset="0"/>
                </a:rPr>
                <a:t>RE</a:t>
              </a:r>
            </a:p>
          </p:txBody>
        </p:sp>
        <p:sp>
          <p:nvSpPr>
            <p:cNvPr id="367" name="TextBox 366">
              <a:extLst>
                <a:ext uri="{FF2B5EF4-FFF2-40B4-BE49-F238E27FC236}">
                  <a16:creationId xmlns:a16="http://schemas.microsoft.com/office/drawing/2014/main" id="{A070E986-06D3-3EEF-1AE7-DC1059AACC56}"/>
                </a:ext>
              </a:extLst>
            </p:cNvPr>
            <p:cNvSpPr txBox="1"/>
            <p:nvPr/>
          </p:nvSpPr>
          <p:spPr>
            <a:xfrm>
              <a:off x="1565190" y="2941826"/>
              <a:ext cx="247981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ENERGY STORAGE</a:t>
              </a:r>
            </a:p>
          </p:txBody>
        </p:sp>
        <p:sp>
          <p:nvSpPr>
            <p:cNvPr id="368" name="Rectangle: Rounded Corners 367">
              <a:extLst>
                <a:ext uri="{FF2B5EF4-FFF2-40B4-BE49-F238E27FC236}">
                  <a16:creationId xmlns:a16="http://schemas.microsoft.com/office/drawing/2014/main" id="{2BA3459B-94A4-D63A-FFDC-530A2991DE8C}"/>
                </a:ext>
              </a:extLst>
            </p:cNvPr>
            <p:cNvSpPr/>
            <p:nvPr/>
          </p:nvSpPr>
          <p:spPr>
            <a:xfrm>
              <a:off x="1733936" y="3500802"/>
              <a:ext cx="855867"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NRECC, ST</a:t>
              </a:r>
            </a:p>
          </p:txBody>
        </p:sp>
        <p:pic>
          <p:nvPicPr>
            <p:cNvPr id="494" name="Graphic 493" descr="Solar Panels with solid fill">
              <a:extLst>
                <a:ext uri="{FF2B5EF4-FFF2-40B4-BE49-F238E27FC236}">
                  <a16:creationId xmlns:a16="http://schemas.microsoft.com/office/drawing/2014/main" id="{B77B4FB7-F4F4-AB5D-1055-99E9D2209C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35477" y="3498158"/>
              <a:ext cx="324559" cy="324559"/>
            </a:xfrm>
            <a:prstGeom prst="rect">
              <a:avLst/>
            </a:prstGeom>
          </p:spPr>
        </p:pic>
        <p:pic>
          <p:nvPicPr>
            <p:cNvPr id="496" name="Graphic 495" descr="Electric Tower with solid fill">
              <a:extLst>
                <a:ext uri="{FF2B5EF4-FFF2-40B4-BE49-F238E27FC236}">
                  <a16:creationId xmlns:a16="http://schemas.microsoft.com/office/drawing/2014/main" id="{7DE20169-2768-9463-8A0A-117F957FE77C}"/>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2133"/>
            <a:stretch/>
          </p:blipFill>
          <p:spPr>
            <a:xfrm>
              <a:off x="5670915" y="3315438"/>
              <a:ext cx="366858" cy="488925"/>
            </a:xfrm>
            <a:prstGeom prst="rect">
              <a:avLst/>
            </a:prstGeom>
          </p:spPr>
        </p:pic>
        <p:pic>
          <p:nvPicPr>
            <p:cNvPr id="492" name="Graphic 491" descr="Battery charging with solid fill">
              <a:extLst>
                <a:ext uri="{FF2B5EF4-FFF2-40B4-BE49-F238E27FC236}">
                  <a16:creationId xmlns:a16="http://schemas.microsoft.com/office/drawing/2014/main" id="{66904E68-9203-D006-65DE-39E877B5C41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67104" y="3402424"/>
              <a:ext cx="459564" cy="459564"/>
            </a:xfrm>
            <a:prstGeom prst="rect">
              <a:avLst/>
            </a:prstGeom>
          </p:spPr>
        </p:pic>
        <p:cxnSp>
          <p:nvCxnSpPr>
            <p:cNvPr id="503" name="Connector: Elbow 502">
              <a:extLst>
                <a:ext uri="{FF2B5EF4-FFF2-40B4-BE49-F238E27FC236}">
                  <a16:creationId xmlns:a16="http://schemas.microsoft.com/office/drawing/2014/main" id="{6553AEEB-09F8-0BA2-568B-8BB82B128517}"/>
                </a:ext>
              </a:extLst>
            </p:cNvPr>
            <p:cNvCxnSpPr>
              <a:cxnSpLocks/>
              <a:stCxn id="496" idx="0"/>
              <a:endCxn id="492" idx="0"/>
            </p:cNvCxnSpPr>
            <p:nvPr/>
          </p:nvCxnSpPr>
          <p:spPr>
            <a:xfrm rot="16200000" flipH="1" flipV="1">
              <a:off x="5482122" y="3030202"/>
              <a:ext cx="86986" cy="657458"/>
            </a:xfrm>
            <a:prstGeom prst="bentConnector3">
              <a:avLst>
                <a:gd name="adj1" fmla="val -95813"/>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6" name="Connector: Elbow 505">
              <a:extLst>
                <a:ext uri="{FF2B5EF4-FFF2-40B4-BE49-F238E27FC236}">
                  <a16:creationId xmlns:a16="http://schemas.microsoft.com/office/drawing/2014/main" id="{364F42E8-B0CC-AD1C-7EFA-52B76AECF9B5}"/>
                </a:ext>
              </a:extLst>
            </p:cNvPr>
            <p:cNvCxnSpPr>
              <a:cxnSpLocks/>
              <a:stCxn id="494" idx="0"/>
              <a:endCxn id="492" idx="0"/>
            </p:cNvCxnSpPr>
            <p:nvPr/>
          </p:nvCxnSpPr>
          <p:spPr>
            <a:xfrm rot="16200000" flipV="1">
              <a:off x="5349455" y="3249855"/>
              <a:ext cx="95734" cy="400871"/>
            </a:xfrm>
            <a:prstGeom prst="bentConnector3">
              <a:avLst>
                <a:gd name="adj1" fmla="val 164669"/>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31" name="Group 530">
            <a:extLst>
              <a:ext uri="{FF2B5EF4-FFF2-40B4-BE49-F238E27FC236}">
                <a16:creationId xmlns:a16="http://schemas.microsoft.com/office/drawing/2014/main" id="{DDE2FB02-0FB5-D79B-8607-80B683615BF5}"/>
              </a:ext>
            </a:extLst>
          </p:cNvPr>
          <p:cNvGrpSpPr/>
          <p:nvPr/>
        </p:nvGrpSpPr>
        <p:grpSpPr>
          <a:xfrm>
            <a:off x="6477843" y="1778133"/>
            <a:ext cx="4892476" cy="894833"/>
            <a:chOff x="6661937" y="1073616"/>
            <a:chExt cx="4892476" cy="894833"/>
          </a:xfrm>
        </p:grpSpPr>
        <p:sp>
          <p:nvSpPr>
            <p:cNvPr id="243" name="Freeform 2">
              <a:extLst>
                <a:ext uri="{FF2B5EF4-FFF2-40B4-BE49-F238E27FC236}">
                  <a16:creationId xmlns:a16="http://schemas.microsoft.com/office/drawing/2014/main" id="{8D215A8D-35CE-ACCF-7E85-ABCBF42C30DB}"/>
                </a:ext>
              </a:extLst>
            </p:cNvPr>
            <p:cNvSpPr>
              <a:spLocks noChangeArrowheads="1"/>
            </p:cNvSpPr>
            <p:nvPr/>
          </p:nvSpPr>
          <p:spPr bwMode="auto">
            <a:xfrm>
              <a:off x="7086002" y="1089216"/>
              <a:ext cx="4468411" cy="849691"/>
            </a:xfrm>
            <a:custGeom>
              <a:avLst/>
              <a:gdLst>
                <a:gd name="T0" fmla="*/ 0 w 6398"/>
                <a:gd name="T1" fmla="*/ 0 h 2393"/>
                <a:gd name="T2" fmla="*/ 6397 w 6398"/>
                <a:gd name="T3" fmla="*/ 0 h 2393"/>
                <a:gd name="T4" fmla="*/ 6397 w 6398"/>
                <a:gd name="T5" fmla="*/ 2392 h 2393"/>
                <a:gd name="T6" fmla="*/ 0 w 6398"/>
                <a:gd name="T7" fmla="*/ 2392 h 2393"/>
                <a:gd name="T8" fmla="*/ 0 w 6398"/>
                <a:gd name="T9" fmla="*/ 0 h 2393"/>
              </a:gdLst>
              <a:ahLst/>
              <a:cxnLst>
                <a:cxn ang="0">
                  <a:pos x="T0" y="T1"/>
                </a:cxn>
                <a:cxn ang="0">
                  <a:pos x="T2" y="T3"/>
                </a:cxn>
                <a:cxn ang="0">
                  <a:pos x="T4" y="T5"/>
                </a:cxn>
                <a:cxn ang="0">
                  <a:pos x="T6" y="T7"/>
                </a:cxn>
                <a:cxn ang="0">
                  <a:pos x="T8" y="T9"/>
                </a:cxn>
              </a:cxnLst>
              <a:rect l="0" t="0" r="r" b="b"/>
              <a:pathLst>
                <a:path w="6398" h="2393">
                  <a:moveTo>
                    <a:pt x="0" y="0"/>
                  </a:moveTo>
                  <a:lnTo>
                    <a:pt x="6397" y="0"/>
                  </a:lnTo>
                  <a:lnTo>
                    <a:pt x="6397" y="2392"/>
                  </a:lnTo>
                  <a:lnTo>
                    <a:pt x="0" y="2392"/>
                  </a:lnTo>
                  <a:lnTo>
                    <a:pt x="0" y="0"/>
                  </a:lnTo>
                </a:path>
              </a:pathLst>
            </a:custGeom>
            <a:solidFill>
              <a:schemeClr val="bg1">
                <a:lumMod val="50000"/>
                <a:alpha val="10000"/>
              </a:schemeClr>
            </a:solidFill>
            <a:ln>
              <a:noFill/>
            </a:ln>
            <a:effectLst/>
          </p:spPr>
          <p:txBody>
            <a:bodyPr wrap="none" anchor="ctr"/>
            <a:lstStyle/>
            <a:p>
              <a:endParaRPr lang="en-US">
                <a:latin typeface="Poppins" panose="00000500000000000000" pitchFamily="2" charset="0"/>
              </a:endParaRPr>
            </a:p>
          </p:txBody>
        </p:sp>
        <p:sp>
          <p:nvSpPr>
            <p:cNvPr id="244" name="Freeform 407">
              <a:extLst>
                <a:ext uri="{FF2B5EF4-FFF2-40B4-BE49-F238E27FC236}">
                  <a16:creationId xmlns:a16="http://schemas.microsoft.com/office/drawing/2014/main" id="{08771004-CD41-BD8F-25EB-8507BBD46B8D}"/>
                </a:ext>
              </a:extLst>
            </p:cNvPr>
            <p:cNvSpPr>
              <a:spLocks noChangeArrowheads="1"/>
            </p:cNvSpPr>
            <p:nvPr/>
          </p:nvSpPr>
          <p:spPr bwMode="auto">
            <a:xfrm>
              <a:off x="7121949" y="1390106"/>
              <a:ext cx="141558" cy="283117"/>
            </a:xfrm>
            <a:custGeom>
              <a:avLst/>
              <a:gdLst>
                <a:gd name="T0" fmla="*/ 524 w 525"/>
                <a:gd name="T1" fmla="*/ 1047 h 1048"/>
                <a:gd name="T2" fmla="*/ 524 w 525"/>
                <a:gd name="T3" fmla="*/ 1047 h 1048"/>
                <a:gd name="T4" fmla="*/ 0 w 525"/>
                <a:gd name="T5" fmla="*/ 524 h 1048"/>
                <a:gd name="T6" fmla="*/ 0 w 525"/>
                <a:gd name="T7" fmla="*/ 524 h 1048"/>
                <a:gd name="T8" fmla="*/ 524 w 525"/>
                <a:gd name="T9" fmla="*/ 0 h 1048"/>
                <a:gd name="T10" fmla="*/ 524 w 525"/>
                <a:gd name="T11" fmla="*/ 1047 h 1048"/>
              </a:gdLst>
              <a:ahLst/>
              <a:cxnLst>
                <a:cxn ang="0">
                  <a:pos x="T0" y="T1"/>
                </a:cxn>
                <a:cxn ang="0">
                  <a:pos x="T2" y="T3"/>
                </a:cxn>
                <a:cxn ang="0">
                  <a:pos x="T4" y="T5"/>
                </a:cxn>
                <a:cxn ang="0">
                  <a:pos x="T6" y="T7"/>
                </a:cxn>
                <a:cxn ang="0">
                  <a:pos x="T8" y="T9"/>
                </a:cxn>
                <a:cxn ang="0">
                  <a:pos x="T10" y="T11"/>
                </a:cxn>
              </a:cxnLst>
              <a:rect l="0" t="0" r="r" b="b"/>
              <a:pathLst>
                <a:path w="525" h="1048">
                  <a:moveTo>
                    <a:pt x="524" y="1047"/>
                  </a:moveTo>
                  <a:lnTo>
                    <a:pt x="524" y="1047"/>
                  </a:lnTo>
                  <a:cubicBezTo>
                    <a:pt x="235" y="1047"/>
                    <a:pt x="0" y="813"/>
                    <a:pt x="0" y="524"/>
                  </a:cubicBezTo>
                  <a:lnTo>
                    <a:pt x="0" y="524"/>
                  </a:lnTo>
                  <a:cubicBezTo>
                    <a:pt x="0" y="235"/>
                    <a:pt x="235" y="0"/>
                    <a:pt x="524" y="0"/>
                  </a:cubicBezTo>
                  <a:lnTo>
                    <a:pt x="524" y="1047"/>
                  </a:lnTo>
                </a:path>
              </a:pathLst>
            </a:custGeom>
            <a:solidFill>
              <a:schemeClr val="accent3"/>
            </a:solidFill>
            <a:ln>
              <a:noFill/>
            </a:ln>
            <a:effectLst/>
          </p:spPr>
          <p:txBody>
            <a:bodyPr wrap="none" anchor="ctr"/>
            <a:lstStyle/>
            <a:p>
              <a:endParaRPr lang="en-US">
                <a:latin typeface="Poppins" panose="00000500000000000000" pitchFamily="2" charset="0"/>
              </a:endParaRPr>
            </a:p>
          </p:txBody>
        </p:sp>
        <p:sp>
          <p:nvSpPr>
            <p:cNvPr id="245" name="TextBox 244">
              <a:extLst>
                <a:ext uri="{FF2B5EF4-FFF2-40B4-BE49-F238E27FC236}">
                  <a16:creationId xmlns:a16="http://schemas.microsoft.com/office/drawing/2014/main" id="{D882A98D-C689-51BA-9BE9-510700D1D590}"/>
                </a:ext>
              </a:extLst>
            </p:cNvPr>
            <p:cNvSpPr txBox="1"/>
            <p:nvPr/>
          </p:nvSpPr>
          <p:spPr>
            <a:xfrm>
              <a:off x="7254993" y="1314605"/>
              <a:ext cx="1561836" cy="400110"/>
            </a:xfrm>
            <a:prstGeom prst="rect">
              <a:avLst/>
            </a:prstGeom>
            <a:noFill/>
          </p:spPr>
          <p:txBody>
            <a:bodyPr wrap="square" rtlCol="0">
              <a:spAutoFit/>
            </a:bodyPr>
            <a:lstStyle/>
            <a:p>
              <a:r>
                <a:rPr lang="en-US" sz="1000" spc="-10">
                  <a:latin typeface="Poppins" pitchFamily="2" charset="77"/>
                  <a:cs typeface="Poppins" pitchFamily="2" charset="77"/>
                </a:rPr>
                <a:t>Co-firing of Hydrogen and Ammonia</a:t>
              </a:r>
            </a:p>
          </p:txBody>
        </p:sp>
        <p:sp>
          <p:nvSpPr>
            <p:cNvPr id="252" name="Freeform 395">
              <a:extLst>
                <a:ext uri="{FF2B5EF4-FFF2-40B4-BE49-F238E27FC236}">
                  <a16:creationId xmlns:a16="http://schemas.microsoft.com/office/drawing/2014/main" id="{9C311BFD-2070-431D-7649-4E1920A8DCEB}"/>
                </a:ext>
              </a:extLst>
            </p:cNvPr>
            <p:cNvSpPr>
              <a:spLocks noChangeArrowheads="1"/>
            </p:cNvSpPr>
            <p:nvPr/>
          </p:nvSpPr>
          <p:spPr bwMode="auto">
            <a:xfrm>
              <a:off x="6661937" y="1089216"/>
              <a:ext cx="424065" cy="849692"/>
            </a:xfrm>
            <a:custGeom>
              <a:avLst/>
              <a:gdLst>
                <a:gd name="T0" fmla="*/ 1195 w 1196"/>
                <a:gd name="T1" fmla="*/ 2392 h 2393"/>
                <a:gd name="T2" fmla="*/ 1195 w 1196"/>
                <a:gd name="T3" fmla="*/ 2392 h 2393"/>
                <a:gd name="T4" fmla="*/ 0 w 1196"/>
                <a:gd name="T5" fmla="*/ 1196 h 2393"/>
                <a:gd name="T6" fmla="*/ 0 w 1196"/>
                <a:gd name="T7" fmla="*/ 1196 h 2393"/>
                <a:gd name="T8" fmla="*/ 1195 w 1196"/>
                <a:gd name="T9" fmla="*/ 0 h 2393"/>
                <a:gd name="T10" fmla="*/ 1195 w 1196"/>
                <a:gd name="T11" fmla="*/ 2392 h 2393"/>
              </a:gdLst>
              <a:ahLst/>
              <a:cxnLst>
                <a:cxn ang="0">
                  <a:pos x="T0" y="T1"/>
                </a:cxn>
                <a:cxn ang="0">
                  <a:pos x="T2" y="T3"/>
                </a:cxn>
                <a:cxn ang="0">
                  <a:pos x="T4" y="T5"/>
                </a:cxn>
                <a:cxn ang="0">
                  <a:pos x="T6" y="T7"/>
                </a:cxn>
                <a:cxn ang="0">
                  <a:pos x="T8" y="T9"/>
                </a:cxn>
                <a:cxn ang="0">
                  <a:pos x="T10" y="T11"/>
                </a:cxn>
              </a:cxnLst>
              <a:rect l="0" t="0" r="r" b="b"/>
              <a:pathLst>
                <a:path w="1196" h="2393">
                  <a:moveTo>
                    <a:pt x="1195" y="2392"/>
                  </a:moveTo>
                  <a:lnTo>
                    <a:pt x="1195" y="2392"/>
                  </a:lnTo>
                  <a:cubicBezTo>
                    <a:pt x="535" y="2392"/>
                    <a:pt x="0" y="1856"/>
                    <a:pt x="0" y="1196"/>
                  </a:cubicBezTo>
                  <a:lnTo>
                    <a:pt x="0" y="1196"/>
                  </a:lnTo>
                  <a:cubicBezTo>
                    <a:pt x="0" y="536"/>
                    <a:pt x="535" y="0"/>
                    <a:pt x="1195" y="0"/>
                  </a:cubicBezTo>
                  <a:lnTo>
                    <a:pt x="1195" y="2392"/>
                  </a:lnTo>
                </a:path>
              </a:pathLst>
            </a:custGeom>
            <a:solidFill>
              <a:srgbClr val="1799A8"/>
            </a:solidFill>
            <a:ln>
              <a:noFill/>
            </a:ln>
            <a:effectLst/>
          </p:spPr>
          <p:txBody>
            <a:bodyPr wrap="none" anchor="ctr"/>
            <a:lstStyle/>
            <a:p>
              <a:pPr algn="r"/>
              <a:r>
                <a:rPr lang="en-US" sz="1000">
                  <a:solidFill>
                    <a:schemeClr val="bg1"/>
                  </a:solidFill>
                  <a:latin typeface="Poppins" panose="00000500000000000000" pitchFamily="2" charset="0"/>
                </a:rPr>
                <a:t>H</a:t>
              </a:r>
              <a:r>
                <a:rPr lang="en-US" sz="1000" baseline="-25000">
                  <a:solidFill>
                    <a:schemeClr val="bg1"/>
                  </a:solidFill>
                  <a:latin typeface="Poppins" panose="00000500000000000000" pitchFamily="2" charset="0"/>
                </a:rPr>
                <a:t>2</a:t>
              </a:r>
            </a:p>
          </p:txBody>
        </p:sp>
        <p:sp>
          <p:nvSpPr>
            <p:cNvPr id="253" name="TextBox 252">
              <a:extLst>
                <a:ext uri="{FF2B5EF4-FFF2-40B4-BE49-F238E27FC236}">
                  <a16:creationId xmlns:a16="http://schemas.microsoft.com/office/drawing/2014/main" id="{3A08DFF4-B04D-DDB5-EF76-D304220757D4}"/>
                </a:ext>
              </a:extLst>
            </p:cNvPr>
            <p:cNvSpPr txBox="1"/>
            <p:nvPr/>
          </p:nvSpPr>
          <p:spPr>
            <a:xfrm>
              <a:off x="7077408" y="1073616"/>
              <a:ext cx="2479818" cy="307777"/>
            </a:xfrm>
            <a:prstGeom prst="rect">
              <a:avLst/>
            </a:prstGeom>
            <a:noFill/>
          </p:spPr>
          <p:txBody>
            <a:bodyPr wrap="square" rtlCol="0" anchor="b">
              <a:spAutoFit/>
            </a:bodyPr>
            <a:lstStyle/>
            <a:p>
              <a:r>
                <a:rPr lang="en-US" sz="1400" b="1" spc="-15">
                  <a:solidFill>
                    <a:srgbClr val="226AA3"/>
                  </a:solidFill>
                  <a:latin typeface="Poppins" pitchFamily="2" charset="77"/>
                  <a:cs typeface="Poppins" pitchFamily="2" charset="77"/>
                </a:rPr>
                <a:t>HYDROGEN FOR POWER</a:t>
              </a:r>
            </a:p>
          </p:txBody>
        </p:sp>
        <p:sp>
          <p:nvSpPr>
            <p:cNvPr id="254" name="Rectangle: Rounded Corners 253">
              <a:extLst>
                <a:ext uri="{FF2B5EF4-FFF2-40B4-BE49-F238E27FC236}">
                  <a16:creationId xmlns:a16="http://schemas.microsoft.com/office/drawing/2014/main" id="{E9C199B3-1007-EA9A-6D9C-D41EF173C56F}"/>
                </a:ext>
              </a:extLst>
            </p:cNvPr>
            <p:cNvSpPr/>
            <p:nvPr/>
          </p:nvSpPr>
          <p:spPr>
            <a:xfrm>
              <a:off x="7246155" y="1607449"/>
              <a:ext cx="641760" cy="299082"/>
            </a:xfrm>
            <a:prstGeom prst="round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800">
                  <a:solidFill>
                    <a:schemeClr val="bg1">
                      <a:lumMod val="50000"/>
                    </a:schemeClr>
                  </a:solidFill>
                  <a:latin typeface="Poppins" panose="00000500000000000000" pitchFamily="2" charset="0"/>
                  <a:cs typeface="Poppins" panose="00000500000000000000" pitchFamily="2" charset="0"/>
                </a:rPr>
                <a:t>TNB</a:t>
              </a:r>
            </a:p>
          </p:txBody>
        </p:sp>
        <p:grpSp>
          <p:nvGrpSpPr>
            <p:cNvPr id="525" name="Group 524">
              <a:extLst>
                <a:ext uri="{FF2B5EF4-FFF2-40B4-BE49-F238E27FC236}">
                  <a16:creationId xmlns:a16="http://schemas.microsoft.com/office/drawing/2014/main" id="{29C3499F-466D-6202-3FE4-E341755B39BE}"/>
                </a:ext>
              </a:extLst>
            </p:cNvPr>
            <p:cNvGrpSpPr/>
            <p:nvPr/>
          </p:nvGrpSpPr>
          <p:grpSpPr>
            <a:xfrm>
              <a:off x="10875673" y="1419432"/>
              <a:ext cx="605583" cy="549017"/>
              <a:chOff x="10875673" y="1419432"/>
              <a:chExt cx="605583" cy="549017"/>
            </a:xfrm>
          </p:grpSpPr>
          <p:pic>
            <p:nvPicPr>
              <p:cNvPr id="523" name="Picture 522">
                <a:extLst>
                  <a:ext uri="{FF2B5EF4-FFF2-40B4-BE49-F238E27FC236}">
                    <a16:creationId xmlns:a16="http://schemas.microsoft.com/office/drawing/2014/main" id="{B788FC16-0CC8-676A-D571-858CA71DB009}"/>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l="18121" t="24017" r="13343" b="13849"/>
              <a:stretch/>
            </p:blipFill>
            <p:spPr>
              <a:xfrm>
                <a:off x="10875673" y="1419432"/>
                <a:ext cx="605583" cy="549017"/>
              </a:xfrm>
              <a:prstGeom prst="rect">
                <a:avLst/>
              </a:prstGeom>
            </p:spPr>
          </p:pic>
          <p:sp>
            <p:nvSpPr>
              <p:cNvPr id="524" name="TextBox 523">
                <a:extLst>
                  <a:ext uri="{FF2B5EF4-FFF2-40B4-BE49-F238E27FC236}">
                    <a16:creationId xmlns:a16="http://schemas.microsoft.com/office/drawing/2014/main" id="{FA0B48A7-4380-9C91-7222-48EFCC8C2245}"/>
                  </a:ext>
                </a:extLst>
              </p:cNvPr>
              <p:cNvSpPr txBox="1"/>
              <p:nvPr/>
            </p:nvSpPr>
            <p:spPr>
              <a:xfrm>
                <a:off x="10902382" y="1630850"/>
                <a:ext cx="296364" cy="184666"/>
              </a:xfrm>
              <a:prstGeom prst="rect">
                <a:avLst/>
              </a:prstGeom>
              <a:noFill/>
            </p:spPr>
            <p:txBody>
              <a:bodyPr wrap="square" rtlCol="0">
                <a:spAutoFit/>
              </a:bodyPr>
              <a:lstStyle/>
              <a:p>
                <a:pPr algn="ctr"/>
                <a:r>
                  <a:rPr lang="en-US" sz="600">
                    <a:solidFill>
                      <a:srgbClr val="1E598A"/>
                    </a:solidFill>
                    <a:latin typeface="Poppins" panose="00000500000000000000" pitchFamily="2" charset="0"/>
                    <a:cs typeface="Poppins" panose="00000500000000000000" pitchFamily="2" charset="0"/>
                  </a:rPr>
                  <a:t>H</a:t>
                </a:r>
                <a:r>
                  <a:rPr lang="en-US" sz="600" baseline="-25000">
                    <a:solidFill>
                      <a:srgbClr val="1E598A"/>
                    </a:solidFill>
                    <a:latin typeface="Poppins" panose="00000500000000000000" pitchFamily="2" charset="0"/>
                    <a:cs typeface="Poppins" panose="00000500000000000000" pitchFamily="2" charset="0"/>
                  </a:rPr>
                  <a:t>2</a:t>
                </a:r>
              </a:p>
            </p:txBody>
          </p:sp>
        </p:grpSp>
      </p:grpSp>
      <p:pic>
        <p:nvPicPr>
          <p:cNvPr id="538" name="Graphic 537" descr="Travel outline">
            <a:extLst>
              <a:ext uri="{FF2B5EF4-FFF2-40B4-BE49-F238E27FC236}">
                <a16:creationId xmlns:a16="http://schemas.microsoft.com/office/drawing/2014/main" id="{5EF24925-95A2-3435-579A-11B93BDFE80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60571" y="3678910"/>
            <a:ext cx="367311" cy="367311"/>
          </a:xfrm>
          <a:prstGeom prst="rect">
            <a:avLst/>
          </a:prstGeom>
        </p:spPr>
      </p:pic>
      <p:sp>
        <p:nvSpPr>
          <p:cNvPr id="3" name="Text Placeholder 1">
            <a:extLst>
              <a:ext uri="{FF2B5EF4-FFF2-40B4-BE49-F238E27FC236}">
                <a16:creationId xmlns:a16="http://schemas.microsoft.com/office/drawing/2014/main" id="{9B73384D-04AA-524D-3031-A39F8DCFC518}"/>
              </a:ext>
            </a:extLst>
          </p:cNvPr>
          <p:cNvSpPr txBox="1">
            <a:spLocks/>
          </p:cNvSpPr>
          <p:nvPr/>
        </p:nvSpPr>
        <p:spPr>
          <a:xfrm>
            <a:off x="564689" y="805695"/>
            <a:ext cx="3501661" cy="8422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1E598A"/>
                </a:solidFill>
              </a:rPr>
              <a:t>Flagship Catalyst Projects and Initiatives</a:t>
            </a:r>
          </a:p>
        </p:txBody>
      </p:sp>
      <p:sp>
        <p:nvSpPr>
          <p:cNvPr id="4" name="Text Placeholder 1">
            <a:extLst>
              <a:ext uri="{FF2B5EF4-FFF2-40B4-BE49-F238E27FC236}">
                <a16:creationId xmlns:a16="http://schemas.microsoft.com/office/drawing/2014/main" id="{7FB6CC28-5DAE-00A3-789D-BF1C62C24D0B}"/>
              </a:ext>
            </a:extLst>
          </p:cNvPr>
          <p:cNvSpPr txBox="1">
            <a:spLocks/>
          </p:cNvSpPr>
          <p:nvPr/>
        </p:nvSpPr>
        <p:spPr>
          <a:xfrm>
            <a:off x="3905250" y="782699"/>
            <a:ext cx="7606796" cy="888232"/>
          </a:xfrm>
          <a:prstGeom prst="rect">
            <a:avLst/>
          </a:prstGeom>
          <a:no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a:solidFill>
                  <a:schemeClr val="tx1">
                    <a:lumMod val="65000"/>
                    <a:lumOff val="35000"/>
                  </a:schemeClr>
                </a:solidFill>
                <a:latin typeface="Franklin Gothic Book" panose="020B0503020102020204" pitchFamily="34" charset="0"/>
              </a:rPr>
              <a:t>The catalyst projects and initiatives </a:t>
            </a:r>
            <a:r>
              <a:rPr lang="en-US" sz="2000" b="1">
                <a:solidFill>
                  <a:srgbClr val="1E598A"/>
                </a:solidFill>
                <a:latin typeface="Franklin Gothic Book" panose="020B0503020102020204" pitchFamily="34" charset="0"/>
              </a:rPr>
              <a:t>champions</a:t>
            </a:r>
            <a:r>
              <a:rPr lang="en-US" sz="2000">
                <a:solidFill>
                  <a:schemeClr val="tx1">
                    <a:lumMod val="65000"/>
                    <a:lumOff val="35000"/>
                  </a:schemeClr>
                </a:solidFill>
                <a:latin typeface="Franklin Gothic Book" panose="020B0503020102020204" pitchFamily="34" charset="0"/>
              </a:rPr>
              <a:t> will showcase varying </a:t>
            </a:r>
            <a:r>
              <a:rPr lang="en-US" sz="2000" b="1">
                <a:solidFill>
                  <a:srgbClr val="1E598A"/>
                </a:solidFill>
                <a:latin typeface="Franklin Gothic Book" panose="020B0503020102020204" pitchFamily="34" charset="0"/>
              </a:rPr>
              <a:t>modalities</a:t>
            </a:r>
            <a:r>
              <a:rPr lang="en-US" sz="2000">
                <a:solidFill>
                  <a:schemeClr val="tx1">
                    <a:lumMod val="65000"/>
                    <a:lumOff val="35000"/>
                  </a:schemeClr>
                </a:solidFill>
                <a:latin typeface="Franklin Gothic Book" panose="020B0503020102020204" pitchFamily="34" charset="0"/>
              </a:rPr>
              <a:t> in accelerating Malaysia's energy transition journey</a:t>
            </a:r>
            <a:endParaRPr lang="en-US" sz="2000" b="1">
              <a:solidFill>
                <a:srgbClr val="1E598A"/>
              </a:solidFill>
              <a:latin typeface="Franklin Gothic Book" panose="020B0503020102020204" pitchFamily="34" charset="0"/>
            </a:endParaRPr>
          </a:p>
        </p:txBody>
      </p:sp>
      <p:sp>
        <p:nvSpPr>
          <p:cNvPr id="585" name="BJPseudoFooter">
            <a:extLst>
              <a:ext uri="{FF2B5EF4-FFF2-40B4-BE49-F238E27FC236}">
                <a16:creationId xmlns:a16="http://schemas.microsoft.com/office/drawing/2014/main" id="{B334C4F3-0CFB-A116-22C4-FC057F9F17F4}"/>
              </a:ext>
            </a:extLst>
          </p:cNvPr>
          <p:cNvSpPr txBox="1"/>
          <p:nvPr>
            <p:custDataLst>
              <p:tags r:id="rId1"/>
            </p:custDataLst>
          </p:nvPr>
        </p:nvSpPr>
        <p:spPr>
          <a:xfrm>
            <a:off x="127000" y="6673334"/>
            <a:ext cx="388248" cy="184666"/>
          </a:xfrm>
          <a:prstGeom prst="rect">
            <a:avLst/>
          </a:prstGeom>
          <a:noFill/>
        </p:spPr>
        <p:txBody>
          <a:bodyPr vert="horz" wrap="none" rtlCol="0">
            <a:spAutoFit/>
          </a:bodyPr>
          <a:lstStyle/>
          <a:p>
            <a:r>
              <a:rPr lang="en-US" sz="600">
                <a:solidFill>
                  <a:srgbClr val="000000"/>
                </a:solidFill>
                <a:latin typeface="Verdana" panose="020B0604030504040204" pitchFamily="34" charset="0"/>
              </a:rPr>
              <a:t>Open</a:t>
            </a:r>
          </a:p>
        </p:txBody>
      </p:sp>
    </p:spTree>
    <p:extLst>
      <p:ext uri="{BB962C8B-B14F-4D97-AF65-F5344CB8AC3E}">
        <p14:creationId xmlns:p14="http://schemas.microsoft.com/office/powerpoint/2010/main" val="2569222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E15BED-9FEE-2240-1DBE-B3CE0A16BAE7}"/>
              </a:ext>
            </a:extLst>
          </p:cNvPr>
          <p:cNvSpPr/>
          <p:nvPr/>
        </p:nvSpPr>
        <p:spPr>
          <a:xfrm>
            <a:off x="4746709" y="1825060"/>
            <a:ext cx="2698583"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i="1">
                <a:solidFill>
                  <a:schemeClr val="tx1"/>
                </a:solidFill>
                <a:latin typeface="Franklin Gothic Book" panose="020B0503020102020204" pitchFamily="34" charset="0"/>
              </a:rPr>
              <a:t>RT Pathway 2050 Targets</a:t>
            </a:r>
          </a:p>
        </p:txBody>
      </p:sp>
      <p:sp>
        <p:nvSpPr>
          <p:cNvPr id="22" name="Rectangle 21">
            <a:extLst>
              <a:ext uri="{FF2B5EF4-FFF2-40B4-BE49-F238E27FC236}">
                <a16:creationId xmlns:a16="http://schemas.microsoft.com/office/drawing/2014/main" id="{D7C02D8C-72A6-05BD-70D7-9F55DF034C7E}"/>
              </a:ext>
            </a:extLst>
          </p:cNvPr>
          <p:cNvSpPr/>
          <p:nvPr/>
        </p:nvSpPr>
        <p:spPr>
          <a:xfrm>
            <a:off x="454026" y="3957358"/>
            <a:ext cx="3698874" cy="23882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5760" indent="-457200">
              <a:spcAft>
                <a:spcPts val="600"/>
              </a:spcAft>
            </a:pPr>
            <a:r>
              <a:rPr lang="en-US" sz="1200">
                <a:solidFill>
                  <a:schemeClr val="tx1"/>
                </a:solidFill>
                <a:latin typeface="Franklin Gothic Book" panose="020B0503020102020204" pitchFamily="34" charset="0"/>
              </a:rPr>
              <a:t>EE1	Improve EE awareness</a:t>
            </a:r>
          </a:p>
          <a:p>
            <a:pPr marL="365760" indent="-457200">
              <a:spcAft>
                <a:spcPts val="600"/>
              </a:spcAft>
            </a:pPr>
            <a:r>
              <a:rPr lang="en-US" sz="1200">
                <a:solidFill>
                  <a:schemeClr val="tx1"/>
                </a:solidFill>
                <a:latin typeface="Franklin Gothic Book" panose="020B0503020102020204" pitchFamily="34" charset="0"/>
              </a:rPr>
              <a:t>EE2	Improve existing MEPS and 5-star rating bands</a:t>
            </a:r>
          </a:p>
          <a:p>
            <a:pPr marL="365760" indent="-457200">
              <a:spcAft>
                <a:spcPts val="600"/>
              </a:spcAft>
            </a:pPr>
            <a:r>
              <a:rPr lang="en-US" sz="1200">
                <a:solidFill>
                  <a:schemeClr val="tx1"/>
                </a:solidFill>
                <a:latin typeface="Franklin Gothic Book" panose="020B0503020102020204" pitchFamily="34" charset="0"/>
              </a:rPr>
              <a:t>EE3	Enhance mandatory audits for large commercial and industrial buildings</a:t>
            </a:r>
          </a:p>
          <a:p>
            <a:pPr marL="365760" indent="-457200">
              <a:spcAft>
                <a:spcPts val="600"/>
              </a:spcAft>
            </a:pPr>
            <a:r>
              <a:rPr lang="en-US" sz="1200">
                <a:solidFill>
                  <a:schemeClr val="tx1"/>
                </a:solidFill>
                <a:latin typeface="Franklin Gothic Book" panose="020B0503020102020204" pitchFamily="34" charset="0"/>
              </a:rPr>
              <a:t>EE4	Establish green building codes for energy-intensive residential and commercial buildings</a:t>
            </a:r>
          </a:p>
          <a:p>
            <a:pPr marL="365760" indent="-457200">
              <a:spcAft>
                <a:spcPts val="600"/>
              </a:spcAft>
            </a:pPr>
            <a:r>
              <a:rPr lang="en-US" sz="1200">
                <a:solidFill>
                  <a:schemeClr val="tx1"/>
                </a:solidFill>
                <a:latin typeface="Franklin Gothic Book" panose="020B0503020102020204" pitchFamily="34" charset="0"/>
              </a:rPr>
              <a:t>EE5	Establish an ESCO platform</a:t>
            </a:r>
          </a:p>
          <a:p>
            <a:pPr marL="365760" indent="-457200">
              <a:spcAft>
                <a:spcPts val="600"/>
              </a:spcAft>
            </a:pPr>
            <a:r>
              <a:rPr lang="en-US" sz="1200">
                <a:solidFill>
                  <a:schemeClr val="tx1"/>
                </a:solidFill>
                <a:latin typeface="Franklin Gothic Book" panose="020B0503020102020204" pitchFamily="34" charset="0"/>
              </a:rPr>
              <a:t>EE6	Launch a major EE retrofit initiative amongst government buildings</a:t>
            </a:r>
          </a:p>
        </p:txBody>
      </p:sp>
      <p:sp>
        <p:nvSpPr>
          <p:cNvPr id="24" name="Rectangle 23">
            <a:extLst>
              <a:ext uri="{FF2B5EF4-FFF2-40B4-BE49-F238E27FC236}">
                <a16:creationId xmlns:a16="http://schemas.microsoft.com/office/drawing/2014/main" id="{15171BC3-9B8B-6663-7FFB-31A166887ACD}"/>
              </a:ext>
            </a:extLst>
          </p:cNvPr>
          <p:cNvSpPr/>
          <p:nvPr/>
        </p:nvSpPr>
        <p:spPr>
          <a:xfrm>
            <a:off x="4279132" y="3957358"/>
            <a:ext cx="3698874" cy="23882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5760" indent="-457200">
              <a:spcAft>
                <a:spcPts val="600"/>
              </a:spcAft>
            </a:pPr>
            <a:r>
              <a:rPr lang="en-US" sz="1200">
                <a:solidFill>
                  <a:schemeClr val="tx1"/>
                </a:solidFill>
                <a:latin typeface="Franklin Gothic Book" panose="020B0503020102020204" pitchFamily="34" charset="0"/>
              </a:rPr>
              <a:t>RE1	Establish solar parks for accelerated deployment of utility-scale solar</a:t>
            </a:r>
          </a:p>
          <a:p>
            <a:pPr marL="365760" indent="-457200">
              <a:spcAft>
                <a:spcPts val="600"/>
              </a:spcAft>
            </a:pPr>
            <a:r>
              <a:rPr lang="en-US" sz="1200">
                <a:solidFill>
                  <a:schemeClr val="tx1"/>
                </a:solidFill>
                <a:latin typeface="Franklin Gothic Book" panose="020B0503020102020204" pitchFamily="34" charset="0"/>
              </a:rPr>
              <a:t>RE2	Promote floating solar and </a:t>
            </a:r>
            <a:r>
              <a:rPr lang="en-US" sz="1200" err="1">
                <a:solidFill>
                  <a:schemeClr val="tx1"/>
                </a:solidFill>
                <a:latin typeface="Franklin Gothic Book" panose="020B0503020102020204" pitchFamily="34" charset="0"/>
              </a:rPr>
              <a:t>agrivoltaic</a:t>
            </a:r>
            <a:r>
              <a:rPr lang="en-US" sz="1200">
                <a:solidFill>
                  <a:schemeClr val="tx1"/>
                </a:solidFill>
                <a:latin typeface="Franklin Gothic Book" panose="020B0503020102020204" pitchFamily="34" charset="0"/>
              </a:rPr>
              <a:t> technology</a:t>
            </a:r>
          </a:p>
          <a:p>
            <a:pPr marL="365760" indent="-457200">
              <a:spcAft>
                <a:spcPts val="600"/>
              </a:spcAft>
            </a:pPr>
            <a:r>
              <a:rPr lang="en-US" sz="1200">
                <a:solidFill>
                  <a:schemeClr val="tx1"/>
                </a:solidFill>
                <a:latin typeface="Franklin Gothic Book" panose="020B0503020102020204" pitchFamily="34" charset="0"/>
              </a:rPr>
              <a:t>RE3	Expand virtual aggregation model for rooftop solar</a:t>
            </a:r>
          </a:p>
          <a:p>
            <a:pPr marL="365760" indent="-457200">
              <a:spcAft>
                <a:spcPts val="600"/>
              </a:spcAft>
            </a:pPr>
            <a:r>
              <a:rPr lang="en-US" sz="1200">
                <a:solidFill>
                  <a:schemeClr val="tx1"/>
                </a:solidFill>
                <a:latin typeface="Franklin Gothic Book" panose="020B0503020102020204" pitchFamily="34" charset="0"/>
              </a:rPr>
              <a:t>RE4	Develop plan for accelerated investments of transmission and distribution</a:t>
            </a:r>
          </a:p>
          <a:p>
            <a:pPr marL="365760" indent="-457200">
              <a:spcAft>
                <a:spcPts val="600"/>
              </a:spcAft>
            </a:pPr>
            <a:r>
              <a:rPr lang="en-US" sz="1200">
                <a:solidFill>
                  <a:schemeClr val="tx1"/>
                </a:solidFill>
                <a:latin typeface="Franklin Gothic Book" panose="020B0503020102020204" pitchFamily="34" charset="0"/>
              </a:rPr>
              <a:t>RE5	Develop TPA framework for sourcing of RE</a:t>
            </a:r>
          </a:p>
          <a:p>
            <a:pPr marL="365760" indent="-457200">
              <a:spcAft>
                <a:spcPts val="600"/>
              </a:spcAft>
            </a:pPr>
            <a:r>
              <a:rPr lang="en-US" sz="1200">
                <a:solidFill>
                  <a:schemeClr val="tx1"/>
                </a:solidFill>
                <a:latin typeface="Franklin Gothic Book" panose="020B0503020102020204" pitchFamily="34" charset="0"/>
              </a:rPr>
              <a:t>RE6	Set up RE exchange hub to enable cross-border RE trading</a:t>
            </a:r>
          </a:p>
        </p:txBody>
      </p:sp>
      <p:sp>
        <p:nvSpPr>
          <p:cNvPr id="33" name="Rectangle 32">
            <a:extLst>
              <a:ext uri="{FF2B5EF4-FFF2-40B4-BE49-F238E27FC236}">
                <a16:creationId xmlns:a16="http://schemas.microsoft.com/office/drawing/2014/main" id="{4017140D-2718-1AED-F105-26F3B13D5DCE}"/>
              </a:ext>
            </a:extLst>
          </p:cNvPr>
          <p:cNvSpPr/>
          <p:nvPr/>
        </p:nvSpPr>
        <p:spPr>
          <a:xfrm>
            <a:off x="8094580" y="3957358"/>
            <a:ext cx="3698874" cy="23882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5760" indent="-457200">
              <a:spcAft>
                <a:spcPts val="600"/>
              </a:spcAft>
            </a:pPr>
            <a:r>
              <a:rPr lang="en-US" sz="1200">
                <a:solidFill>
                  <a:schemeClr val="tx1"/>
                </a:solidFill>
                <a:latin typeface="Franklin Gothic Book" panose="020B0503020102020204" pitchFamily="34" charset="0"/>
              </a:rPr>
              <a:t>HY1	Establish low-carbon hydrogen standards and regulations</a:t>
            </a:r>
          </a:p>
          <a:p>
            <a:pPr marL="365760" indent="-457200">
              <a:spcAft>
                <a:spcPts val="600"/>
              </a:spcAft>
            </a:pPr>
            <a:r>
              <a:rPr lang="en-US" sz="1200">
                <a:solidFill>
                  <a:schemeClr val="tx1"/>
                </a:solidFill>
                <a:latin typeface="Franklin Gothic Book" panose="020B0503020102020204" pitchFamily="34" charset="0"/>
              </a:rPr>
              <a:t>HY2	Develop domestic green </a:t>
            </a:r>
            <a:r>
              <a:rPr lang="en-US" sz="1200" err="1">
                <a:solidFill>
                  <a:schemeClr val="tx1"/>
                </a:solidFill>
                <a:latin typeface="Franklin Gothic Book" panose="020B0503020102020204" pitchFamily="34" charset="0"/>
              </a:rPr>
              <a:t>electrolyser</a:t>
            </a:r>
            <a:r>
              <a:rPr lang="en-US" sz="1200">
                <a:solidFill>
                  <a:schemeClr val="tx1"/>
                </a:solidFill>
                <a:latin typeface="Franklin Gothic Book" panose="020B0503020102020204" pitchFamily="34" charset="0"/>
              </a:rPr>
              <a:t> manufacturing capabilities</a:t>
            </a:r>
          </a:p>
          <a:p>
            <a:pPr marL="365760" indent="-457200">
              <a:spcAft>
                <a:spcPts val="600"/>
              </a:spcAft>
            </a:pPr>
            <a:r>
              <a:rPr lang="en-US" sz="1200">
                <a:solidFill>
                  <a:schemeClr val="tx1"/>
                </a:solidFill>
                <a:latin typeface="Franklin Gothic Book" panose="020B0503020102020204" pitchFamily="34" charset="0"/>
              </a:rPr>
              <a:t>HY3	Reduce </a:t>
            </a:r>
            <a:r>
              <a:rPr lang="en-US" sz="1200" err="1">
                <a:solidFill>
                  <a:schemeClr val="tx1"/>
                </a:solidFill>
                <a:latin typeface="Franklin Gothic Book" panose="020B0503020102020204" pitchFamily="34" charset="0"/>
              </a:rPr>
              <a:t>Leveised</a:t>
            </a:r>
            <a:r>
              <a:rPr lang="en-US" sz="1200">
                <a:solidFill>
                  <a:schemeClr val="tx1"/>
                </a:solidFill>
                <a:latin typeface="Franklin Gothic Book" panose="020B0503020102020204" pitchFamily="34" charset="0"/>
              </a:rPr>
              <a:t> Cost of Hydrogen (LCOH) for low-carbon hydrogen</a:t>
            </a:r>
          </a:p>
          <a:p>
            <a:pPr marL="365760" indent="-457200">
              <a:spcAft>
                <a:spcPts val="600"/>
              </a:spcAft>
            </a:pPr>
            <a:r>
              <a:rPr lang="en-US" sz="1200">
                <a:solidFill>
                  <a:schemeClr val="tx1"/>
                </a:solidFill>
                <a:latin typeface="Franklin Gothic Book" panose="020B0503020102020204" pitchFamily="34" charset="0"/>
              </a:rPr>
              <a:t>HY4	Stimulate demand for low-carbon hydrogen</a:t>
            </a:r>
          </a:p>
        </p:txBody>
      </p:sp>
      <p:pic>
        <p:nvPicPr>
          <p:cNvPr id="110" name="Picture 109">
            <a:extLst>
              <a:ext uri="{FF2B5EF4-FFF2-40B4-BE49-F238E27FC236}">
                <a16:creationId xmlns:a16="http://schemas.microsoft.com/office/drawing/2014/main" id="{8F3AC2D0-A082-3C37-B378-D0D99D1AB2CA}"/>
              </a:ext>
            </a:extLst>
          </p:cNvPr>
          <p:cNvPicPr>
            <a:picLocks noChangeAspect="1"/>
          </p:cNvPicPr>
          <p:nvPr/>
        </p:nvPicPr>
        <p:blipFill rotWithShape="1">
          <a:blip r:embed="rId4"/>
          <a:srcRect r="64705" b="66906"/>
          <a:stretch/>
        </p:blipFill>
        <p:spPr>
          <a:xfrm>
            <a:off x="979488" y="1218978"/>
            <a:ext cx="614362" cy="567039"/>
          </a:xfrm>
          <a:prstGeom prst="rect">
            <a:avLst/>
          </a:prstGeom>
        </p:spPr>
      </p:pic>
      <p:pic>
        <p:nvPicPr>
          <p:cNvPr id="111" name="Picture 110">
            <a:extLst>
              <a:ext uri="{FF2B5EF4-FFF2-40B4-BE49-F238E27FC236}">
                <a16:creationId xmlns:a16="http://schemas.microsoft.com/office/drawing/2014/main" id="{5B39FA04-2C02-C0EF-A7E6-A92D91C96C63}"/>
              </a:ext>
            </a:extLst>
          </p:cNvPr>
          <p:cNvPicPr>
            <a:picLocks noChangeAspect="1"/>
          </p:cNvPicPr>
          <p:nvPr/>
        </p:nvPicPr>
        <p:blipFill rotWithShape="1">
          <a:blip r:embed="rId4"/>
          <a:srcRect t="36596" r="64705" b="31535"/>
          <a:stretch/>
        </p:blipFill>
        <p:spPr>
          <a:xfrm>
            <a:off x="4714467" y="1254053"/>
            <a:ext cx="614362" cy="546038"/>
          </a:xfrm>
          <a:prstGeom prst="rect">
            <a:avLst/>
          </a:prstGeom>
        </p:spPr>
      </p:pic>
      <p:pic>
        <p:nvPicPr>
          <p:cNvPr id="112" name="Picture 111">
            <a:extLst>
              <a:ext uri="{FF2B5EF4-FFF2-40B4-BE49-F238E27FC236}">
                <a16:creationId xmlns:a16="http://schemas.microsoft.com/office/drawing/2014/main" id="{8E80F85C-ED83-DB62-CC7F-BFE81B04383F}"/>
              </a:ext>
            </a:extLst>
          </p:cNvPr>
          <p:cNvPicPr>
            <a:picLocks noChangeAspect="1"/>
          </p:cNvPicPr>
          <p:nvPr/>
        </p:nvPicPr>
        <p:blipFill rotWithShape="1">
          <a:blip r:embed="rId4"/>
          <a:srcRect t="68131" r="64705"/>
          <a:stretch/>
        </p:blipFill>
        <p:spPr>
          <a:xfrm>
            <a:off x="8881676" y="1254053"/>
            <a:ext cx="614362" cy="546038"/>
          </a:xfrm>
          <a:prstGeom prst="rect">
            <a:avLst/>
          </a:prstGeom>
        </p:spPr>
      </p:pic>
      <p:sp>
        <p:nvSpPr>
          <p:cNvPr id="113" name="Rectangle 112">
            <a:extLst>
              <a:ext uri="{FF2B5EF4-FFF2-40B4-BE49-F238E27FC236}">
                <a16:creationId xmlns:a16="http://schemas.microsoft.com/office/drawing/2014/main" id="{1F974324-AA06-1525-6498-D38529DBAE98}"/>
              </a:ext>
            </a:extLst>
          </p:cNvPr>
          <p:cNvSpPr/>
          <p:nvPr/>
        </p:nvSpPr>
        <p:spPr>
          <a:xfrm>
            <a:off x="454027" y="1353136"/>
            <a:ext cx="3698874"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Cond" panose="020B0606030402020204" pitchFamily="34" charset="0"/>
              </a:rPr>
              <a:t>Energy Efficiency</a:t>
            </a:r>
          </a:p>
        </p:txBody>
      </p:sp>
      <p:sp>
        <p:nvSpPr>
          <p:cNvPr id="114" name="Rectangle 113">
            <a:extLst>
              <a:ext uri="{FF2B5EF4-FFF2-40B4-BE49-F238E27FC236}">
                <a16:creationId xmlns:a16="http://schemas.microsoft.com/office/drawing/2014/main" id="{16AD7396-C52C-1985-6E90-332E14AC202B}"/>
              </a:ext>
            </a:extLst>
          </p:cNvPr>
          <p:cNvSpPr/>
          <p:nvPr/>
        </p:nvSpPr>
        <p:spPr>
          <a:xfrm>
            <a:off x="4246563" y="1353136"/>
            <a:ext cx="3698874"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Cond" panose="020B0606030402020204" pitchFamily="34" charset="0"/>
              </a:rPr>
              <a:t>Renewable Energy</a:t>
            </a:r>
          </a:p>
        </p:txBody>
      </p:sp>
      <p:sp>
        <p:nvSpPr>
          <p:cNvPr id="115" name="Rectangle 114">
            <a:extLst>
              <a:ext uri="{FF2B5EF4-FFF2-40B4-BE49-F238E27FC236}">
                <a16:creationId xmlns:a16="http://schemas.microsoft.com/office/drawing/2014/main" id="{636FA052-CC6B-1DD6-7802-5E74567C271A}"/>
              </a:ext>
            </a:extLst>
          </p:cNvPr>
          <p:cNvSpPr/>
          <p:nvPr/>
        </p:nvSpPr>
        <p:spPr>
          <a:xfrm>
            <a:off x="8039099" y="1353136"/>
            <a:ext cx="3698874"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Cond" panose="020B0606030402020204" pitchFamily="34" charset="0"/>
              </a:rPr>
              <a:t>Hydrogen</a:t>
            </a:r>
          </a:p>
        </p:txBody>
      </p:sp>
      <p:sp>
        <p:nvSpPr>
          <p:cNvPr id="137" name="TextBox 136">
            <a:extLst>
              <a:ext uri="{FF2B5EF4-FFF2-40B4-BE49-F238E27FC236}">
                <a16:creationId xmlns:a16="http://schemas.microsoft.com/office/drawing/2014/main" id="{AE2DD19C-F150-F565-174D-4C4779680FC8}"/>
              </a:ext>
            </a:extLst>
          </p:cNvPr>
          <p:cNvSpPr txBox="1"/>
          <p:nvPr/>
        </p:nvSpPr>
        <p:spPr>
          <a:xfrm>
            <a:off x="10896669" y="33556"/>
            <a:ext cx="959341" cy="246221"/>
          </a:xfrm>
          <a:prstGeom prst="rect">
            <a:avLst/>
          </a:prstGeom>
          <a:noFill/>
        </p:spPr>
        <p:txBody>
          <a:bodyPr wrap="square" rtlCol="0">
            <a:spAutoFit/>
          </a:bodyPr>
          <a:lstStyle/>
          <a:p>
            <a:pPr algn="ctr"/>
            <a:r>
              <a:rPr lang="en-US" sz="1000" i="1">
                <a:latin typeface="Franklin Gothic Book" panose="020B0503020102020204" pitchFamily="34" charset="0"/>
              </a:rPr>
              <a:t>Levers</a:t>
            </a:r>
          </a:p>
        </p:txBody>
      </p:sp>
      <p:sp>
        <p:nvSpPr>
          <p:cNvPr id="138" name="Text Placeholder 1">
            <a:extLst>
              <a:ext uri="{FF2B5EF4-FFF2-40B4-BE49-F238E27FC236}">
                <a16:creationId xmlns:a16="http://schemas.microsoft.com/office/drawing/2014/main" id="{877C7B68-7389-F5F3-F502-F55829521E79}"/>
              </a:ext>
            </a:extLst>
          </p:cNvPr>
          <p:cNvSpPr txBox="1">
            <a:spLocks/>
          </p:cNvSpPr>
          <p:nvPr/>
        </p:nvSpPr>
        <p:spPr>
          <a:xfrm>
            <a:off x="454026" y="6398981"/>
            <a:ext cx="2508249" cy="363769"/>
          </a:xfrm>
          <a:prstGeom prst="rect">
            <a:avLst/>
          </a:prstGeom>
          <a:solidFill>
            <a:schemeClr val="bg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i="1"/>
              <a:t>Key Initiatives 1 – 16</a:t>
            </a:r>
          </a:p>
        </p:txBody>
      </p:sp>
      <p:grpSp>
        <p:nvGrpSpPr>
          <p:cNvPr id="3" name="Group 2">
            <a:extLst>
              <a:ext uri="{FF2B5EF4-FFF2-40B4-BE49-F238E27FC236}">
                <a16:creationId xmlns:a16="http://schemas.microsoft.com/office/drawing/2014/main" id="{4880FEDA-3FFA-C9C2-789E-F603E6B89258}"/>
              </a:ext>
            </a:extLst>
          </p:cNvPr>
          <p:cNvGrpSpPr/>
          <p:nvPr/>
        </p:nvGrpSpPr>
        <p:grpSpPr>
          <a:xfrm>
            <a:off x="717689" y="2208448"/>
            <a:ext cx="1338239" cy="1302958"/>
            <a:chOff x="3022101" y="3259982"/>
            <a:chExt cx="1554480" cy="1302958"/>
          </a:xfrm>
        </p:grpSpPr>
        <p:sp>
          <p:nvSpPr>
            <p:cNvPr id="4" name="Freeform 78">
              <a:extLst>
                <a:ext uri="{FF2B5EF4-FFF2-40B4-BE49-F238E27FC236}">
                  <a16:creationId xmlns:a16="http://schemas.microsoft.com/office/drawing/2014/main" id="{2AB849D0-757D-EBCB-852B-B472BF24CAD4}"/>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5" name="Freeform 86">
              <a:extLst>
                <a:ext uri="{FF2B5EF4-FFF2-40B4-BE49-F238E27FC236}">
                  <a16:creationId xmlns:a16="http://schemas.microsoft.com/office/drawing/2014/main" id="{ADC2CE4F-8CB8-9F43-7266-BFA1725109E7}"/>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6" name="TextBox 5">
              <a:extLst>
                <a:ext uri="{FF2B5EF4-FFF2-40B4-BE49-F238E27FC236}">
                  <a16:creationId xmlns:a16="http://schemas.microsoft.com/office/drawing/2014/main" id="{B7EEDA9B-F001-B686-2541-CD08FC90720A}"/>
                </a:ext>
              </a:extLst>
            </p:cNvPr>
            <p:cNvSpPr txBox="1"/>
            <p:nvPr/>
          </p:nvSpPr>
          <p:spPr>
            <a:xfrm>
              <a:off x="3042270" y="4101321"/>
              <a:ext cx="151414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23%</a:t>
              </a:r>
            </a:p>
          </p:txBody>
        </p:sp>
        <p:sp>
          <p:nvSpPr>
            <p:cNvPr id="7" name="TextBox 6">
              <a:extLst>
                <a:ext uri="{FF2B5EF4-FFF2-40B4-BE49-F238E27FC236}">
                  <a16:creationId xmlns:a16="http://schemas.microsoft.com/office/drawing/2014/main" id="{0B7BF10D-D0DC-DACB-984D-0823956BE0FB}"/>
                </a:ext>
              </a:extLst>
            </p:cNvPr>
            <p:cNvSpPr txBox="1"/>
            <p:nvPr/>
          </p:nvSpPr>
          <p:spPr>
            <a:xfrm>
              <a:off x="3042269" y="3323636"/>
              <a:ext cx="1514144" cy="646331"/>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Industry and Commercial EE savings</a:t>
              </a:r>
            </a:p>
          </p:txBody>
        </p:sp>
      </p:grpSp>
      <p:grpSp>
        <p:nvGrpSpPr>
          <p:cNvPr id="8" name="Group 7">
            <a:extLst>
              <a:ext uri="{FF2B5EF4-FFF2-40B4-BE49-F238E27FC236}">
                <a16:creationId xmlns:a16="http://schemas.microsoft.com/office/drawing/2014/main" id="{C62BE1A4-D56A-B6E7-5000-B805572220C5}"/>
              </a:ext>
            </a:extLst>
          </p:cNvPr>
          <p:cNvGrpSpPr/>
          <p:nvPr/>
        </p:nvGrpSpPr>
        <p:grpSpPr>
          <a:xfrm>
            <a:off x="2569380" y="2208448"/>
            <a:ext cx="1338239" cy="1302958"/>
            <a:chOff x="3022101" y="3259982"/>
            <a:chExt cx="1554480" cy="1302958"/>
          </a:xfrm>
        </p:grpSpPr>
        <p:sp>
          <p:nvSpPr>
            <p:cNvPr id="9" name="Freeform 78">
              <a:extLst>
                <a:ext uri="{FF2B5EF4-FFF2-40B4-BE49-F238E27FC236}">
                  <a16:creationId xmlns:a16="http://schemas.microsoft.com/office/drawing/2014/main" id="{C61D0113-E7C3-9FD7-678A-4CC79F763AFC}"/>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10" name="Freeform 86">
              <a:extLst>
                <a:ext uri="{FF2B5EF4-FFF2-40B4-BE49-F238E27FC236}">
                  <a16:creationId xmlns:a16="http://schemas.microsoft.com/office/drawing/2014/main" id="{595CE2D6-F827-5E66-26FF-5D976181A8EC}"/>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11" name="TextBox 10">
              <a:extLst>
                <a:ext uri="{FF2B5EF4-FFF2-40B4-BE49-F238E27FC236}">
                  <a16:creationId xmlns:a16="http://schemas.microsoft.com/office/drawing/2014/main" id="{E294BEC8-7FE2-281A-C9A6-1B408C1DC67F}"/>
                </a:ext>
              </a:extLst>
            </p:cNvPr>
            <p:cNvSpPr txBox="1"/>
            <p:nvPr/>
          </p:nvSpPr>
          <p:spPr>
            <a:xfrm>
              <a:off x="3042270" y="4101321"/>
              <a:ext cx="151414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20%</a:t>
              </a:r>
            </a:p>
          </p:txBody>
        </p:sp>
        <p:sp>
          <p:nvSpPr>
            <p:cNvPr id="12" name="TextBox 11">
              <a:extLst>
                <a:ext uri="{FF2B5EF4-FFF2-40B4-BE49-F238E27FC236}">
                  <a16:creationId xmlns:a16="http://schemas.microsoft.com/office/drawing/2014/main" id="{98F01099-4ECA-C459-179D-0E71E80E9B27}"/>
                </a:ext>
              </a:extLst>
            </p:cNvPr>
            <p:cNvSpPr txBox="1"/>
            <p:nvPr/>
          </p:nvSpPr>
          <p:spPr>
            <a:xfrm>
              <a:off x="3042269" y="3415969"/>
              <a:ext cx="1514144" cy="461665"/>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Residential EE savings</a:t>
              </a:r>
            </a:p>
          </p:txBody>
        </p:sp>
      </p:grpSp>
      <p:grpSp>
        <p:nvGrpSpPr>
          <p:cNvPr id="13" name="Group 12">
            <a:extLst>
              <a:ext uri="{FF2B5EF4-FFF2-40B4-BE49-F238E27FC236}">
                <a16:creationId xmlns:a16="http://schemas.microsoft.com/office/drawing/2014/main" id="{B8551DFF-7C82-3C91-0AE1-0A02CB645F9B}"/>
              </a:ext>
            </a:extLst>
          </p:cNvPr>
          <p:cNvGrpSpPr/>
          <p:nvPr/>
        </p:nvGrpSpPr>
        <p:grpSpPr>
          <a:xfrm>
            <a:off x="4524412" y="2208448"/>
            <a:ext cx="1338239" cy="1302958"/>
            <a:chOff x="3022101" y="3259982"/>
            <a:chExt cx="1554480" cy="1302958"/>
          </a:xfrm>
        </p:grpSpPr>
        <p:sp>
          <p:nvSpPr>
            <p:cNvPr id="14" name="Freeform 78">
              <a:extLst>
                <a:ext uri="{FF2B5EF4-FFF2-40B4-BE49-F238E27FC236}">
                  <a16:creationId xmlns:a16="http://schemas.microsoft.com/office/drawing/2014/main" id="{181A29B5-0422-DFF6-E94A-03FA854A375F}"/>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15" name="Freeform 86">
              <a:extLst>
                <a:ext uri="{FF2B5EF4-FFF2-40B4-BE49-F238E27FC236}">
                  <a16:creationId xmlns:a16="http://schemas.microsoft.com/office/drawing/2014/main" id="{915B3C49-644C-4418-7985-9F9D38E37791}"/>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16" name="TextBox 15">
              <a:extLst>
                <a:ext uri="{FF2B5EF4-FFF2-40B4-BE49-F238E27FC236}">
                  <a16:creationId xmlns:a16="http://schemas.microsoft.com/office/drawing/2014/main" id="{BDDD7F98-DEA3-0BDD-A75F-6410F5BD0A52}"/>
                </a:ext>
              </a:extLst>
            </p:cNvPr>
            <p:cNvSpPr txBox="1"/>
            <p:nvPr/>
          </p:nvSpPr>
          <p:spPr>
            <a:xfrm>
              <a:off x="3042270" y="4101321"/>
              <a:ext cx="151414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0%</a:t>
              </a:r>
            </a:p>
          </p:txBody>
        </p:sp>
        <p:sp>
          <p:nvSpPr>
            <p:cNvPr id="17" name="TextBox 16">
              <a:extLst>
                <a:ext uri="{FF2B5EF4-FFF2-40B4-BE49-F238E27FC236}">
                  <a16:creationId xmlns:a16="http://schemas.microsoft.com/office/drawing/2014/main" id="{4C275790-56B6-ED75-151F-09AF0BBCF04C}"/>
                </a:ext>
              </a:extLst>
            </p:cNvPr>
            <p:cNvSpPr txBox="1"/>
            <p:nvPr/>
          </p:nvSpPr>
          <p:spPr>
            <a:xfrm>
              <a:off x="3042269" y="3415969"/>
              <a:ext cx="1514144" cy="461665"/>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Coal share of installed capacity</a:t>
              </a:r>
            </a:p>
          </p:txBody>
        </p:sp>
      </p:grpSp>
      <p:grpSp>
        <p:nvGrpSpPr>
          <p:cNvPr id="18" name="Group 17">
            <a:extLst>
              <a:ext uri="{FF2B5EF4-FFF2-40B4-BE49-F238E27FC236}">
                <a16:creationId xmlns:a16="http://schemas.microsoft.com/office/drawing/2014/main" id="{E5D76907-23E3-6112-D8F9-E8ACBF915518}"/>
              </a:ext>
            </a:extLst>
          </p:cNvPr>
          <p:cNvGrpSpPr/>
          <p:nvPr/>
        </p:nvGrpSpPr>
        <p:grpSpPr>
          <a:xfrm>
            <a:off x="6390374" y="2208448"/>
            <a:ext cx="1338239" cy="1302958"/>
            <a:chOff x="3022101" y="3259982"/>
            <a:chExt cx="1554480" cy="1302958"/>
          </a:xfrm>
        </p:grpSpPr>
        <p:sp>
          <p:nvSpPr>
            <p:cNvPr id="19" name="Freeform 78">
              <a:extLst>
                <a:ext uri="{FF2B5EF4-FFF2-40B4-BE49-F238E27FC236}">
                  <a16:creationId xmlns:a16="http://schemas.microsoft.com/office/drawing/2014/main" id="{436B2C82-9EF8-38DF-565C-D8A9C0F449E7}"/>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20" name="Freeform 86">
              <a:extLst>
                <a:ext uri="{FF2B5EF4-FFF2-40B4-BE49-F238E27FC236}">
                  <a16:creationId xmlns:a16="http://schemas.microsoft.com/office/drawing/2014/main" id="{803B8DF4-6443-5F3A-8C41-94F91C1D9573}"/>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21" name="TextBox 20">
              <a:extLst>
                <a:ext uri="{FF2B5EF4-FFF2-40B4-BE49-F238E27FC236}">
                  <a16:creationId xmlns:a16="http://schemas.microsoft.com/office/drawing/2014/main" id="{31BE2BCB-36A7-B4F2-1FDF-7BAE4ACBC54E}"/>
                </a:ext>
              </a:extLst>
            </p:cNvPr>
            <p:cNvSpPr txBox="1"/>
            <p:nvPr/>
          </p:nvSpPr>
          <p:spPr>
            <a:xfrm>
              <a:off x="3042270" y="4101321"/>
              <a:ext cx="151414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70%</a:t>
              </a:r>
            </a:p>
          </p:txBody>
        </p:sp>
        <p:sp>
          <p:nvSpPr>
            <p:cNvPr id="26" name="TextBox 25">
              <a:extLst>
                <a:ext uri="{FF2B5EF4-FFF2-40B4-BE49-F238E27FC236}">
                  <a16:creationId xmlns:a16="http://schemas.microsoft.com/office/drawing/2014/main" id="{AF449FCC-FB8C-A9EE-26AF-B2F5BB55E36E}"/>
                </a:ext>
              </a:extLst>
            </p:cNvPr>
            <p:cNvSpPr txBox="1"/>
            <p:nvPr/>
          </p:nvSpPr>
          <p:spPr>
            <a:xfrm>
              <a:off x="3042269" y="3415969"/>
              <a:ext cx="1514144" cy="461665"/>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RE share of installed capacity</a:t>
              </a:r>
            </a:p>
          </p:txBody>
        </p:sp>
      </p:grpSp>
      <p:grpSp>
        <p:nvGrpSpPr>
          <p:cNvPr id="27" name="Group 26">
            <a:extLst>
              <a:ext uri="{FF2B5EF4-FFF2-40B4-BE49-F238E27FC236}">
                <a16:creationId xmlns:a16="http://schemas.microsoft.com/office/drawing/2014/main" id="{36F20CB6-C21E-E794-03A5-D1362C644D27}"/>
              </a:ext>
            </a:extLst>
          </p:cNvPr>
          <p:cNvGrpSpPr/>
          <p:nvPr/>
        </p:nvGrpSpPr>
        <p:grpSpPr>
          <a:xfrm>
            <a:off x="8106834" y="2208448"/>
            <a:ext cx="1044420" cy="1302958"/>
            <a:chOff x="3022101" y="3259982"/>
            <a:chExt cx="1554480" cy="1302958"/>
          </a:xfrm>
        </p:grpSpPr>
        <p:sp>
          <p:nvSpPr>
            <p:cNvPr id="28" name="Freeform 78">
              <a:extLst>
                <a:ext uri="{FF2B5EF4-FFF2-40B4-BE49-F238E27FC236}">
                  <a16:creationId xmlns:a16="http://schemas.microsoft.com/office/drawing/2014/main" id="{3EE48B45-90FC-A8C6-1ACB-4119E6E6D427}"/>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29" name="Freeform 86">
              <a:extLst>
                <a:ext uri="{FF2B5EF4-FFF2-40B4-BE49-F238E27FC236}">
                  <a16:creationId xmlns:a16="http://schemas.microsoft.com/office/drawing/2014/main" id="{6D4EB789-4AE9-ECF7-8D00-4202256B0E19}"/>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31" name="TextBox 30">
              <a:extLst>
                <a:ext uri="{FF2B5EF4-FFF2-40B4-BE49-F238E27FC236}">
                  <a16:creationId xmlns:a16="http://schemas.microsoft.com/office/drawing/2014/main" id="{1F847791-470D-740B-B279-341A41648354}"/>
                </a:ext>
              </a:extLst>
            </p:cNvPr>
            <p:cNvSpPr txBox="1"/>
            <p:nvPr/>
          </p:nvSpPr>
          <p:spPr>
            <a:xfrm>
              <a:off x="3042270" y="4024376"/>
              <a:ext cx="1514142" cy="461665"/>
            </a:xfrm>
            <a:prstGeom prst="rect">
              <a:avLst/>
            </a:prstGeom>
            <a:noFill/>
          </p:spPr>
          <p:txBody>
            <a:bodyPr wrap="square" rtlCol="0" anchor="ctr">
              <a:spAutoFit/>
            </a:bodyPr>
            <a:lstStyle/>
            <a:p>
              <a:pPr algn="ctr"/>
              <a:r>
                <a:rPr lang="en-US" sz="1200" b="1" spc="-15">
                  <a:solidFill>
                    <a:schemeClr val="bg1"/>
                  </a:solidFill>
                  <a:latin typeface="Poppins" panose="00000500000000000000" pitchFamily="2" charset="0"/>
                  <a:cs typeface="Poppins" panose="00000500000000000000" pitchFamily="2" charset="0"/>
                </a:rPr>
                <a:t>Up to 2.5 MTPA</a:t>
              </a:r>
            </a:p>
          </p:txBody>
        </p:sp>
        <p:sp>
          <p:nvSpPr>
            <p:cNvPr id="35" name="TextBox 34">
              <a:extLst>
                <a:ext uri="{FF2B5EF4-FFF2-40B4-BE49-F238E27FC236}">
                  <a16:creationId xmlns:a16="http://schemas.microsoft.com/office/drawing/2014/main" id="{8EBEE800-4E75-84BD-7A08-D3F4F7E29EA0}"/>
                </a:ext>
              </a:extLst>
            </p:cNvPr>
            <p:cNvSpPr txBox="1"/>
            <p:nvPr/>
          </p:nvSpPr>
          <p:spPr>
            <a:xfrm>
              <a:off x="3042268" y="3415969"/>
              <a:ext cx="1514144" cy="461665"/>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Green H</a:t>
              </a:r>
              <a:r>
                <a:rPr lang="en-US" sz="1200" baseline="-25000">
                  <a:solidFill>
                    <a:schemeClr val="tx1"/>
                  </a:solidFill>
                  <a:latin typeface="Franklin Gothic Book" panose="020B0503020102020204" pitchFamily="34" charset="0"/>
                </a:rPr>
                <a:t>2</a:t>
              </a:r>
              <a:r>
                <a:rPr lang="en-US" sz="1200">
                  <a:solidFill>
                    <a:schemeClr val="tx1"/>
                  </a:solidFill>
                  <a:latin typeface="Franklin Gothic Book" panose="020B0503020102020204" pitchFamily="34" charset="0"/>
                </a:rPr>
                <a:t> production</a:t>
              </a:r>
            </a:p>
          </p:txBody>
        </p:sp>
      </p:grpSp>
      <p:grpSp>
        <p:nvGrpSpPr>
          <p:cNvPr id="36" name="Group 35">
            <a:extLst>
              <a:ext uri="{FF2B5EF4-FFF2-40B4-BE49-F238E27FC236}">
                <a16:creationId xmlns:a16="http://schemas.microsoft.com/office/drawing/2014/main" id="{91CA1373-77D7-D4F6-F356-63941F06C796}"/>
              </a:ext>
            </a:extLst>
          </p:cNvPr>
          <p:cNvGrpSpPr/>
          <p:nvPr/>
        </p:nvGrpSpPr>
        <p:grpSpPr>
          <a:xfrm>
            <a:off x="9420225" y="2208448"/>
            <a:ext cx="1044420" cy="1302958"/>
            <a:chOff x="3022101" y="3259982"/>
            <a:chExt cx="1554480" cy="1302958"/>
          </a:xfrm>
        </p:grpSpPr>
        <p:sp>
          <p:nvSpPr>
            <p:cNvPr id="37" name="Freeform 78">
              <a:extLst>
                <a:ext uri="{FF2B5EF4-FFF2-40B4-BE49-F238E27FC236}">
                  <a16:creationId xmlns:a16="http://schemas.microsoft.com/office/drawing/2014/main" id="{A94F679B-76CB-74BB-C10E-D4B164280556}"/>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38" name="Freeform 86">
              <a:extLst>
                <a:ext uri="{FF2B5EF4-FFF2-40B4-BE49-F238E27FC236}">
                  <a16:creationId xmlns:a16="http://schemas.microsoft.com/office/drawing/2014/main" id="{D5AD3105-8880-E718-3922-9647CAA2C97F}"/>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39" name="TextBox 38">
              <a:extLst>
                <a:ext uri="{FF2B5EF4-FFF2-40B4-BE49-F238E27FC236}">
                  <a16:creationId xmlns:a16="http://schemas.microsoft.com/office/drawing/2014/main" id="{46B13E74-8F81-8073-08AD-835C4DBB75E6}"/>
                </a:ext>
              </a:extLst>
            </p:cNvPr>
            <p:cNvSpPr txBox="1"/>
            <p:nvPr/>
          </p:nvSpPr>
          <p:spPr>
            <a:xfrm>
              <a:off x="3042270" y="4101321"/>
              <a:ext cx="1514142"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100%</a:t>
              </a:r>
            </a:p>
          </p:txBody>
        </p:sp>
        <p:sp>
          <p:nvSpPr>
            <p:cNvPr id="40" name="TextBox 39">
              <a:extLst>
                <a:ext uri="{FF2B5EF4-FFF2-40B4-BE49-F238E27FC236}">
                  <a16:creationId xmlns:a16="http://schemas.microsoft.com/office/drawing/2014/main" id="{50E9EAE3-F40D-F983-4EA0-8B1E6E838482}"/>
                </a:ext>
              </a:extLst>
            </p:cNvPr>
            <p:cNvSpPr txBox="1"/>
            <p:nvPr/>
          </p:nvSpPr>
          <p:spPr>
            <a:xfrm>
              <a:off x="3042268" y="3323636"/>
              <a:ext cx="1514144" cy="646331"/>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Grey H</a:t>
              </a:r>
              <a:r>
                <a:rPr lang="en-US" sz="1200" baseline="-25000">
                  <a:solidFill>
                    <a:schemeClr val="tx1"/>
                  </a:solidFill>
                  <a:latin typeface="Franklin Gothic Book" panose="020B0503020102020204" pitchFamily="34" charset="0"/>
                </a:rPr>
                <a:t>2</a:t>
              </a:r>
              <a:r>
                <a:rPr lang="en-US" sz="1200">
                  <a:solidFill>
                    <a:schemeClr val="tx1"/>
                  </a:solidFill>
                  <a:latin typeface="Franklin Gothic Book" panose="020B0503020102020204" pitchFamily="34" charset="0"/>
                </a:rPr>
                <a:t> feedstock phase off</a:t>
              </a:r>
            </a:p>
          </p:txBody>
        </p:sp>
      </p:grpSp>
      <p:grpSp>
        <p:nvGrpSpPr>
          <p:cNvPr id="41" name="Group 40">
            <a:extLst>
              <a:ext uri="{FF2B5EF4-FFF2-40B4-BE49-F238E27FC236}">
                <a16:creationId xmlns:a16="http://schemas.microsoft.com/office/drawing/2014/main" id="{3B011F11-32F1-2C7C-46C5-92637A8F6DC2}"/>
              </a:ext>
            </a:extLst>
          </p:cNvPr>
          <p:cNvGrpSpPr/>
          <p:nvPr/>
        </p:nvGrpSpPr>
        <p:grpSpPr>
          <a:xfrm>
            <a:off x="10733616" y="2208448"/>
            <a:ext cx="1044420" cy="1302958"/>
            <a:chOff x="3022101" y="3259982"/>
            <a:chExt cx="1554480" cy="1302958"/>
          </a:xfrm>
        </p:grpSpPr>
        <p:sp>
          <p:nvSpPr>
            <p:cNvPr id="42" name="Freeform 78">
              <a:extLst>
                <a:ext uri="{FF2B5EF4-FFF2-40B4-BE49-F238E27FC236}">
                  <a16:creationId xmlns:a16="http://schemas.microsoft.com/office/drawing/2014/main" id="{B2FA12D7-2EC2-123A-2016-281BCF649D3A}"/>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43" name="Freeform 86">
              <a:extLst>
                <a:ext uri="{FF2B5EF4-FFF2-40B4-BE49-F238E27FC236}">
                  <a16:creationId xmlns:a16="http://schemas.microsoft.com/office/drawing/2014/main" id="{C4B70C38-5274-D5BC-4B27-DB9305324A93}"/>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44" name="TextBox 43">
              <a:extLst>
                <a:ext uri="{FF2B5EF4-FFF2-40B4-BE49-F238E27FC236}">
                  <a16:creationId xmlns:a16="http://schemas.microsoft.com/office/drawing/2014/main" id="{6EBCE410-7EFF-81C5-F44A-2B384AEDE2D2}"/>
                </a:ext>
              </a:extLst>
            </p:cNvPr>
            <p:cNvSpPr txBox="1"/>
            <p:nvPr/>
          </p:nvSpPr>
          <p:spPr>
            <a:xfrm>
              <a:off x="3042270" y="4101321"/>
              <a:ext cx="1514142"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3 hubs</a:t>
              </a:r>
            </a:p>
          </p:txBody>
        </p:sp>
        <p:sp>
          <p:nvSpPr>
            <p:cNvPr id="45" name="TextBox 44">
              <a:extLst>
                <a:ext uri="{FF2B5EF4-FFF2-40B4-BE49-F238E27FC236}">
                  <a16:creationId xmlns:a16="http://schemas.microsoft.com/office/drawing/2014/main" id="{08CB16A7-2B2F-6AF3-140C-859A3C150CC0}"/>
                </a:ext>
              </a:extLst>
            </p:cNvPr>
            <p:cNvSpPr txBox="1"/>
            <p:nvPr/>
          </p:nvSpPr>
          <p:spPr>
            <a:xfrm>
              <a:off x="3042268" y="3508302"/>
              <a:ext cx="1514144" cy="276999"/>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H</a:t>
              </a:r>
              <a:r>
                <a:rPr lang="en-US" sz="1200" baseline="-25000">
                  <a:solidFill>
                    <a:schemeClr val="tx1"/>
                  </a:solidFill>
                  <a:latin typeface="Franklin Gothic Book" panose="020B0503020102020204" pitchFamily="34" charset="0"/>
                </a:rPr>
                <a:t>2</a:t>
              </a:r>
              <a:r>
                <a:rPr lang="en-US" sz="1200">
                  <a:solidFill>
                    <a:schemeClr val="tx1"/>
                  </a:solidFill>
                  <a:latin typeface="Franklin Gothic Book" panose="020B0503020102020204" pitchFamily="34" charset="0"/>
                </a:rPr>
                <a:t> hubs</a:t>
              </a:r>
            </a:p>
          </p:txBody>
        </p:sp>
      </p:grpSp>
      <p:cxnSp>
        <p:nvCxnSpPr>
          <p:cNvPr id="52" name="Straight Connector 51">
            <a:extLst>
              <a:ext uri="{FF2B5EF4-FFF2-40B4-BE49-F238E27FC236}">
                <a16:creationId xmlns:a16="http://schemas.microsoft.com/office/drawing/2014/main" id="{61ABF48B-8B42-A4FE-0E48-8BE7DFF064B1}"/>
              </a:ext>
            </a:extLst>
          </p:cNvPr>
          <p:cNvCxnSpPr>
            <a:cxnSpLocks/>
          </p:cNvCxnSpPr>
          <p:nvPr/>
        </p:nvCxnSpPr>
        <p:spPr>
          <a:xfrm flipH="1">
            <a:off x="2118360" y="2090229"/>
            <a:ext cx="7955280" cy="0"/>
          </a:xfrm>
          <a:prstGeom prst="line">
            <a:avLst/>
          </a:prstGeom>
          <a:ln>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E7D7CD1F-8474-2EE2-77E7-3CA473B7094E}"/>
              </a:ext>
            </a:extLst>
          </p:cNvPr>
          <p:cNvSpPr/>
          <p:nvPr/>
        </p:nvSpPr>
        <p:spPr>
          <a:xfrm>
            <a:off x="4746709" y="3598560"/>
            <a:ext cx="2698583"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i="1">
                <a:solidFill>
                  <a:schemeClr val="tx1"/>
                </a:solidFill>
                <a:latin typeface="Franklin Gothic Book" panose="020B0503020102020204" pitchFamily="34" charset="0"/>
              </a:rPr>
              <a:t>Key Initiatives</a:t>
            </a:r>
          </a:p>
        </p:txBody>
      </p:sp>
      <p:cxnSp>
        <p:nvCxnSpPr>
          <p:cNvPr id="56" name="Straight Connector 55">
            <a:extLst>
              <a:ext uri="{FF2B5EF4-FFF2-40B4-BE49-F238E27FC236}">
                <a16:creationId xmlns:a16="http://schemas.microsoft.com/office/drawing/2014/main" id="{5D69D9B1-22D3-1C23-1C07-2D647BFF4587}"/>
              </a:ext>
            </a:extLst>
          </p:cNvPr>
          <p:cNvCxnSpPr>
            <a:cxnSpLocks/>
          </p:cNvCxnSpPr>
          <p:nvPr/>
        </p:nvCxnSpPr>
        <p:spPr>
          <a:xfrm flipH="1">
            <a:off x="2118360" y="3863729"/>
            <a:ext cx="7955280" cy="0"/>
          </a:xfrm>
          <a:prstGeom prst="line">
            <a:avLst/>
          </a:prstGeom>
          <a:ln>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2614BFE-7614-FC4B-6717-EB4BF96BED9A}"/>
              </a:ext>
            </a:extLst>
          </p:cNvPr>
          <p:cNvGrpSpPr/>
          <p:nvPr/>
        </p:nvGrpSpPr>
        <p:grpSpPr>
          <a:xfrm>
            <a:off x="10896669" y="273305"/>
            <a:ext cx="959341" cy="472073"/>
            <a:chOff x="10896669" y="273305"/>
            <a:chExt cx="959341" cy="472073"/>
          </a:xfrm>
        </p:grpSpPr>
        <p:sp>
          <p:nvSpPr>
            <p:cNvPr id="46" name="Rectangle 45">
              <a:extLst>
                <a:ext uri="{FF2B5EF4-FFF2-40B4-BE49-F238E27FC236}">
                  <a16:creationId xmlns:a16="http://schemas.microsoft.com/office/drawing/2014/main" id="{177B39C3-11F5-0B68-6CC0-F89D85A3F696}"/>
                </a:ext>
              </a:extLst>
            </p:cNvPr>
            <p:cNvSpPr/>
            <p:nvPr/>
          </p:nvSpPr>
          <p:spPr>
            <a:xfrm>
              <a:off x="10896669" y="273305"/>
              <a:ext cx="959341" cy="81652"/>
            </a:xfrm>
            <a:prstGeom prst="rect">
              <a:avLst/>
            </a:prstGeom>
            <a:solidFill>
              <a:srgbClr val="E7E7E7"/>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000000"/>
                </a:solidFill>
              </a:endParaRPr>
            </a:p>
          </p:txBody>
        </p:sp>
        <p:sp>
          <p:nvSpPr>
            <p:cNvPr id="47" name="Rectangle 46">
              <a:extLst>
                <a:ext uri="{FF2B5EF4-FFF2-40B4-BE49-F238E27FC236}">
                  <a16:creationId xmlns:a16="http://schemas.microsoft.com/office/drawing/2014/main" id="{E9709297-E81D-FFC8-A629-C8988848DC4B}"/>
                </a:ext>
              </a:extLst>
            </p:cNvPr>
            <p:cNvSpPr/>
            <p:nvPr/>
          </p:nvSpPr>
          <p:spPr>
            <a:xfrm>
              <a:off x="10896669" y="663726"/>
              <a:ext cx="959341" cy="81652"/>
            </a:xfrm>
            <a:prstGeom prst="rect">
              <a:avLst/>
            </a:prstGeom>
            <a:solidFill>
              <a:srgbClr val="E7E7E7"/>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a:solidFill>
                  <a:srgbClr val="000000"/>
                </a:solidFill>
              </a:endParaRPr>
            </a:p>
          </p:txBody>
        </p:sp>
        <p:sp>
          <p:nvSpPr>
            <p:cNvPr id="48" name="Rectangle 47">
              <a:extLst>
                <a:ext uri="{FF2B5EF4-FFF2-40B4-BE49-F238E27FC236}">
                  <a16:creationId xmlns:a16="http://schemas.microsoft.com/office/drawing/2014/main" id="{DBF9030F-F710-9DF8-70D3-095D01C44399}"/>
                </a:ext>
              </a:extLst>
            </p:cNvPr>
            <p:cNvSpPr/>
            <p:nvPr/>
          </p:nvSpPr>
          <p:spPr>
            <a:xfrm>
              <a:off x="11061105" y="440595"/>
              <a:ext cx="137160" cy="130363"/>
            </a:xfrm>
            <a:prstGeom prst="rect">
              <a:avLst/>
            </a:prstGeom>
            <a:solidFill>
              <a:srgbClr val="1799A8"/>
            </a:solid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49" name="Rectangle 48">
              <a:extLst>
                <a:ext uri="{FF2B5EF4-FFF2-40B4-BE49-F238E27FC236}">
                  <a16:creationId xmlns:a16="http://schemas.microsoft.com/office/drawing/2014/main" id="{224AA011-6FE8-6019-361F-844062096998}"/>
                </a:ext>
              </a:extLst>
            </p:cNvPr>
            <p:cNvSpPr/>
            <p:nvPr/>
          </p:nvSpPr>
          <p:spPr>
            <a:xfrm>
              <a:off x="11225541" y="440595"/>
              <a:ext cx="137160" cy="130363"/>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50" name="Rectangle 49">
              <a:extLst>
                <a:ext uri="{FF2B5EF4-FFF2-40B4-BE49-F238E27FC236}">
                  <a16:creationId xmlns:a16="http://schemas.microsoft.com/office/drawing/2014/main" id="{F0BAE276-F4FF-2FAF-A1D7-5670D7251CF5}"/>
                </a:ext>
              </a:extLst>
            </p:cNvPr>
            <p:cNvSpPr/>
            <p:nvPr/>
          </p:nvSpPr>
          <p:spPr>
            <a:xfrm>
              <a:off x="11389977" y="440595"/>
              <a:ext cx="137160" cy="130363"/>
            </a:xfrm>
            <a:prstGeom prst="rect">
              <a:avLst/>
            </a:prstGeom>
            <a:no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51" name="Rectangle 50">
              <a:extLst>
                <a:ext uri="{FF2B5EF4-FFF2-40B4-BE49-F238E27FC236}">
                  <a16:creationId xmlns:a16="http://schemas.microsoft.com/office/drawing/2014/main" id="{A64B4F4C-FE8A-55CB-0B5C-3C2D99F3AE85}"/>
                </a:ext>
              </a:extLst>
            </p:cNvPr>
            <p:cNvSpPr/>
            <p:nvPr/>
          </p:nvSpPr>
          <p:spPr>
            <a:xfrm>
              <a:off x="11718850" y="440595"/>
              <a:ext cx="137160" cy="130363"/>
            </a:xfrm>
            <a:prstGeom prst="rect">
              <a:avLst/>
            </a:prstGeom>
            <a:no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53" name="Rectangle 52">
              <a:extLst>
                <a:ext uri="{FF2B5EF4-FFF2-40B4-BE49-F238E27FC236}">
                  <a16:creationId xmlns:a16="http://schemas.microsoft.com/office/drawing/2014/main" id="{78980E5A-F428-2083-E487-A9392A2C43CD}"/>
                </a:ext>
              </a:extLst>
            </p:cNvPr>
            <p:cNvSpPr/>
            <p:nvPr/>
          </p:nvSpPr>
          <p:spPr>
            <a:xfrm>
              <a:off x="11554413" y="440595"/>
              <a:ext cx="137160" cy="130363"/>
            </a:xfrm>
            <a:prstGeom prst="rect">
              <a:avLst/>
            </a:prstGeom>
            <a:no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54" name="Rectangle 53">
              <a:extLst>
                <a:ext uri="{FF2B5EF4-FFF2-40B4-BE49-F238E27FC236}">
                  <a16:creationId xmlns:a16="http://schemas.microsoft.com/office/drawing/2014/main" id="{EB1C8075-CFEB-2169-EFCA-A5BD57DB9B9C}"/>
                </a:ext>
              </a:extLst>
            </p:cNvPr>
            <p:cNvSpPr/>
            <p:nvPr/>
          </p:nvSpPr>
          <p:spPr>
            <a:xfrm>
              <a:off x="10896669" y="440595"/>
              <a:ext cx="137160" cy="130363"/>
            </a:xfrm>
            <a:prstGeom prst="rect">
              <a:avLst/>
            </a:prstGeom>
            <a:solidFill>
              <a:srgbClr val="1799A8"/>
            </a:solid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57" name="Arrow: Up-Down 56">
              <a:extLst>
                <a:ext uri="{FF2B5EF4-FFF2-40B4-BE49-F238E27FC236}">
                  <a16:creationId xmlns:a16="http://schemas.microsoft.com/office/drawing/2014/main" id="{146BB362-589F-6483-2F94-A101664F91C8}"/>
                </a:ext>
              </a:extLst>
            </p:cNvPr>
            <p:cNvSpPr/>
            <p:nvPr/>
          </p:nvSpPr>
          <p:spPr>
            <a:xfrm>
              <a:off x="11119936"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58" name="Arrow: Up-Down 57">
              <a:extLst>
                <a:ext uri="{FF2B5EF4-FFF2-40B4-BE49-F238E27FC236}">
                  <a16:creationId xmlns:a16="http://schemas.microsoft.com/office/drawing/2014/main" id="{B4550A88-DA88-A871-5929-84E46200B043}"/>
                </a:ext>
              </a:extLst>
            </p:cNvPr>
            <p:cNvSpPr/>
            <p:nvPr/>
          </p:nvSpPr>
          <p:spPr>
            <a:xfrm>
              <a:off x="11613244"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59" name="Arrow: Up-Down 58">
              <a:extLst>
                <a:ext uri="{FF2B5EF4-FFF2-40B4-BE49-F238E27FC236}">
                  <a16:creationId xmlns:a16="http://schemas.microsoft.com/office/drawing/2014/main" id="{DFE9580D-BECD-55DE-F7CF-B4242B56B2A9}"/>
                </a:ext>
              </a:extLst>
            </p:cNvPr>
            <p:cNvSpPr/>
            <p:nvPr/>
          </p:nvSpPr>
          <p:spPr>
            <a:xfrm>
              <a:off x="11777681"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0" name="Arrow: Up-Down 59">
              <a:extLst>
                <a:ext uri="{FF2B5EF4-FFF2-40B4-BE49-F238E27FC236}">
                  <a16:creationId xmlns:a16="http://schemas.microsoft.com/office/drawing/2014/main" id="{D3191D59-E7A7-6BD7-1FE8-A0AC70FBEF61}"/>
                </a:ext>
              </a:extLst>
            </p:cNvPr>
            <p:cNvSpPr/>
            <p:nvPr/>
          </p:nvSpPr>
          <p:spPr>
            <a:xfrm>
              <a:off x="11284372"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1" name="Arrow: Up-Down 60">
              <a:extLst>
                <a:ext uri="{FF2B5EF4-FFF2-40B4-BE49-F238E27FC236}">
                  <a16:creationId xmlns:a16="http://schemas.microsoft.com/office/drawing/2014/main" id="{82E21588-40FF-F66D-25EE-BA2C01484119}"/>
                </a:ext>
              </a:extLst>
            </p:cNvPr>
            <p:cNvSpPr/>
            <p:nvPr/>
          </p:nvSpPr>
          <p:spPr>
            <a:xfrm>
              <a:off x="10955500"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2" name="Arrow: Up-Down 61">
              <a:extLst>
                <a:ext uri="{FF2B5EF4-FFF2-40B4-BE49-F238E27FC236}">
                  <a16:creationId xmlns:a16="http://schemas.microsoft.com/office/drawing/2014/main" id="{F22794A5-AE35-1593-5178-16184EABB3A6}"/>
                </a:ext>
              </a:extLst>
            </p:cNvPr>
            <p:cNvSpPr/>
            <p:nvPr/>
          </p:nvSpPr>
          <p:spPr>
            <a:xfrm>
              <a:off x="11448808"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3" name="Arrow: Down 62">
              <a:extLst>
                <a:ext uri="{FF2B5EF4-FFF2-40B4-BE49-F238E27FC236}">
                  <a16:creationId xmlns:a16="http://schemas.microsoft.com/office/drawing/2014/main" id="{B95043E0-8AA0-6C33-8BEF-001C11A635B4}"/>
                </a:ext>
              </a:extLst>
            </p:cNvPr>
            <p:cNvSpPr/>
            <p:nvPr/>
          </p:nvSpPr>
          <p:spPr>
            <a:xfrm>
              <a:off x="10955500"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4" name="Arrow: Down 63">
              <a:extLst>
                <a:ext uri="{FF2B5EF4-FFF2-40B4-BE49-F238E27FC236}">
                  <a16:creationId xmlns:a16="http://schemas.microsoft.com/office/drawing/2014/main" id="{EC99A8F5-07E6-D9BE-01F9-F718A347D161}"/>
                </a:ext>
              </a:extLst>
            </p:cNvPr>
            <p:cNvSpPr/>
            <p:nvPr/>
          </p:nvSpPr>
          <p:spPr>
            <a:xfrm>
              <a:off x="11119936"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5" name="Arrow: Down 64">
              <a:extLst>
                <a:ext uri="{FF2B5EF4-FFF2-40B4-BE49-F238E27FC236}">
                  <a16:creationId xmlns:a16="http://schemas.microsoft.com/office/drawing/2014/main" id="{FB6E85BC-BB1F-BAC9-B6BB-2011DADCEF2F}"/>
                </a:ext>
              </a:extLst>
            </p:cNvPr>
            <p:cNvSpPr/>
            <p:nvPr/>
          </p:nvSpPr>
          <p:spPr>
            <a:xfrm>
              <a:off x="11284372"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6" name="Arrow: Down 65">
              <a:extLst>
                <a:ext uri="{FF2B5EF4-FFF2-40B4-BE49-F238E27FC236}">
                  <a16:creationId xmlns:a16="http://schemas.microsoft.com/office/drawing/2014/main" id="{F823D0AD-CB41-E875-9278-565CC1B16FB0}"/>
                </a:ext>
              </a:extLst>
            </p:cNvPr>
            <p:cNvSpPr/>
            <p:nvPr/>
          </p:nvSpPr>
          <p:spPr>
            <a:xfrm>
              <a:off x="11448808"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7" name="Arrow: Down 66">
              <a:extLst>
                <a:ext uri="{FF2B5EF4-FFF2-40B4-BE49-F238E27FC236}">
                  <a16:creationId xmlns:a16="http://schemas.microsoft.com/office/drawing/2014/main" id="{B0D309C6-BF01-986C-441C-6DC2454BF02F}"/>
                </a:ext>
              </a:extLst>
            </p:cNvPr>
            <p:cNvSpPr/>
            <p:nvPr/>
          </p:nvSpPr>
          <p:spPr>
            <a:xfrm>
              <a:off x="11613244"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8" name="Arrow: Down 67">
              <a:extLst>
                <a:ext uri="{FF2B5EF4-FFF2-40B4-BE49-F238E27FC236}">
                  <a16:creationId xmlns:a16="http://schemas.microsoft.com/office/drawing/2014/main" id="{BFDAC6E5-373C-4ECF-3620-08CE13B4C6A5}"/>
                </a:ext>
              </a:extLst>
            </p:cNvPr>
            <p:cNvSpPr/>
            <p:nvPr/>
          </p:nvSpPr>
          <p:spPr>
            <a:xfrm>
              <a:off x="11777681"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grpSp>
      <p:cxnSp>
        <p:nvCxnSpPr>
          <p:cNvPr id="69" name="Straight Connector 68">
            <a:extLst>
              <a:ext uri="{FF2B5EF4-FFF2-40B4-BE49-F238E27FC236}">
                <a16:creationId xmlns:a16="http://schemas.microsoft.com/office/drawing/2014/main" id="{7075A740-5DB2-C6CB-1BE3-B20F2BC7C28D}"/>
              </a:ext>
            </a:extLst>
          </p:cNvPr>
          <p:cNvCxnSpPr>
            <a:cxnSpLocks/>
          </p:cNvCxnSpPr>
          <p:nvPr/>
        </p:nvCxnSpPr>
        <p:spPr>
          <a:xfrm flipV="1">
            <a:off x="4216400" y="3957358"/>
            <a:ext cx="0" cy="2386706"/>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0FD6CB2-E107-E6D7-3B34-43647A0361C2}"/>
              </a:ext>
            </a:extLst>
          </p:cNvPr>
          <p:cNvCxnSpPr>
            <a:cxnSpLocks/>
          </p:cNvCxnSpPr>
          <p:nvPr/>
        </p:nvCxnSpPr>
        <p:spPr>
          <a:xfrm flipV="1">
            <a:off x="4216400" y="2204415"/>
            <a:ext cx="0" cy="1386391"/>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22D6D3-25E9-B8C1-66AB-0CD165884CB1}"/>
              </a:ext>
            </a:extLst>
          </p:cNvPr>
          <p:cNvCxnSpPr>
            <a:cxnSpLocks/>
          </p:cNvCxnSpPr>
          <p:nvPr/>
        </p:nvCxnSpPr>
        <p:spPr>
          <a:xfrm flipV="1">
            <a:off x="8026405" y="2204415"/>
            <a:ext cx="0" cy="1386391"/>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22E0B46-B387-756E-6316-F2BC2E7C5D2D}"/>
              </a:ext>
            </a:extLst>
          </p:cNvPr>
          <p:cNvCxnSpPr>
            <a:cxnSpLocks/>
          </p:cNvCxnSpPr>
          <p:nvPr/>
        </p:nvCxnSpPr>
        <p:spPr>
          <a:xfrm flipV="1">
            <a:off x="8026405" y="3957358"/>
            <a:ext cx="0" cy="2386706"/>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78" name="Text Placeholder 1">
            <a:extLst>
              <a:ext uri="{FF2B5EF4-FFF2-40B4-BE49-F238E27FC236}">
                <a16:creationId xmlns:a16="http://schemas.microsoft.com/office/drawing/2014/main" id="{CCFE1117-30EC-968A-90FF-4A8D134C03F6}"/>
              </a:ext>
            </a:extLst>
          </p:cNvPr>
          <p:cNvSpPr txBox="1">
            <a:spLocks/>
          </p:cNvSpPr>
          <p:nvPr/>
        </p:nvSpPr>
        <p:spPr>
          <a:xfrm>
            <a:off x="454026" y="733478"/>
            <a:ext cx="11283950" cy="4905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rgbClr val="1E598A"/>
                </a:solidFill>
              </a:rPr>
              <a:t>Key Initiatives and Enablers</a:t>
            </a:r>
          </a:p>
        </p:txBody>
      </p:sp>
      <p:sp>
        <p:nvSpPr>
          <p:cNvPr id="343" name="BJPseudoFooter">
            <a:extLst>
              <a:ext uri="{FF2B5EF4-FFF2-40B4-BE49-F238E27FC236}">
                <a16:creationId xmlns:a16="http://schemas.microsoft.com/office/drawing/2014/main" id="{A6676481-DE09-0520-9246-9FAB8557F9A4}"/>
              </a:ext>
            </a:extLst>
          </p:cNvPr>
          <p:cNvSpPr txBox="1"/>
          <p:nvPr>
            <p:custDataLst>
              <p:tags r:id="rId1"/>
            </p:custDataLst>
          </p:nvPr>
        </p:nvSpPr>
        <p:spPr>
          <a:xfrm>
            <a:off x="127000" y="6673334"/>
            <a:ext cx="388248" cy="184666"/>
          </a:xfrm>
          <a:prstGeom prst="rect">
            <a:avLst/>
          </a:prstGeom>
          <a:noFill/>
        </p:spPr>
        <p:txBody>
          <a:bodyPr vert="horz" wrap="none" rtlCol="0">
            <a:spAutoFit/>
          </a:bodyPr>
          <a:lstStyle/>
          <a:p>
            <a:r>
              <a:rPr lang="en-US" sz="600">
                <a:solidFill>
                  <a:srgbClr val="000000"/>
                </a:solidFill>
                <a:latin typeface="Verdana" panose="020B0604030504040204" pitchFamily="34" charset="0"/>
              </a:rPr>
              <a:t>Open</a:t>
            </a:r>
          </a:p>
        </p:txBody>
      </p:sp>
    </p:spTree>
    <p:extLst>
      <p:ext uri="{BB962C8B-B14F-4D97-AF65-F5344CB8AC3E}">
        <p14:creationId xmlns:p14="http://schemas.microsoft.com/office/powerpoint/2010/main" val="1773029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279490"/>
            <a:ext cx="11328400" cy="535420"/>
          </a:xfrm>
        </p:spPr>
        <p:txBody>
          <a:bodyPr/>
          <a:lstStyle/>
          <a:p>
            <a:r>
              <a:rPr lang="en-US"/>
              <a:t>National Energy Balance</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Content Placeholder 2">
            <a:extLst>
              <a:ext uri="{FF2B5EF4-FFF2-40B4-BE49-F238E27FC236}">
                <a16:creationId xmlns:a16="http://schemas.microsoft.com/office/drawing/2014/main" id="{5DF23D42-9CA8-60BC-B9A0-2E3A6C592E07}"/>
              </a:ext>
            </a:extLst>
          </p:cNvPr>
          <p:cNvSpPr>
            <a:spLocks noGrp="1"/>
          </p:cNvSpPr>
          <p:nvPr>
            <p:ph idx="1"/>
          </p:nvPr>
        </p:nvSpPr>
        <p:spPr>
          <a:xfrm>
            <a:off x="431800" y="765093"/>
            <a:ext cx="11328400" cy="633265"/>
          </a:xfrm>
        </p:spPr>
        <p:txBody>
          <a:bodyPr/>
          <a:lstStyle/>
          <a:p>
            <a:r>
              <a:rPr lang="en-US"/>
              <a:t>2020 Primary Energy Supply - Resources</a:t>
            </a:r>
          </a:p>
        </p:txBody>
      </p:sp>
      <p:sp>
        <p:nvSpPr>
          <p:cNvPr id="5" name="TextBox 4">
            <a:extLst>
              <a:ext uri="{FF2B5EF4-FFF2-40B4-BE49-F238E27FC236}">
                <a16:creationId xmlns:a16="http://schemas.microsoft.com/office/drawing/2014/main" id="{E348024C-98E3-163C-B971-E6155051A75C}"/>
              </a:ext>
            </a:extLst>
          </p:cNvPr>
          <p:cNvSpPr txBox="1"/>
          <p:nvPr/>
        </p:nvSpPr>
        <p:spPr>
          <a:xfrm>
            <a:off x="1502485" y="6410922"/>
            <a:ext cx="3366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Source: </a:t>
            </a:r>
            <a:r>
              <a:rPr lang="en-US" sz="1200" i="1">
                <a:solidFill>
                  <a:prstClr val="black"/>
                </a:solidFill>
                <a:cs typeface="Arial" panose="020B0604020202020204" pitchFamily="34" charset="0"/>
              </a:rPr>
              <a:t>NEB, EC 2023</a:t>
            </a:r>
            <a:endPar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endParaRPr>
          </a:p>
        </p:txBody>
      </p:sp>
      <p:pic>
        <p:nvPicPr>
          <p:cNvPr id="8" name="Picture 7" descr="A graph of progress with numbers and a chart&#10;&#10;Description automatically generated with medium confidence">
            <a:extLst>
              <a:ext uri="{FF2B5EF4-FFF2-40B4-BE49-F238E27FC236}">
                <a16:creationId xmlns:a16="http://schemas.microsoft.com/office/drawing/2014/main" id="{593FBFA0-11F4-E6DB-3390-3CA7E40B1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14" y="1167925"/>
            <a:ext cx="7981927" cy="4930014"/>
          </a:xfrm>
          <a:prstGeom prst="rect">
            <a:avLst/>
          </a:prstGeom>
        </p:spPr>
      </p:pic>
      <p:graphicFrame>
        <p:nvGraphicFramePr>
          <p:cNvPr id="10" name="Table 9">
            <a:extLst>
              <a:ext uri="{FF2B5EF4-FFF2-40B4-BE49-F238E27FC236}">
                <a16:creationId xmlns:a16="http://schemas.microsoft.com/office/drawing/2014/main" id="{D44BEDE9-5A7E-783F-F263-1882CC5EDA47}"/>
              </a:ext>
            </a:extLst>
          </p:cNvPr>
          <p:cNvGraphicFramePr>
            <a:graphicFrameLocks noGrp="1"/>
          </p:cNvGraphicFramePr>
          <p:nvPr>
            <p:extLst>
              <p:ext uri="{D42A27DB-BD31-4B8C-83A1-F6EECF244321}">
                <p14:modId xmlns:p14="http://schemas.microsoft.com/office/powerpoint/2010/main" val="3602385965"/>
              </p:ext>
            </p:extLst>
          </p:nvPr>
        </p:nvGraphicFramePr>
        <p:xfrm>
          <a:off x="8786229" y="1108157"/>
          <a:ext cx="2370083" cy="2494280"/>
        </p:xfrm>
        <a:graphic>
          <a:graphicData uri="http://schemas.openxmlformats.org/drawingml/2006/table">
            <a:tbl>
              <a:tblPr firstRow="1" bandRow="1">
                <a:tableStyleId>{5C22544A-7EE6-4342-B048-85BDC9FD1C3A}</a:tableStyleId>
              </a:tblPr>
              <a:tblGrid>
                <a:gridCol w="1580055">
                  <a:extLst>
                    <a:ext uri="{9D8B030D-6E8A-4147-A177-3AD203B41FA5}">
                      <a16:colId xmlns:a16="http://schemas.microsoft.com/office/drawing/2014/main" val="2596340339"/>
                    </a:ext>
                  </a:extLst>
                </a:gridCol>
                <a:gridCol w="790028">
                  <a:extLst>
                    <a:ext uri="{9D8B030D-6E8A-4147-A177-3AD203B41FA5}">
                      <a16:colId xmlns:a16="http://schemas.microsoft.com/office/drawing/2014/main" val="3607907848"/>
                    </a:ext>
                  </a:extLst>
                </a:gridCol>
              </a:tblGrid>
              <a:tr h="338320">
                <a:tc>
                  <a:txBody>
                    <a:bodyPr/>
                    <a:lstStyle/>
                    <a:p>
                      <a:pPr algn="ctr"/>
                      <a:r>
                        <a:rPr lang="en-US" sz="1200"/>
                        <a:t>Item/Share</a:t>
                      </a:r>
                    </a:p>
                  </a:txBody>
                  <a:tcPr/>
                </a:tc>
                <a:tc>
                  <a:txBody>
                    <a:bodyPr/>
                    <a:lstStyle/>
                    <a:p>
                      <a:pPr algn="ctr"/>
                      <a:r>
                        <a:rPr lang="en-US" sz="1200"/>
                        <a:t>Unit </a:t>
                      </a:r>
                    </a:p>
                    <a:p>
                      <a:pPr algn="ctr"/>
                      <a:r>
                        <a:rPr lang="en-US" sz="1200"/>
                        <a:t>(</a:t>
                      </a:r>
                      <a:r>
                        <a:rPr lang="en-US" sz="1200" err="1"/>
                        <a:t>ktoe</a:t>
                      </a:r>
                      <a:r>
                        <a:rPr lang="en-US" sz="1200"/>
                        <a:t>/%)</a:t>
                      </a:r>
                    </a:p>
                  </a:txBody>
                  <a:tcPr/>
                </a:tc>
                <a:extLst>
                  <a:ext uri="{0D108BD9-81ED-4DB2-BD59-A6C34878D82A}">
                    <a16:rowId xmlns:a16="http://schemas.microsoft.com/office/drawing/2014/main" val="1451660512"/>
                  </a:ext>
                </a:extLst>
              </a:tr>
              <a:tr h="228600">
                <a:tc>
                  <a:txBody>
                    <a:bodyPr/>
                    <a:lstStyle/>
                    <a:p>
                      <a:pPr algn="ctr"/>
                      <a:r>
                        <a:rPr lang="en-US" sz="1200"/>
                        <a:t>2020 Total Primary Energy Supply </a:t>
                      </a:r>
                    </a:p>
                  </a:txBody>
                  <a:tcPr/>
                </a:tc>
                <a:tc>
                  <a:txBody>
                    <a:bodyPr/>
                    <a:lstStyle/>
                    <a:p>
                      <a:pPr algn="ctr"/>
                      <a:r>
                        <a:rPr lang="en-US" sz="1200"/>
                        <a:t>94,193</a:t>
                      </a:r>
                    </a:p>
                  </a:txBody>
                  <a:tcPr/>
                </a:tc>
                <a:extLst>
                  <a:ext uri="{0D108BD9-81ED-4DB2-BD59-A6C34878D82A}">
                    <a16:rowId xmlns:a16="http://schemas.microsoft.com/office/drawing/2014/main" val="520837107"/>
                  </a:ext>
                </a:extLst>
              </a:tr>
              <a:tr h="0">
                <a:tc>
                  <a:txBody>
                    <a:bodyPr/>
                    <a:lstStyle/>
                    <a:p>
                      <a:pPr algn="ctr"/>
                      <a:endParaRPr lang="en-US" sz="100"/>
                    </a:p>
                  </a:txBody>
                  <a:tcPr>
                    <a:solidFill>
                      <a:schemeClr val="tx1"/>
                    </a:solidFill>
                  </a:tcPr>
                </a:tc>
                <a:tc>
                  <a:txBody>
                    <a:bodyPr/>
                    <a:lstStyle/>
                    <a:p>
                      <a:pPr algn="ctr"/>
                      <a:endParaRPr lang="en-US" sz="100"/>
                    </a:p>
                  </a:txBody>
                  <a:tcPr>
                    <a:solidFill>
                      <a:schemeClr val="tx1"/>
                    </a:solidFill>
                  </a:tcPr>
                </a:tc>
                <a:extLst>
                  <a:ext uri="{0D108BD9-81ED-4DB2-BD59-A6C34878D82A}">
                    <a16:rowId xmlns:a16="http://schemas.microsoft.com/office/drawing/2014/main" val="100838118"/>
                  </a:ext>
                </a:extLst>
              </a:tr>
              <a:tr h="0">
                <a:tc>
                  <a:txBody>
                    <a:bodyPr/>
                    <a:lstStyle/>
                    <a:p>
                      <a:pPr algn="ctr"/>
                      <a:r>
                        <a:rPr lang="en-US" sz="1200"/>
                        <a:t>Crude Oil &amp; Petroleum Products</a:t>
                      </a:r>
                    </a:p>
                  </a:txBody>
                  <a:tcPr/>
                </a:tc>
                <a:tc>
                  <a:txBody>
                    <a:bodyPr/>
                    <a:lstStyle/>
                    <a:p>
                      <a:pPr algn="ctr"/>
                      <a:r>
                        <a:rPr lang="en-US" sz="1200"/>
                        <a:t>27.4</a:t>
                      </a:r>
                    </a:p>
                  </a:txBody>
                  <a:tcPr/>
                </a:tc>
                <a:extLst>
                  <a:ext uri="{0D108BD9-81ED-4DB2-BD59-A6C34878D82A}">
                    <a16:rowId xmlns:a16="http://schemas.microsoft.com/office/drawing/2014/main" val="2013972134"/>
                  </a:ext>
                </a:extLst>
              </a:tr>
              <a:tr h="0">
                <a:tc>
                  <a:txBody>
                    <a:bodyPr/>
                    <a:lstStyle/>
                    <a:p>
                      <a:pPr algn="ctr"/>
                      <a:r>
                        <a:rPr lang="en-US" sz="1200"/>
                        <a:t>Natural Gas</a:t>
                      </a:r>
                    </a:p>
                  </a:txBody>
                  <a:tcPr/>
                </a:tc>
                <a:tc>
                  <a:txBody>
                    <a:bodyPr/>
                    <a:lstStyle/>
                    <a:p>
                      <a:pPr algn="ctr"/>
                      <a:r>
                        <a:rPr lang="en-US" sz="1200"/>
                        <a:t>42.4</a:t>
                      </a:r>
                    </a:p>
                  </a:txBody>
                  <a:tcPr/>
                </a:tc>
                <a:extLst>
                  <a:ext uri="{0D108BD9-81ED-4DB2-BD59-A6C34878D82A}">
                    <a16:rowId xmlns:a16="http://schemas.microsoft.com/office/drawing/2014/main" val="296973937"/>
                  </a:ext>
                </a:extLst>
              </a:tr>
              <a:tr h="161547">
                <a:tc>
                  <a:txBody>
                    <a:bodyPr/>
                    <a:lstStyle/>
                    <a:p>
                      <a:pPr algn="ctr"/>
                      <a:r>
                        <a:rPr lang="en-US" sz="1200"/>
                        <a:t>Coal and Coke</a:t>
                      </a:r>
                    </a:p>
                  </a:txBody>
                  <a:tcPr/>
                </a:tc>
                <a:tc>
                  <a:txBody>
                    <a:bodyPr/>
                    <a:lstStyle/>
                    <a:p>
                      <a:pPr algn="ctr"/>
                      <a:r>
                        <a:rPr lang="en-US" sz="1200"/>
                        <a:t>26.3</a:t>
                      </a:r>
                    </a:p>
                  </a:txBody>
                  <a:tcPr/>
                </a:tc>
                <a:extLst>
                  <a:ext uri="{0D108BD9-81ED-4DB2-BD59-A6C34878D82A}">
                    <a16:rowId xmlns:a16="http://schemas.microsoft.com/office/drawing/2014/main" val="2269624509"/>
                  </a:ext>
                </a:extLst>
              </a:tr>
              <a:tr h="0">
                <a:tc>
                  <a:txBody>
                    <a:bodyPr/>
                    <a:lstStyle/>
                    <a:p>
                      <a:pPr algn="ctr"/>
                      <a:r>
                        <a:rPr lang="en-US" sz="1200"/>
                        <a:t>Hydropower &amp; Renewables</a:t>
                      </a:r>
                    </a:p>
                  </a:txBody>
                  <a:tcPr/>
                </a:tc>
                <a:tc>
                  <a:txBody>
                    <a:bodyPr/>
                    <a:lstStyle/>
                    <a:p>
                      <a:pPr algn="ctr"/>
                      <a:r>
                        <a:rPr lang="en-US" sz="1200"/>
                        <a:t>3.9</a:t>
                      </a:r>
                    </a:p>
                  </a:txBody>
                  <a:tcPr/>
                </a:tc>
                <a:extLst>
                  <a:ext uri="{0D108BD9-81ED-4DB2-BD59-A6C34878D82A}">
                    <a16:rowId xmlns:a16="http://schemas.microsoft.com/office/drawing/2014/main" val="3460089105"/>
                  </a:ext>
                </a:extLst>
              </a:tr>
            </a:tbl>
          </a:graphicData>
        </a:graphic>
      </p:graphicFrame>
      <p:graphicFrame>
        <p:nvGraphicFramePr>
          <p:cNvPr id="12" name="Table 11">
            <a:extLst>
              <a:ext uri="{FF2B5EF4-FFF2-40B4-BE49-F238E27FC236}">
                <a16:creationId xmlns:a16="http://schemas.microsoft.com/office/drawing/2014/main" id="{025E6213-C17A-6144-5072-64831142E4E4}"/>
              </a:ext>
            </a:extLst>
          </p:cNvPr>
          <p:cNvGraphicFramePr>
            <a:graphicFrameLocks noGrp="1"/>
          </p:cNvGraphicFramePr>
          <p:nvPr>
            <p:extLst>
              <p:ext uri="{D42A27DB-BD31-4B8C-83A1-F6EECF244321}">
                <p14:modId xmlns:p14="http://schemas.microsoft.com/office/powerpoint/2010/main" val="3921486128"/>
              </p:ext>
            </p:extLst>
          </p:nvPr>
        </p:nvGraphicFramePr>
        <p:xfrm>
          <a:off x="8182341" y="4374474"/>
          <a:ext cx="3600465" cy="975360"/>
        </p:xfrm>
        <a:graphic>
          <a:graphicData uri="http://schemas.openxmlformats.org/drawingml/2006/table">
            <a:tbl>
              <a:tblPr firstRow="1" bandRow="1">
                <a:tableStyleId>{5C22544A-7EE6-4342-B048-85BDC9FD1C3A}</a:tableStyleId>
              </a:tblPr>
              <a:tblGrid>
                <a:gridCol w="511653">
                  <a:extLst>
                    <a:ext uri="{9D8B030D-6E8A-4147-A177-3AD203B41FA5}">
                      <a16:colId xmlns:a16="http://schemas.microsoft.com/office/drawing/2014/main" val="1330838909"/>
                    </a:ext>
                  </a:extLst>
                </a:gridCol>
                <a:gridCol w="667820">
                  <a:extLst>
                    <a:ext uri="{9D8B030D-6E8A-4147-A177-3AD203B41FA5}">
                      <a16:colId xmlns:a16="http://schemas.microsoft.com/office/drawing/2014/main" val="3352291044"/>
                    </a:ext>
                  </a:extLst>
                </a:gridCol>
                <a:gridCol w="606175">
                  <a:extLst>
                    <a:ext uri="{9D8B030D-6E8A-4147-A177-3AD203B41FA5}">
                      <a16:colId xmlns:a16="http://schemas.microsoft.com/office/drawing/2014/main" val="663014272"/>
                    </a:ext>
                  </a:extLst>
                </a:gridCol>
                <a:gridCol w="595901">
                  <a:extLst>
                    <a:ext uri="{9D8B030D-6E8A-4147-A177-3AD203B41FA5}">
                      <a16:colId xmlns:a16="http://schemas.microsoft.com/office/drawing/2014/main" val="1630367131"/>
                    </a:ext>
                  </a:extLst>
                </a:gridCol>
                <a:gridCol w="544531">
                  <a:extLst>
                    <a:ext uri="{9D8B030D-6E8A-4147-A177-3AD203B41FA5}">
                      <a16:colId xmlns:a16="http://schemas.microsoft.com/office/drawing/2014/main" val="809607039"/>
                    </a:ext>
                  </a:extLst>
                </a:gridCol>
                <a:gridCol w="674385">
                  <a:extLst>
                    <a:ext uri="{9D8B030D-6E8A-4147-A177-3AD203B41FA5}">
                      <a16:colId xmlns:a16="http://schemas.microsoft.com/office/drawing/2014/main" val="817925400"/>
                    </a:ext>
                  </a:extLst>
                </a:gridCol>
              </a:tblGrid>
              <a:tr h="316633">
                <a:tc gridSpan="4">
                  <a:txBody>
                    <a:bodyPr/>
                    <a:lstStyle/>
                    <a:p>
                      <a:pPr algn="ctr"/>
                      <a:r>
                        <a:rPr lang="en-US" sz="1200"/>
                        <a:t>Net Export </a:t>
                      </a:r>
                    </a:p>
                    <a:p>
                      <a:pPr algn="ctr"/>
                      <a:r>
                        <a:rPr lang="en-US" sz="1200"/>
                        <a:t>(</a:t>
                      </a:r>
                      <a:r>
                        <a:rPr lang="en-US" sz="1200" err="1"/>
                        <a:t>ktoe</a:t>
                      </a:r>
                      <a:r>
                        <a:rPr lang="en-US" sz="1200"/>
                        <a:t>)</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a:r>
                        <a:rPr lang="en-US" sz="1200"/>
                        <a:t>Net Import (</a:t>
                      </a:r>
                      <a:r>
                        <a:rPr lang="en-US" sz="1200" err="1"/>
                        <a:t>ktoe</a:t>
                      </a:r>
                      <a:r>
                        <a:rPr lang="en-US" sz="1200"/>
                        <a:t>)</a:t>
                      </a:r>
                    </a:p>
                  </a:txBody>
                  <a:tcPr/>
                </a:tc>
                <a:tc hMerge="1">
                  <a:txBody>
                    <a:bodyPr/>
                    <a:lstStyle/>
                    <a:p>
                      <a:endParaRPr lang="en-US"/>
                    </a:p>
                  </a:txBody>
                  <a:tcPr/>
                </a:tc>
                <a:extLst>
                  <a:ext uri="{0D108BD9-81ED-4DB2-BD59-A6C34878D82A}">
                    <a16:rowId xmlns:a16="http://schemas.microsoft.com/office/drawing/2014/main" val="3808931836"/>
                  </a:ext>
                </a:extLst>
              </a:tr>
              <a:tr h="158317">
                <a:tc>
                  <a:txBody>
                    <a:bodyPr/>
                    <a:lstStyle/>
                    <a:p>
                      <a:pPr algn="ctr"/>
                      <a:r>
                        <a:rPr lang="en-US" sz="1100"/>
                        <a:t>Oil</a:t>
                      </a:r>
                    </a:p>
                  </a:txBody>
                  <a:tcPr/>
                </a:tc>
                <a:tc>
                  <a:txBody>
                    <a:bodyPr/>
                    <a:lstStyle/>
                    <a:p>
                      <a:pPr algn="ctr"/>
                      <a:r>
                        <a:rPr lang="en-US" sz="1100"/>
                        <a:t>LNG</a:t>
                      </a:r>
                    </a:p>
                  </a:txBody>
                  <a:tcPr/>
                </a:tc>
                <a:tc>
                  <a:txBody>
                    <a:bodyPr/>
                    <a:lstStyle/>
                    <a:p>
                      <a:pPr algn="ctr"/>
                      <a:r>
                        <a:rPr lang="en-US" sz="1100"/>
                        <a:t>NG</a:t>
                      </a:r>
                    </a:p>
                  </a:txBody>
                  <a:tcPr/>
                </a:tc>
                <a:tc>
                  <a:txBody>
                    <a:bodyPr/>
                    <a:lstStyle/>
                    <a:p>
                      <a:pPr algn="ctr"/>
                      <a:r>
                        <a:rPr lang="en-US" sz="1100"/>
                        <a:t>Elec</a:t>
                      </a:r>
                    </a:p>
                  </a:txBody>
                  <a:tcPr/>
                </a:tc>
                <a:tc>
                  <a:txBody>
                    <a:bodyPr/>
                    <a:lstStyle/>
                    <a:p>
                      <a:pPr algn="ctr"/>
                      <a:r>
                        <a:rPr lang="en-US" sz="1100"/>
                        <a:t>Pet. </a:t>
                      </a:r>
                    </a:p>
                  </a:txBody>
                  <a:tcPr/>
                </a:tc>
                <a:tc>
                  <a:txBody>
                    <a:bodyPr/>
                    <a:lstStyle/>
                    <a:p>
                      <a:pPr algn="ctr"/>
                      <a:r>
                        <a:rPr lang="en-US" sz="1100"/>
                        <a:t>Coal</a:t>
                      </a:r>
                    </a:p>
                  </a:txBody>
                  <a:tcPr/>
                </a:tc>
                <a:extLst>
                  <a:ext uri="{0D108BD9-81ED-4DB2-BD59-A6C34878D82A}">
                    <a16:rowId xmlns:a16="http://schemas.microsoft.com/office/drawing/2014/main" val="2353366363"/>
                  </a:ext>
                </a:extLst>
              </a:tr>
              <a:tr h="158317">
                <a:tc>
                  <a:txBody>
                    <a:bodyPr/>
                    <a:lstStyle/>
                    <a:p>
                      <a:pPr algn="ctr"/>
                      <a:r>
                        <a:rPr lang="en-US" sz="1100"/>
                        <a:t>3,635</a:t>
                      </a:r>
                    </a:p>
                  </a:txBody>
                  <a:tcPr/>
                </a:tc>
                <a:tc>
                  <a:txBody>
                    <a:bodyPr/>
                    <a:lstStyle/>
                    <a:p>
                      <a:pPr algn="ctr"/>
                      <a:r>
                        <a:rPr lang="en-US" sz="1100"/>
                        <a:t>23,216 </a:t>
                      </a:r>
                    </a:p>
                  </a:txBody>
                  <a:tcPr/>
                </a:tc>
                <a:tc>
                  <a:txBody>
                    <a:bodyPr/>
                    <a:lstStyle/>
                    <a:p>
                      <a:pPr algn="ctr"/>
                      <a:r>
                        <a:rPr lang="en-US" sz="1100"/>
                        <a:t>(4,340)</a:t>
                      </a:r>
                    </a:p>
                  </a:txBody>
                  <a:tcPr/>
                </a:tc>
                <a:tc>
                  <a:txBody>
                    <a:bodyPr/>
                    <a:lstStyle/>
                    <a:p>
                      <a:pPr algn="ctr"/>
                      <a:r>
                        <a:rPr lang="en-US" sz="1100"/>
                        <a:t>298</a:t>
                      </a:r>
                    </a:p>
                  </a:txBody>
                  <a:tcPr/>
                </a:tc>
                <a:tc>
                  <a:txBody>
                    <a:bodyPr/>
                    <a:lstStyle/>
                    <a:p>
                      <a:pPr algn="ctr"/>
                      <a:r>
                        <a:rPr lang="en-US" sz="1100"/>
                        <a:t>1,997</a:t>
                      </a:r>
                    </a:p>
                  </a:txBody>
                  <a:tcPr/>
                </a:tc>
                <a:tc>
                  <a:txBody>
                    <a:bodyPr/>
                    <a:lstStyle/>
                    <a:p>
                      <a:pPr algn="ctr"/>
                      <a:r>
                        <a:rPr lang="en-US" sz="1100"/>
                        <a:t>22,235</a:t>
                      </a:r>
                    </a:p>
                  </a:txBody>
                  <a:tcPr/>
                </a:tc>
                <a:extLst>
                  <a:ext uri="{0D108BD9-81ED-4DB2-BD59-A6C34878D82A}">
                    <a16:rowId xmlns:a16="http://schemas.microsoft.com/office/drawing/2014/main" val="1968529017"/>
                  </a:ext>
                </a:extLst>
              </a:tr>
            </a:tbl>
          </a:graphicData>
        </a:graphic>
      </p:graphicFrame>
      <p:sp>
        <p:nvSpPr>
          <p:cNvPr id="14" name="TextBox 13">
            <a:extLst>
              <a:ext uri="{FF2B5EF4-FFF2-40B4-BE49-F238E27FC236}">
                <a16:creationId xmlns:a16="http://schemas.microsoft.com/office/drawing/2014/main" id="{CA3F8D37-651C-2C39-1655-F17EBF28002F}"/>
              </a:ext>
            </a:extLst>
          </p:cNvPr>
          <p:cNvSpPr txBox="1"/>
          <p:nvPr/>
        </p:nvSpPr>
        <p:spPr>
          <a:xfrm>
            <a:off x="8182341" y="5543941"/>
            <a:ext cx="2628900" cy="553998"/>
          </a:xfrm>
          <a:prstGeom prst="rect">
            <a:avLst/>
          </a:prstGeom>
          <a:noFill/>
        </p:spPr>
        <p:txBody>
          <a:bodyPr wrap="square" rtlCol="0">
            <a:spAutoFit/>
          </a:bodyPr>
          <a:lstStyle/>
          <a:p>
            <a:r>
              <a:rPr lang="en-US" sz="1000" i="1"/>
              <a:t>Oil – Crude Oil </a:t>
            </a:r>
          </a:p>
          <a:p>
            <a:r>
              <a:rPr lang="en-US" sz="1000" i="1"/>
              <a:t>Pet. – Petroleum Products</a:t>
            </a:r>
          </a:p>
          <a:p>
            <a:r>
              <a:rPr lang="en-US" sz="1000" i="1"/>
              <a:t>Coal - Coal and Coke</a:t>
            </a:r>
          </a:p>
        </p:txBody>
      </p:sp>
      <p:graphicFrame>
        <p:nvGraphicFramePr>
          <p:cNvPr id="15" name="Table 14">
            <a:extLst>
              <a:ext uri="{FF2B5EF4-FFF2-40B4-BE49-F238E27FC236}">
                <a16:creationId xmlns:a16="http://schemas.microsoft.com/office/drawing/2014/main" id="{B473FC43-E6B9-651D-7503-BC25A09A9B62}"/>
              </a:ext>
            </a:extLst>
          </p:cNvPr>
          <p:cNvGraphicFramePr>
            <a:graphicFrameLocks noGrp="1"/>
          </p:cNvGraphicFramePr>
          <p:nvPr>
            <p:extLst>
              <p:ext uri="{D42A27DB-BD31-4B8C-83A1-F6EECF244321}">
                <p14:modId xmlns:p14="http://schemas.microsoft.com/office/powerpoint/2010/main" val="2435181385"/>
              </p:ext>
            </p:extLst>
          </p:nvPr>
        </p:nvGraphicFramePr>
        <p:xfrm>
          <a:off x="8553001" y="3727109"/>
          <a:ext cx="2836538" cy="518160"/>
        </p:xfrm>
        <a:graphic>
          <a:graphicData uri="http://schemas.openxmlformats.org/drawingml/2006/table">
            <a:tbl>
              <a:tblPr firstRow="1" bandRow="1">
                <a:tableStyleId>{BC89EF96-8CEA-46FF-86C4-4CE0E7609802}</a:tableStyleId>
              </a:tblPr>
              <a:tblGrid>
                <a:gridCol w="1418269">
                  <a:extLst>
                    <a:ext uri="{9D8B030D-6E8A-4147-A177-3AD203B41FA5}">
                      <a16:colId xmlns:a16="http://schemas.microsoft.com/office/drawing/2014/main" val="2480278098"/>
                    </a:ext>
                  </a:extLst>
                </a:gridCol>
                <a:gridCol w="1418269">
                  <a:extLst>
                    <a:ext uri="{9D8B030D-6E8A-4147-A177-3AD203B41FA5}">
                      <a16:colId xmlns:a16="http://schemas.microsoft.com/office/drawing/2014/main" val="3712513266"/>
                    </a:ext>
                  </a:extLst>
                </a:gridCol>
              </a:tblGrid>
              <a:tr h="330445">
                <a:tc>
                  <a:txBody>
                    <a:bodyPr/>
                    <a:lstStyle/>
                    <a:p>
                      <a:pPr algn="ctr"/>
                      <a:r>
                        <a:rPr lang="en-US" sz="1400"/>
                        <a:t>69.6%</a:t>
                      </a:r>
                    </a:p>
                    <a:p>
                      <a:pPr algn="ctr"/>
                      <a:r>
                        <a:rPr lang="en-US" sz="1400"/>
                        <a:t> Indigenous</a:t>
                      </a:r>
                    </a:p>
                  </a:txBody>
                  <a:tcPr/>
                </a:tc>
                <a:tc>
                  <a:txBody>
                    <a:bodyPr/>
                    <a:lstStyle/>
                    <a:p>
                      <a:pPr algn="ctr"/>
                      <a:r>
                        <a:rPr lang="en-US" sz="1400"/>
                        <a:t>30.4%</a:t>
                      </a:r>
                    </a:p>
                    <a:p>
                      <a:pPr algn="ctr"/>
                      <a:r>
                        <a:rPr lang="en-US" sz="1400"/>
                        <a:t>Imported</a:t>
                      </a:r>
                    </a:p>
                  </a:txBody>
                  <a:tcPr/>
                </a:tc>
                <a:extLst>
                  <a:ext uri="{0D108BD9-81ED-4DB2-BD59-A6C34878D82A}">
                    <a16:rowId xmlns:a16="http://schemas.microsoft.com/office/drawing/2014/main" val="426314884"/>
                  </a:ext>
                </a:extLst>
              </a:tr>
            </a:tbl>
          </a:graphicData>
        </a:graphic>
      </p:graphicFrame>
    </p:spTree>
    <p:extLst>
      <p:ext uri="{BB962C8B-B14F-4D97-AF65-F5344CB8AC3E}">
        <p14:creationId xmlns:p14="http://schemas.microsoft.com/office/powerpoint/2010/main" val="1115848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409A69-3AE4-20B9-4555-BB94DBBF3240}"/>
              </a:ext>
            </a:extLst>
          </p:cNvPr>
          <p:cNvSpPr/>
          <p:nvPr/>
        </p:nvSpPr>
        <p:spPr>
          <a:xfrm>
            <a:off x="454027" y="1472459"/>
            <a:ext cx="3698874"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Cond" panose="020B0606030402020204" pitchFamily="34" charset="0"/>
              </a:rPr>
              <a:t>Bioenergy</a:t>
            </a:r>
          </a:p>
        </p:txBody>
      </p:sp>
      <p:sp>
        <p:nvSpPr>
          <p:cNvPr id="9" name="Rectangle 8">
            <a:extLst>
              <a:ext uri="{FF2B5EF4-FFF2-40B4-BE49-F238E27FC236}">
                <a16:creationId xmlns:a16="http://schemas.microsoft.com/office/drawing/2014/main" id="{9016FEDB-F050-CF73-9922-6B840F437F5E}"/>
              </a:ext>
            </a:extLst>
          </p:cNvPr>
          <p:cNvSpPr/>
          <p:nvPr/>
        </p:nvSpPr>
        <p:spPr>
          <a:xfrm>
            <a:off x="4246563" y="1472459"/>
            <a:ext cx="3698874"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Cond" panose="020B0606030402020204" pitchFamily="34" charset="0"/>
              </a:rPr>
              <a:t>Green Mobility</a:t>
            </a:r>
          </a:p>
          <a:p>
            <a:pPr algn="ctr"/>
            <a:r>
              <a:rPr lang="en-US">
                <a:solidFill>
                  <a:schemeClr val="tx1"/>
                </a:solidFill>
                <a:latin typeface="Franklin Gothic Medium Cond" panose="020B0606030402020204" pitchFamily="34" charset="0"/>
              </a:rPr>
              <a:t>(Light Vehicle)</a:t>
            </a:r>
          </a:p>
        </p:txBody>
      </p:sp>
      <p:sp>
        <p:nvSpPr>
          <p:cNvPr id="10" name="Rectangle 9">
            <a:extLst>
              <a:ext uri="{FF2B5EF4-FFF2-40B4-BE49-F238E27FC236}">
                <a16:creationId xmlns:a16="http://schemas.microsoft.com/office/drawing/2014/main" id="{7303892E-6EAA-CA3D-A880-36ABCBCC27D8}"/>
              </a:ext>
            </a:extLst>
          </p:cNvPr>
          <p:cNvSpPr/>
          <p:nvPr/>
        </p:nvSpPr>
        <p:spPr>
          <a:xfrm>
            <a:off x="8039099" y="1472459"/>
            <a:ext cx="3698874"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Cond" panose="020B0606030402020204" pitchFamily="34" charset="0"/>
              </a:rPr>
              <a:t>Green Mobility</a:t>
            </a:r>
          </a:p>
          <a:p>
            <a:pPr algn="ctr"/>
            <a:r>
              <a:rPr lang="en-US">
                <a:solidFill>
                  <a:schemeClr val="tx1"/>
                </a:solidFill>
                <a:latin typeface="Franklin Gothic Medium Cond" panose="020B0606030402020204" pitchFamily="34" charset="0"/>
              </a:rPr>
              <a:t>(Heavy Vehicle)</a:t>
            </a:r>
          </a:p>
        </p:txBody>
      </p:sp>
      <p:sp>
        <p:nvSpPr>
          <p:cNvPr id="26" name="Rectangle 25">
            <a:extLst>
              <a:ext uri="{FF2B5EF4-FFF2-40B4-BE49-F238E27FC236}">
                <a16:creationId xmlns:a16="http://schemas.microsoft.com/office/drawing/2014/main" id="{92D14F7F-54F8-7220-ABF0-03B999B9FE40}"/>
              </a:ext>
            </a:extLst>
          </p:cNvPr>
          <p:cNvSpPr/>
          <p:nvPr/>
        </p:nvSpPr>
        <p:spPr>
          <a:xfrm>
            <a:off x="454026" y="4681891"/>
            <a:ext cx="3698874" cy="1696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5760" indent="-457200">
              <a:spcAft>
                <a:spcPts val="600"/>
              </a:spcAft>
            </a:pPr>
            <a:r>
              <a:rPr lang="en-US" sz="1200">
                <a:solidFill>
                  <a:schemeClr val="tx1"/>
                </a:solidFill>
                <a:latin typeface="Franklin Gothic Book" panose="020B0503020102020204" pitchFamily="34" charset="0"/>
              </a:rPr>
              <a:t>BI-1	Explore alternative bioenergy feedstock</a:t>
            </a:r>
          </a:p>
          <a:p>
            <a:pPr marL="365760" indent="-457200">
              <a:spcAft>
                <a:spcPts val="600"/>
              </a:spcAft>
            </a:pPr>
            <a:r>
              <a:rPr lang="en-US" sz="1200">
                <a:solidFill>
                  <a:schemeClr val="tx1"/>
                </a:solidFill>
                <a:latin typeface="Franklin Gothic Book" panose="020B0503020102020204" pitchFamily="34" charset="0"/>
              </a:rPr>
              <a:t>BI-2	Enhance attractiveness of palm oil biomass</a:t>
            </a:r>
          </a:p>
          <a:p>
            <a:pPr marL="365760" indent="-457200">
              <a:spcAft>
                <a:spcPts val="600"/>
              </a:spcAft>
            </a:pPr>
            <a:r>
              <a:rPr lang="en-US" sz="1200">
                <a:solidFill>
                  <a:schemeClr val="tx1"/>
                </a:solidFill>
                <a:latin typeface="Franklin Gothic Book" panose="020B0503020102020204" pitchFamily="34" charset="0"/>
              </a:rPr>
              <a:t>BI-3	Address challenge of supply security</a:t>
            </a:r>
          </a:p>
          <a:p>
            <a:pPr marL="365760" indent="-457200">
              <a:spcAft>
                <a:spcPts val="600"/>
              </a:spcAft>
            </a:pPr>
            <a:r>
              <a:rPr lang="en-US" sz="1200">
                <a:solidFill>
                  <a:schemeClr val="tx1"/>
                </a:solidFill>
                <a:latin typeface="Franklin Gothic Book" panose="020B0503020102020204" pitchFamily="34" charset="0"/>
              </a:rPr>
              <a:t>BI-4	</a:t>
            </a:r>
            <a:r>
              <a:rPr lang="en-US" sz="1200" err="1">
                <a:solidFill>
                  <a:schemeClr val="tx1"/>
                </a:solidFill>
                <a:latin typeface="Franklin Gothic Book" panose="020B0503020102020204" pitchFamily="34" charset="0"/>
              </a:rPr>
              <a:t>Catalyse</a:t>
            </a:r>
            <a:r>
              <a:rPr lang="en-US" sz="1200">
                <a:solidFill>
                  <a:schemeClr val="tx1"/>
                </a:solidFill>
                <a:latin typeface="Franklin Gothic Book" panose="020B0503020102020204" pitchFamily="34" charset="0"/>
              </a:rPr>
              <a:t> local demand for bioenergy</a:t>
            </a:r>
          </a:p>
          <a:p>
            <a:pPr marL="365760" indent="-457200">
              <a:spcAft>
                <a:spcPts val="600"/>
              </a:spcAft>
            </a:pPr>
            <a:r>
              <a:rPr lang="en-US" sz="1200">
                <a:solidFill>
                  <a:schemeClr val="tx1"/>
                </a:solidFill>
                <a:latin typeface="Franklin Gothic Book" panose="020B0503020102020204" pitchFamily="34" charset="0"/>
              </a:rPr>
              <a:t>BI-5	Improve solid waste management policies</a:t>
            </a:r>
          </a:p>
        </p:txBody>
      </p:sp>
      <p:sp>
        <p:nvSpPr>
          <p:cNvPr id="28" name="Rectangle 27">
            <a:extLst>
              <a:ext uri="{FF2B5EF4-FFF2-40B4-BE49-F238E27FC236}">
                <a16:creationId xmlns:a16="http://schemas.microsoft.com/office/drawing/2014/main" id="{72409433-F6C3-CCF0-D5EF-1D51C6617941}"/>
              </a:ext>
            </a:extLst>
          </p:cNvPr>
          <p:cNvSpPr/>
          <p:nvPr/>
        </p:nvSpPr>
        <p:spPr>
          <a:xfrm>
            <a:off x="4279132" y="4681891"/>
            <a:ext cx="3698874" cy="1696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548640" indent="-548640">
              <a:spcAft>
                <a:spcPts val="600"/>
              </a:spcAft>
            </a:pPr>
            <a:r>
              <a:rPr lang="en-US" sz="1200">
                <a:solidFill>
                  <a:schemeClr val="tx1"/>
                </a:solidFill>
                <a:latin typeface="Franklin Gothic Book" panose="020B0503020102020204" pitchFamily="34" charset="0"/>
              </a:rPr>
              <a:t>GM-LV1	Drive public transport modal share shift to 40% by 2040 and 60% by 2050</a:t>
            </a:r>
          </a:p>
          <a:p>
            <a:pPr marL="548640" indent="-548640">
              <a:spcAft>
                <a:spcPts val="600"/>
              </a:spcAft>
            </a:pPr>
            <a:r>
              <a:rPr lang="en-US" sz="1200">
                <a:solidFill>
                  <a:schemeClr val="tx1"/>
                </a:solidFill>
                <a:latin typeface="Franklin Gothic Book" panose="020B0503020102020204" pitchFamily="34" charset="0"/>
              </a:rPr>
              <a:t>GM-LV2	Improve light vehicle fuel economy</a:t>
            </a:r>
          </a:p>
          <a:p>
            <a:pPr marL="548640" indent="-548640">
              <a:spcAft>
                <a:spcPts val="600"/>
              </a:spcAft>
            </a:pPr>
            <a:r>
              <a:rPr lang="en-US" sz="1200">
                <a:solidFill>
                  <a:schemeClr val="tx1"/>
                </a:solidFill>
                <a:latin typeface="Franklin Gothic Book" panose="020B0503020102020204" pitchFamily="34" charset="0"/>
              </a:rPr>
              <a:t>GM-LV3	Accelerate electrification of light vehicles segment (E4W)</a:t>
            </a:r>
          </a:p>
          <a:p>
            <a:pPr marL="548640" indent="-548640">
              <a:spcAft>
                <a:spcPts val="600"/>
              </a:spcAft>
            </a:pPr>
            <a:r>
              <a:rPr lang="en-US" sz="1200">
                <a:solidFill>
                  <a:schemeClr val="tx1"/>
                </a:solidFill>
                <a:latin typeface="Franklin Gothic Book" panose="020B0503020102020204" pitchFamily="34" charset="0"/>
              </a:rPr>
              <a:t>GM-LV4	Accelerate electrification of light vehicles segment (E2W)</a:t>
            </a:r>
          </a:p>
        </p:txBody>
      </p:sp>
      <p:pic>
        <p:nvPicPr>
          <p:cNvPr id="7" name="Picture 6">
            <a:extLst>
              <a:ext uri="{FF2B5EF4-FFF2-40B4-BE49-F238E27FC236}">
                <a16:creationId xmlns:a16="http://schemas.microsoft.com/office/drawing/2014/main" id="{4C951E82-9F53-80EA-8244-10CB52FB5586}"/>
              </a:ext>
            </a:extLst>
          </p:cNvPr>
          <p:cNvPicPr>
            <a:picLocks noChangeAspect="1"/>
          </p:cNvPicPr>
          <p:nvPr/>
        </p:nvPicPr>
        <p:blipFill rotWithShape="1">
          <a:blip r:embed="rId4"/>
          <a:srcRect t="50000" b="34084"/>
          <a:stretch/>
        </p:blipFill>
        <p:spPr>
          <a:xfrm>
            <a:off x="1193026" y="1352845"/>
            <a:ext cx="611313" cy="543099"/>
          </a:xfrm>
          <a:prstGeom prst="rect">
            <a:avLst/>
          </a:prstGeom>
        </p:spPr>
      </p:pic>
      <p:pic>
        <p:nvPicPr>
          <p:cNvPr id="8" name="Picture 7">
            <a:extLst>
              <a:ext uri="{FF2B5EF4-FFF2-40B4-BE49-F238E27FC236}">
                <a16:creationId xmlns:a16="http://schemas.microsoft.com/office/drawing/2014/main" id="{9DD2FD15-16B3-EC4B-1EA3-AF63ED4DF6D2}"/>
              </a:ext>
            </a:extLst>
          </p:cNvPr>
          <p:cNvPicPr>
            <a:picLocks noChangeAspect="1"/>
          </p:cNvPicPr>
          <p:nvPr/>
        </p:nvPicPr>
        <p:blipFill rotWithShape="1">
          <a:blip r:embed="rId4"/>
          <a:srcRect t="65999" b="18085"/>
          <a:stretch/>
        </p:blipFill>
        <p:spPr>
          <a:xfrm>
            <a:off x="4861637" y="1358618"/>
            <a:ext cx="611313" cy="543096"/>
          </a:xfrm>
          <a:prstGeom prst="rect">
            <a:avLst/>
          </a:prstGeom>
        </p:spPr>
      </p:pic>
      <p:pic>
        <p:nvPicPr>
          <p:cNvPr id="46" name="Picture 45">
            <a:extLst>
              <a:ext uri="{FF2B5EF4-FFF2-40B4-BE49-F238E27FC236}">
                <a16:creationId xmlns:a16="http://schemas.microsoft.com/office/drawing/2014/main" id="{2328BCC0-80E8-0BEF-8361-5C303B77EA98}"/>
              </a:ext>
            </a:extLst>
          </p:cNvPr>
          <p:cNvPicPr>
            <a:picLocks noChangeAspect="1"/>
          </p:cNvPicPr>
          <p:nvPr/>
        </p:nvPicPr>
        <p:blipFill rotWithShape="1">
          <a:blip r:embed="rId4"/>
          <a:srcRect t="65999" b="18085"/>
          <a:stretch/>
        </p:blipFill>
        <p:spPr>
          <a:xfrm>
            <a:off x="8643465" y="1358618"/>
            <a:ext cx="611313" cy="543096"/>
          </a:xfrm>
          <a:prstGeom prst="rect">
            <a:avLst/>
          </a:prstGeom>
        </p:spPr>
      </p:pic>
      <p:sp>
        <p:nvSpPr>
          <p:cNvPr id="93" name="TextBox 92">
            <a:extLst>
              <a:ext uri="{FF2B5EF4-FFF2-40B4-BE49-F238E27FC236}">
                <a16:creationId xmlns:a16="http://schemas.microsoft.com/office/drawing/2014/main" id="{6203B4CB-C4B9-2AA0-C2E1-95C096F19E6F}"/>
              </a:ext>
            </a:extLst>
          </p:cNvPr>
          <p:cNvSpPr txBox="1"/>
          <p:nvPr/>
        </p:nvSpPr>
        <p:spPr>
          <a:xfrm>
            <a:off x="10896669" y="33556"/>
            <a:ext cx="959341" cy="246221"/>
          </a:xfrm>
          <a:prstGeom prst="rect">
            <a:avLst/>
          </a:prstGeom>
          <a:noFill/>
        </p:spPr>
        <p:txBody>
          <a:bodyPr wrap="square" rtlCol="0">
            <a:spAutoFit/>
          </a:bodyPr>
          <a:lstStyle/>
          <a:p>
            <a:pPr algn="ctr"/>
            <a:r>
              <a:rPr lang="en-US" sz="1000" i="1">
                <a:latin typeface="Franklin Gothic Book" panose="020B0503020102020204" pitchFamily="34" charset="0"/>
              </a:rPr>
              <a:t>Levers</a:t>
            </a:r>
          </a:p>
        </p:txBody>
      </p:sp>
      <p:sp>
        <p:nvSpPr>
          <p:cNvPr id="99" name="Text Placeholder 1">
            <a:extLst>
              <a:ext uri="{FF2B5EF4-FFF2-40B4-BE49-F238E27FC236}">
                <a16:creationId xmlns:a16="http://schemas.microsoft.com/office/drawing/2014/main" id="{60FBE8E7-600A-9C8A-ED9D-9B99546A01CD}"/>
              </a:ext>
            </a:extLst>
          </p:cNvPr>
          <p:cNvSpPr txBox="1">
            <a:spLocks/>
          </p:cNvSpPr>
          <p:nvPr/>
        </p:nvSpPr>
        <p:spPr>
          <a:xfrm>
            <a:off x="454026" y="6398981"/>
            <a:ext cx="2508249" cy="459019"/>
          </a:xfrm>
          <a:prstGeom prst="rect">
            <a:avLst/>
          </a:prstGeom>
          <a:solidFill>
            <a:schemeClr val="bg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i="1"/>
              <a:t>Key Initiatives 17 – 28</a:t>
            </a:r>
          </a:p>
        </p:txBody>
      </p:sp>
      <p:grpSp>
        <p:nvGrpSpPr>
          <p:cNvPr id="39" name="Group 38">
            <a:extLst>
              <a:ext uri="{FF2B5EF4-FFF2-40B4-BE49-F238E27FC236}">
                <a16:creationId xmlns:a16="http://schemas.microsoft.com/office/drawing/2014/main" id="{935180A1-F213-BC52-C6BA-E0BD8AAB5F95}"/>
              </a:ext>
            </a:extLst>
          </p:cNvPr>
          <p:cNvGrpSpPr/>
          <p:nvPr/>
        </p:nvGrpSpPr>
        <p:grpSpPr>
          <a:xfrm>
            <a:off x="717689" y="2361154"/>
            <a:ext cx="1338239" cy="1302958"/>
            <a:chOff x="3022101" y="3259982"/>
            <a:chExt cx="1554480" cy="1302958"/>
          </a:xfrm>
        </p:grpSpPr>
        <p:sp>
          <p:nvSpPr>
            <p:cNvPr id="49" name="Freeform 78">
              <a:extLst>
                <a:ext uri="{FF2B5EF4-FFF2-40B4-BE49-F238E27FC236}">
                  <a16:creationId xmlns:a16="http://schemas.microsoft.com/office/drawing/2014/main" id="{24D36D53-3165-A51F-9C49-B831930AF5A7}"/>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50" name="Freeform 86">
              <a:extLst>
                <a:ext uri="{FF2B5EF4-FFF2-40B4-BE49-F238E27FC236}">
                  <a16:creationId xmlns:a16="http://schemas.microsoft.com/office/drawing/2014/main" id="{E6C1EC96-569A-1BD3-DF3F-AEF8C1647725}"/>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51" name="TextBox 50">
              <a:extLst>
                <a:ext uri="{FF2B5EF4-FFF2-40B4-BE49-F238E27FC236}">
                  <a16:creationId xmlns:a16="http://schemas.microsoft.com/office/drawing/2014/main" id="{6C1FFD3A-842D-5880-B1AD-280FEFF5A175}"/>
                </a:ext>
              </a:extLst>
            </p:cNvPr>
            <p:cNvSpPr txBox="1"/>
            <p:nvPr/>
          </p:nvSpPr>
          <p:spPr>
            <a:xfrm>
              <a:off x="3042270" y="4024376"/>
              <a:ext cx="1514143" cy="461665"/>
            </a:xfrm>
            <a:prstGeom prst="rect">
              <a:avLst/>
            </a:prstGeom>
            <a:noFill/>
          </p:spPr>
          <p:txBody>
            <a:bodyPr wrap="square" rtlCol="0" anchor="ctr">
              <a:spAutoFit/>
            </a:bodyPr>
            <a:lstStyle/>
            <a:p>
              <a:pPr algn="ctr"/>
              <a:r>
                <a:rPr lang="en-US" sz="1200" b="1" spc="-15">
                  <a:solidFill>
                    <a:schemeClr val="bg1"/>
                  </a:solidFill>
                  <a:latin typeface="Poppins" panose="00000500000000000000" pitchFamily="2" charset="0"/>
                  <a:cs typeface="Poppins" panose="00000500000000000000" pitchFamily="2" charset="0"/>
                </a:rPr>
                <a:t>3.5 billion </a:t>
              </a:r>
              <a:r>
                <a:rPr lang="en-US" sz="1200" b="1" spc="-15" err="1">
                  <a:solidFill>
                    <a:schemeClr val="bg1"/>
                  </a:solidFill>
                  <a:latin typeface="Poppins" panose="00000500000000000000" pitchFamily="2" charset="0"/>
                  <a:cs typeface="Poppins" panose="00000500000000000000" pitchFamily="2" charset="0"/>
                </a:rPr>
                <a:t>litres</a:t>
              </a:r>
              <a:endParaRPr lang="en-US" sz="1200" b="1" spc="-15">
                <a:solidFill>
                  <a:schemeClr val="bg1"/>
                </a:solidFill>
                <a:latin typeface="Poppins" panose="00000500000000000000" pitchFamily="2" charset="0"/>
                <a:cs typeface="Poppins" panose="00000500000000000000" pitchFamily="2" charset="0"/>
              </a:endParaRPr>
            </a:p>
          </p:txBody>
        </p:sp>
        <p:sp>
          <p:nvSpPr>
            <p:cNvPr id="52" name="TextBox 51">
              <a:extLst>
                <a:ext uri="{FF2B5EF4-FFF2-40B4-BE49-F238E27FC236}">
                  <a16:creationId xmlns:a16="http://schemas.microsoft.com/office/drawing/2014/main" id="{9E107CB2-3461-7D02-5509-EE62069D4A41}"/>
                </a:ext>
              </a:extLst>
            </p:cNvPr>
            <p:cNvSpPr txBox="1"/>
            <p:nvPr/>
          </p:nvSpPr>
          <p:spPr>
            <a:xfrm>
              <a:off x="3042268" y="3508302"/>
              <a:ext cx="1514144" cy="276999"/>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Biofuel capacity</a:t>
              </a:r>
            </a:p>
          </p:txBody>
        </p:sp>
      </p:grpSp>
      <p:grpSp>
        <p:nvGrpSpPr>
          <p:cNvPr id="53" name="Group 52">
            <a:extLst>
              <a:ext uri="{FF2B5EF4-FFF2-40B4-BE49-F238E27FC236}">
                <a16:creationId xmlns:a16="http://schemas.microsoft.com/office/drawing/2014/main" id="{E45D60B7-23F6-18FA-513E-1A79C227B76A}"/>
              </a:ext>
            </a:extLst>
          </p:cNvPr>
          <p:cNvGrpSpPr/>
          <p:nvPr/>
        </p:nvGrpSpPr>
        <p:grpSpPr>
          <a:xfrm>
            <a:off x="2569380" y="2361154"/>
            <a:ext cx="1338239" cy="1302958"/>
            <a:chOff x="3022101" y="3259982"/>
            <a:chExt cx="1554480" cy="1302958"/>
          </a:xfrm>
        </p:grpSpPr>
        <p:sp>
          <p:nvSpPr>
            <p:cNvPr id="54" name="Freeform 78">
              <a:extLst>
                <a:ext uri="{FF2B5EF4-FFF2-40B4-BE49-F238E27FC236}">
                  <a16:creationId xmlns:a16="http://schemas.microsoft.com/office/drawing/2014/main" id="{88D17A67-57D6-99AF-E428-7B280985EE77}"/>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55" name="Freeform 86">
              <a:extLst>
                <a:ext uri="{FF2B5EF4-FFF2-40B4-BE49-F238E27FC236}">
                  <a16:creationId xmlns:a16="http://schemas.microsoft.com/office/drawing/2014/main" id="{5E603482-2D16-528D-8C32-28F01421A5EA}"/>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56" name="TextBox 55">
              <a:extLst>
                <a:ext uri="{FF2B5EF4-FFF2-40B4-BE49-F238E27FC236}">
                  <a16:creationId xmlns:a16="http://schemas.microsoft.com/office/drawing/2014/main" id="{D4CAA092-8F6C-12BA-51E8-11904A166A4A}"/>
                </a:ext>
              </a:extLst>
            </p:cNvPr>
            <p:cNvSpPr txBox="1"/>
            <p:nvPr/>
          </p:nvSpPr>
          <p:spPr>
            <a:xfrm>
              <a:off x="3042270" y="4101320"/>
              <a:ext cx="151414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1.4 GW</a:t>
              </a:r>
            </a:p>
          </p:txBody>
        </p:sp>
        <p:sp>
          <p:nvSpPr>
            <p:cNvPr id="57" name="TextBox 56">
              <a:extLst>
                <a:ext uri="{FF2B5EF4-FFF2-40B4-BE49-F238E27FC236}">
                  <a16:creationId xmlns:a16="http://schemas.microsoft.com/office/drawing/2014/main" id="{9E417F32-1BDC-EE3B-563C-9773E386D26B}"/>
                </a:ext>
              </a:extLst>
            </p:cNvPr>
            <p:cNvSpPr txBox="1"/>
            <p:nvPr/>
          </p:nvSpPr>
          <p:spPr>
            <a:xfrm>
              <a:off x="3042269" y="3415969"/>
              <a:ext cx="1514144" cy="461665"/>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Bioenergy power generation</a:t>
              </a:r>
            </a:p>
          </p:txBody>
        </p:sp>
      </p:grpSp>
      <p:grpSp>
        <p:nvGrpSpPr>
          <p:cNvPr id="38" name="Group 37">
            <a:extLst>
              <a:ext uri="{FF2B5EF4-FFF2-40B4-BE49-F238E27FC236}">
                <a16:creationId xmlns:a16="http://schemas.microsoft.com/office/drawing/2014/main" id="{4BCF12B8-5EED-F391-87FC-3F5B1EA23ECF}"/>
              </a:ext>
            </a:extLst>
          </p:cNvPr>
          <p:cNvGrpSpPr/>
          <p:nvPr/>
        </p:nvGrpSpPr>
        <p:grpSpPr>
          <a:xfrm>
            <a:off x="4531350" y="2320629"/>
            <a:ext cx="1338239" cy="974688"/>
            <a:chOff x="4531350" y="2006117"/>
            <a:chExt cx="1338239" cy="974688"/>
          </a:xfrm>
        </p:grpSpPr>
        <p:sp>
          <p:nvSpPr>
            <p:cNvPr id="59" name="Freeform 78">
              <a:extLst>
                <a:ext uri="{FF2B5EF4-FFF2-40B4-BE49-F238E27FC236}">
                  <a16:creationId xmlns:a16="http://schemas.microsoft.com/office/drawing/2014/main" id="{74033EC6-EA3E-0F88-47E4-EC7FB7E9F4F6}"/>
                </a:ext>
              </a:extLst>
            </p:cNvPr>
            <p:cNvSpPr>
              <a:spLocks noChangeArrowheads="1"/>
            </p:cNvSpPr>
            <p:nvPr/>
          </p:nvSpPr>
          <p:spPr bwMode="auto">
            <a:xfrm>
              <a:off x="4531350" y="2585577"/>
              <a:ext cx="1338239" cy="395228"/>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60" name="Freeform 86">
              <a:extLst>
                <a:ext uri="{FF2B5EF4-FFF2-40B4-BE49-F238E27FC236}">
                  <a16:creationId xmlns:a16="http://schemas.microsoft.com/office/drawing/2014/main" id="{5E116F79-8111-6E23-9A54-5E81ECA88619}"/>
                </a:ext>
              </a:extLst>
            </p:cNvPr>
            <p:cNvSpPr>
              <a:spLocks noChangeArrowheads="1"/>
            </p:cNvSpPr>
            <p:nvPr/>
          </p:nvSpPr>
          <p:spPr bwMode="auto">
            <a:xfrm>
              <a:off x="4531350" y="2063844"/>
              <a:ext cx="1338239" cy="613540"/>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61" name="TextBox 60">
              <a:extLst>
                <a:ext uri="{FF2B5EF4-FFF2-40B4-BE49-F238E27FC236}">
                  <a16:creationId xmlns:a16="http://schemas.microsoft.com/office/drawing/2014/main" id="{F8ABF4ED-DC08-6507-18EF-6DA16E0CF560}"/>
                </a:ext>
              </a:extLst>
            </p:cNvPr>
            <p:cNvSpPr txBox="1"/>
            <p:nvPr/>
          </p:nvSpPr>
          <p:spPr>
            <a:xfrm>
              <a:off x="4548713" y="2615748"/>
              <a:ext cx="130351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60%</a:t>
              </a:r>
            </a:p>
          </p:txBody>
        </p:sp>
        <p:sp>
          <p:nvSpPr>
            <p:cNvPr id="62" name="TextBox 61">
              <a:extLst>
                <a:ext uri="{FF2B5EF4-FFF2-40B4-BE49-F238E27FC236}">
                  <a16:creationId xmlns:a16="http://schemas.microsoft.com/office/drawing/2014/main" id="{D4DDAD40-8AE0-32F9-C642-A128A7C0D5D2}"/>
                </a:ext>
              </a:extLst>
            </p:cNvPr>
            <p:cNvSpPr txBox="1"/>
            <p:nvPr/>
          </p:nvSpPr>
          <p:spPr>
            <a:xfrm>
              <a:off x="4548712" y="2006117"/>
              <a:ext cx="1303514" cy="646331"/>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Urban public transport modal share</a:t>
              </a:r>
            </a:p>
          </p:txBody>
        </p:sp>
      </p:grpSp>
      <p:grpSp>
        <p:nvGrpSpPr>
          <p:cNvPr id="40" name="Group 39">
            <a:extLst>
              <a:ext uri="{FF2B5EF4-FFF2-40B4-BE49-F238E27FC236}">
                <a16:creationId xmlns:a16="http://schemas.microsoft.com/office/drawing/2014/main" id="{B3A0AA26-A870-46EE-DD5D-86D979551420}"/>
              </a:ext>
            </a:extLst>
          </p:cNvPr>
          <p:cNvGrpSpPr/>
          <p:nvPr/>
        </p:nvGrpSpPr>
        <p:grpSpPr>
          <a:xfrm>
            <a:off x="6383041" y="2378357"/>
            <a:ext cx="1338239" cy="916961"/>
            <a:chOff x="6383041" y="2063845"/>
            <a:chExt cx="1338239" cy="916961"/>
          </a:xfrm>
        </p:grpSpPr>
        <p:sp>
          <p:nvSpPr>
            <p:cNvPr id="64" name="Freeform 78">
              <a:extLst>
                <a:ext uri="{FF2B5EF4-FFF2-40B4-BE49-F238E27FC236}">
                  <a16:creationId xmlns:a16="http://schemas.microsoft.com/office/drawing/2014/main" id="{CDEDFE3F-E171-9229-4E94-4B2934F35C40}"/>
                </a:ext>
              </a:extLst>
            </p:cNvPr>
            <p:cNvSpPr>
              <a:spLocks noChangeArrowheads="1"/>
            </p:cNvSpPr>
            <p:nvPr/>
          </p:nvSpPr>
          <p:spPr bwMode="auto">
            <a:xfrm>
              <a:off x="6383041" y="2585578"/>
              <a:ext cx="1338239" cy="395228"/>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65" name="Freeform 86">
              <a:extLst>
                <a:ext uri="{FF2B5EF4-FFF2-40B4-BE49-F238E27FC236}">
                  <a16:creationId xmlns:a16="http://schemas.microsoft.com/office/drawing/2014/main" id="{8F992E38-E4A3-13C3-3334-166D6F2B199C}"/>
                </a:ext>
              </a:extLst>
            </p:cNvPr>
            <p:cNvSpPr>
              <a:spLocks noChangeArrowheads="1"/>
            </p:cNvSpPr>
            <p:nvPr/>
          </p:nvSpPr>
          <p:spPr bwMode="auto">
            <a:xfrm>
              <a:off x="6383041" y="2063845"/>
              <a:ext cx="1338239" cy="613540"/>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66" name="TextBox 65">
              <a:extLst>
                <a:ext uri="{FF2B5EF4-FFF2-40B4-BE49-F238E27FC236}">
                  <a16:creationId xmlns:a16="http://schemas.microsoft.com/office/drawing/2014/main" id="{56E5C4C0-48A9-BE09-B2C3-6909C9608395}"/>
                </a:ext>
              </a:extLst>
            </p:cNvPr>
            <p:cNvSpPr txBox="1"/>
            <p:nvPr/>
          </p:nvSpPr>
          <p:spPr>
            <a:xfrm>
              <a:off x="6400404" y="2615749"/>
              <a:ext cx="130351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80%</a:t>
              </a:r>
            </a:p>
          </p:txBody>
        </p:sp>
        <p:sp>
          <p:nvSpPr>
            <p:cNvPr id="67" name="TextBox 66">
              <a:extLst>
                <a:ext uri="{FF2B5EF4-FFF2-40B4-BE49-F238E27FC236}">
                  <a16:creationId xmlns:a16="http://schemas.microsoft.com/office/drawing/2014/main" id="{E9BAB7F8-2C72-0CB7-6C7D-2E98E7C2435E}"/>
                </a:ext>
              </a:extLst>
            </p:cNvPr>
            <p:cNvSpPr txBox="1"/>
            <p:nvPr/>
          </p:nvSpPr>
          <p:spPr>
            <a:xfrm>
              <a:off x="6400403" y="2098452"/>
              <a:ext cx="1303514" cy="461665"/>
            </a:xfrm>
            <a:prstGeom prst="rect">
              <a:avLst/>
            </a:prstGeom>
            <a:noFill/>
          </p:spPr>
          <p:txBody>
            <a:bodyPr wrap="square" rtlCol="0" anchor="ctr">
              <a:spAutoFit/>
            </a:bodyPr>
            <a:lstStyle/>
            <a:p>
              <a:pPr algn="ctr">
                <a:spcAft>
                  <a:spcPts val="600"/>
                </a:spcAft>
              </a:pPr>
              <a:r>
                <a:rPr lang="en-US" sz="1200" err="1">
                  <a:solidFill>
                    <a:schemeClr val="tx1"/>
                  </a:solidFill>
                  <a:latin typeface="Franklin Gothic Book" panose="020B0503020102020204" pitchFamily="34" charset="0"/>
                </a:rPr>
                <a:t>xEV</a:t>
              </a:r>
              <a:r>
                <a:rPr lang="en-US" sz="1200">
                  <a:solidFill>
                    <a:schemeClr val="tx1"/>
                  </a:solidFill>
                  <a:latin typeface="Franklin Gothic Book" panose="020B0503020102020204" pitchFamily="34" charset="0"/>
                </a:rPr>
                <a:t> (4W) share of fleet</a:t>
              </a:r>
            </a:p>
          </p:txBody>
        </p:sp>
      </p:grpSp>
      <p:grpSp>
        <p:nvGrpSpPr>
          <p:cNvPr id="37" name="Group 36">
            <a:extLst>
              <a:ext uri="{FF2B5EF4-FFF2-40B4-BE49-F238E27FC236}">
                <a16:creationId xmlns:a16="http://schemas.microsoft.com/office/drawing/2014/main" id="{90C43501-9A24-AC90-7C08-9688E6901221}"/>
              </a:ext>
            </a:extLst>
          </p:cNvPr>
          <p:cNvGrpSpPr/>
          <p:nvPr/>
        </p:nvGrpSpPr>
        <p:grpSpPr>
          <a:xfrm>
            <a:off x="4531350" y="3340883"/>
            <a:ext cx="1338239" cy="916961"/>
            <a:chOff x="4531350" y="3026371"/>
            <a:chExt cx="1338239" cy="916961"/>
          </a:xfrm>
        </p:grpSpPr>
        <p:sp>
          <p:nvSpPr>
            <p:cNvPr id="69" name="Freeform 78">
              <a:extLst>
                <a:ext uri="{FF2B5EF4-FFF2-40B4-BE49-F238E27FC236}">
                  <a16:creationId xmlns:a16="http://schemas.microsoft.com/office/drawing/2014/main" id="{75107E2C-CC16-0AA6-FAD0-6FEC31FC6E52}"/>
                </a:ext>
              </a:extLst>
            </p:cNvPr>
            <p:cNvSpPr>
              <a:spLocks noChangeArrowheads="1"/>
            </p:cNvSpPr>
            <p:nvPr/>
          </p:nvSpPr>
          <p:spPr bwMode="auto">
            <a:xfrm>
              <a:off x="4531350" y="3548104"/>
              <a:ext cx="1338239" cy="395228"/>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70" name="Freeform 86">
              <a:extLst>
                <a:ext uri="{FF2B5EF4-FFF2-40B4-BE49-F238E27FC236}">
                  <a16:creationId xmlns:a16="http://schemas.microsoft.com/office/drawing/2014/main" id="{990C685E-658B-300C-628C-C1B834BF6953}"/>
                </a:ext>
              </a:extLst>
            </p:cNvPr>
            <p:cNvSpPr>
              <a:spLocks noChangeArrowheads="1"/>
            </p:cNvSpPr>
            <p:nvPr/>
          </p:nvSpPr>
          <p:spPr bwMode="auto">
            <a:xfrm>
              <a:off x="4531350" y="3026371"/>
              <a:ext cx="1338239" cy="613540"/>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71" name="TextBox 70">
              <a:extLst>
                <a:ext uri="{FF2B5EF4-FFF2-40B4-BE49-F238E27FC236}">
                  <a16:creationId xmlns:a16="http://schemas.microsoft.com/office/drawing/2014/main" id="{E1D62EFB-FF4A-BB57-8D26-BB0D8E8F3598}"/>
                </a:ext>
              </a:extLst>
            </p:cNvPr>
            <p:cNvSpPr txBox="1"/>
            <p:nvPr/>
          </p:nvSpPr>
          <p:spPr>
            <a:xfrm>
              <a:off x="4548713" y="3578275"/>
              <a:ext cx="130351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80%</a:t>
              </a:r>
            </a:p>
          </p:txBody>
        </p:sp>
        <p:sp>
          <p:nvSpPr>
            <p:cNvPr id="94" name="TextBox 93">
              <a:extLst>
                <a:ext uri="{FF2B5EF4-FFF2-40B4-BE49-F238E27FC236}">
                  <a16:creationId xmlns:a16="http://schemas.microsoft.com/office/drawing/2014/main" id="{20B09CF5-7FEE-BAD9-6433-0E802D852511}"/>
                </a:ext>
              </a:extLst>
            </p:cNvPr>
            <p:cNvSpPr txBox="1"/>
            <p:nvPr/>
          </p:nvSpPr>
          <p:spPr>
            <a:xfrm>
              <a:off x="4548712" y="3060977"/>
              <a:ext cx="1303514" cy="461665"/>
            </a:xfrm>
            <a:prstGeom prst="rect">
              <a:avLst/>
            </a:prstGeom>
            <a:noFill/>
          </p:spPr>
          <p:txBody>
            <a:bodyPr wrap="square" rtlCol="0" anchor="ctr">
              <a:spAutoFit/>
            </a:bodyPr>
            <a:lstStyle/>
            <a:p>
              <a:pPr algn="ctr">
                <a:spcAft>
                  <a:spcPts val="600"/>
                </a:spcAft>
              </a:pPr>
              <a:r>
                <a:rPr lang="en-US" sz="1200" err="1">
                  <a:solidFill>
                    <a:schemeClr val="tx1"/>
                  </a:solidFill>
                  <a:latin typeface="Franklin Gothic Book" panose="020B0503020102020204" pitchFamily="34" charset="0"/>
                </a:rPr>
                <a:t>xEV</a:t>
              </a:r>
              <a:r>
                <a:rPr lang="en-US" sz="1200">
                  <a:solidFill>
                    <a:schemeClr val="tx1"/>
                  </a:solidFill>
                  <a:latin typeface="Franklin Gothic Book" panose="020B0503020102020204" pitchFamily="34" charset="0"/>
                </a:rPr>
                <a:t> (2W) share of fleet</a:t>
              </a:r>
            </a:p>
          </p:txBody>
        </p:sp>
      </p:grpSp>
      <p:grpSp>
        <p:nvGrpSpPr>
          <p:cNvPr id="36" name="Group 35">
            <a:extLst>
              <a:ext uri="{FF2B5EF4-FFF2-40B4-BE49-F238E27FC236}">
                <a16:creationId xmlns:a16="http://schemas.microsoft.com/office/drawing/2014/main" id="{4778209E-89D5-08FE-683A-FA9041348926}"/>
              </a:ext>
            </a:extLst>
          </p:cNvPr>
          <p:cNvGrpSpPr/>
          <p:nvPr/>
        </p:nvGrpSpPr>
        <p:grpSpPr>
          <a:xfrm>
            <a:off x="6383041" y="3340883"/>
            <a:ext cx="1338239" cy="916961"/>
            <a:chOff x="6383041" y="3026371"/>
            <a:chExt cx="1338239" cy="916961"/>
          </a:xfrm>
        </p:grpSpPr>
        <p:sp>
          <p:nvSpPr>
            <p:cNvPr id="96" name="Freeform 78">
              <a:extLst>
                <a:ext uri="{FF2B5EF4-FFF2-40B4-BE49-F238E27FC236}">
                  <a16:creationId xmlns:a16="http://schemas.microsoft.com/office/drawing/2014/main" id="{8E4DDFF5-7C56-CB02-5EAF-7A1DDC9560F3}"/>
                </a:ext>
              </a:extLst>
            </p:cNvPr>
            <p:cNvSpPr>
              <a:spLocks noChangeArrowheads="1"/>
            </p:cNvSpPr>
            <p:nvPr/>
          </p:nvSpPr>
          <p:spPr bwMode="auto">
            <a:xfrm>
              <a:off x="6383041" y="3548104"/>
              <a:ext cx="1338239" cy="395228"/>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98" name="Freeform 86">
              <a:extLst>
                <a:ext uri="{FF2B5EF4-FFF2-40B4-BE49-F238E27FC236}">
                  <a16:creationId xmlns:a16="http://schemas.microsoft.com/office/drawing/2014/main" id="{641A390A-C281-E2AB-92C8-24821276EBDB}"/>
                </a:ext>
              </a:extLst>
            </p:cNvPr>
            <p:cNvSpPr>
              <a:spLocks noChangeArrowheads="1"/>
            </p:cNvSpPr>
            <p:nvPr/>
          </p:nvSpPr>
          <p:spPr bwMode="auto">
            <a:xfrm>
              <a:off x="6383041" y="3026371"/>
              <a:ext cx="1338239" cy="613540"/>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100" name="TextBox 99">
              <a:extLst>
                <a:ext uri="{FF2B5EF4-FFF2-40B4-BE49-F238E27FC236}">
                  <a16:creationId xmlns:a16="http://schemas.microsoft.com/office/drawing/2014/main" id="{014DCD95-6CA9-677D-4646-49E83AA4CEC9}"/>
                </a:ext>
              </a:extLst>
            </p:cNvPr>
            <p:cNvSpPr txBox="1"/>
            <p:nvPr/>
          </p:nvSpPr>
          <p:spPr>
            <a:xfrm>
              <a:off x="6400404" y="3578275"/>
              <a:ext cx="130351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~30%</a:t>
              </a:r>
            </a:p>
          </p:txBody>
        </p:sp>
        <p:sp>
          <p:nvSpPr>
            <p:cNvPr id="101" name="TextBox 100">
              <a:extLst>
                <a:ext uri="{FF2B5EF4-FFF2-40B4-BE49-F238E27FC236}">
                  <a16:creationId xmlns:a16="http://schemas.microsoft.com/office/drawing/2014/main" id="{E1B442CB-3EE9-065A-1B91-5FAA9DD06027}"/>
                </a:ext>
              </a:extLst>
            </p:cNvPr>
            <p:cNvSpPr txBox="1"/>
            <p:nvPr/>
          </p:nvSpPr>
          <p:spPr>
            <a:xfrm>
              <a:off x="6400403" y="3060978"/>
              <a:ext cx="1303514" cy="461665"/>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Light vehicle fuel economy</a:t>
              </a:r>
            </a:p>
          </p:txBody>
        </p:sp>
      </p:grpSp>
      <p:grpSp>
        <p:nvGrpSpPr>
          <p:cNvPr id="102" name="Group 101">
            <a:extLst>
              <a:ext uri="{FF2B5EF4-FFF2-40B4-BE49-F238E27FC236}">
                <a16:creationId xmlns:a16="http://schemas.microsoft.com/office/drawing/2014/main" id="{743FCC2F-612C-762A-10AF-A81B401C96F9}"/>
              </a:ext>
            </a:extLst>
          </p:cNvPr>
          <p:cNvGrpSpPr/>
          <p:nvPr/>
        </p:nvGrpSpPr>
        <p:grpSpPr>
          <a:xfrm>
            <a:off x="8339862" y="2361154"/>
            <a:ext cx="1338239" cy="1302958"/>
            <a:chOff x="3022101" y="3259982"/>
            <a:chExt cx="1554480" cy="1302958"/>
          </a:xfrm>
        </p:grpSpPr>
        <p:sp>
          <p:nvSpPr>
            <p:cNvPr id="103" name="Freeform 78">
              <a:extLst>
                <a:ext uri="{FF2B5EF4-FFF2-40B4-BE49-F238E27FC236}">
                  <a16:creationId xmlns:a16="http://schemas.microsoft.com/office/drawing/2014/main" id="{A0402A6D-A45D-69D7-35D3-8650F5B1324C}"/>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104" name="Freeform 86">
              <a:extLst>
                <a:ext uri="{FF2B5EF4-FFF2-40B4-BE49-F238E27FC236}">
                  <a16:creationId xmlns:a16="http://schemas.microsoft.com/office/drawing/2014/main" id="{7160E26A-E58A-99A7-B035-C5F8F4736492}"/>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105" name="TextBox 104">
              <a:extLst>
                <a:ext uri="{FF2B5EF4-FFF2-40B4-BE49-F238E27FC236}">
                  <a16:creationId xmlns:a16="http://schemas.microsoft.com/office/drawing/2014/main" id="{DEB82DB7-4B3B-23AF-6A30-12C2A6739A1E}"/>
                </a:ext>
              </a:extLst>
            </p:cNvPr>
            <p:cNvSpPr txBox="1"/>
            <p:nvPr/>
          </p:nvSpPr>
          <p:spPr>
            <a:xfrm>
              <a:off x="3042270" y="4101320"/>
              <a:ext cx="151414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~24%</a:t>
              </a:r>
            </a:p>
          </p:txBody>
        </p:sp>
        <p:sp>
          <p:nvSpPr>
            <p:cNvPr id="106" name="TextBox 105">
              <a:extLst>
                <a:ext uri="{FF2B5EF4-FFF2-40B4-BE49-F238E27FC236}">
                  <a16:creationId xmlns:a16="http://schemas.microsoft.com/office/drawing/2014/main" id="{857457EF-D6F2-F435-6CA8-3E780857BBBD}"/>
                </a:ext>
              </a:extLst>
            </p:cNvPr>
            <p:cNvSpPr txBox="1"/>
            <p:nvPr/>
          </p:nvSpPr>
          <p:spPr>
            <a:xfrm>
              <a:off x="3042268" y="3415969"/>
              <a:ext cx="1514144" cy="461665"/>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Heavy transport fuel economy</a:t>
              </a:r>
            </a:p>
          </p:txBody>
        </p:sp>
      </p:grpSp>
      <p:grpSp>
        <p:nvGrpSpPr>
          <p:cNvPr id="107" name="Group 106">
            <a:extLst>
              <a:ext uri="{FF2B5EF4-FFF2-40B4-BE49-F238E27FC236}">
                <a16:creationId xmlns:a16="http://schemas.microsoft.com/office/drawing/2014/main" id="{75E7A3F4-9CD3-72A9-2E1A-79F032B99427}"/>
              </a:ext>
            </a:extLst>
          </p:cNvPr>
          <p:cNvGrpSpPr/>
          <p:nvPr/>
        </p:nvGrpSpPr>
        <p:grpSpPr>
          <a:xfrm>
            <a:off x="10209935" y="2361154"/>
            <a:ext cx="1338239" cy="1302958"/>
            <a:chOff x="3022101" y="3259982"/>
            <a:chExt cx="1554480" cy="1302958"/>
          </a:xfrm>
        </p:grpSpPr>
        <p:sp>
          <p:nvSpPr>
            <p:cNvPr id="108" name="Freeform 78">
              <a:extLst>
                <a:ext uri="{FF2B5EF4-FFF2-40B4-BE49-F238E27FC236}">
                  <a16:creationId xmlns:a16="http://schemas.microsoft.com/office/drawing/2014/main" id="{1EB2477A-7C20-7735-3623-431166CA4754}"/>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109" name="Freeform 86">
              <a:extLst>
                <a:ext uri="{FF2B5EF4-FFF2-40B4-BE49-F238E27FC236}">
                  <a16:creationId xmlns:a16="http://schemas.microsoft.com/office/drawing/2014/main" id="{42B43DB9-286B-95B1-689F-91D73DA3A7E7}"/>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110" name="TextBox 109">
              <a:extLst>
                <a:ext uri="{FF2B5EF4-FFF2-40B4-BE49-F238E27FC236}">
                  <a16:creationId xmlns:a16="http://schemas.microsoft.com/office/drawing/2014/main" id="{ADFEBFAD-7CEE-D4C6-54EF-55CCF3563499}"/>
                </a:ext>
              </a:extLst>
            </p:cNvPr>
            <p:cNvSpPr txBox="1"/>
            <p:nvPr/>
          </p:nvSpPr>
          <p:spPr>
            <a:xfrm>
              <a:off x="3042270" y="4101320"/>
              <a:ext cx="151414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B30</a:t>
              </a:r>
            </a:p>
          </p:txBody>
        </p:sp>
        <p:sp>
          <p:nvSpPr>
            <p:cNvPr id="111" name="TextBox 110">
              <a:extLst>
                <a:ext uri="{FF2B5EF4-FFF2-40B4-BE49-F238E27FC236}">
                  <a16:creationId xmlns:a16="http://schemas.microsoft.com/office/drawing/2014/main" id="{A23ECDC8-78BF-E3D1-5AE2-5381A9B88DFF}"/>
                </a:ext>
              </a:extLst>
            </p:cNvPr>
            <p:cNvSpPr txBox="1"/>
            <p:nvPr/>
          </p:nvSpPr>
          <p:spPr>
            <a:xfrm>
              <a:off x="3042268" y="3323636"/>
              <a:ext cx="1514144" cy="646331"/>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Biofuel blending for heavy transport</a:t>
              </a:r>
            </a:p>
          </p:txBody>
        </p:sp>
      </p:grpSp>
      <p:sp>
        <p:nvSpPr>
          <p:cNvPr id="112" name="Rectangle 111">
            <a:extLst>
              <a:ext uri="{FF2B5EF4-FFF2-40B4-BE49-F238E27FC236}">
                <a16:creationId xmlns:a16="http://schemas.microsoft.com/office/drawing/2014/main" id="{FA9095E3-CD7C-8D63-1B1A-6F0AE592520F}"/>
              </a:ext>
            </a:extLst>
          </p:cNvPr>
          <p:cNvSpPr/>
          <p:nvPr/>
        </p:nvSpPr>
        <p:spPr>
          <a:xfrm>
            <a:off x="4746709" y="1977766"/>
            <a:ext cx="2698583"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i="1">
                <a:solidFill>
                  <a:schemeClr val="tx1"/>
                </a:solidFill>
                <a:latin typeface="Franklin Gothic Book" panose="020B0503020102020204" pitchFamily="34" charset="0"/>
              </a:rPr>
              <a:t>RT Pathway 2050 Targets</a:t>
            </a:r>
          </a:p>
        </p:txBody>
      </p:sp>
      <p:cxnSp>
        <p:nvCxnSpPr>
          <p:cNvPr id="113" name="Straight Connector 112">
            <a:extLst>
              <a:ext uri="{FF2B5EF4-FFF2-40B4-BE49-F238E27FC236}">
                <a16:creationId xmlns:a16="http://schemas.microsoft.com/office/drawing/2014/main" id="{05E9A802-CED2-DE23-04C2-83DE17F2EBD1}"/>
              </a:ext>
            </a:extLst>
          </p:cNvPr>
          <p:cNvCxnSpPr>
            <a:cxnSpLocks/>
          </p:cNvCxnSpPr>
          <p:nvPr/>
        </p:nvCxnSpPr>
        <p:spPr>
          <a:xfrm flipH="1">
            <a:off x="2118360" y="2242935"/>
            <a:ext cx="7955280" cy="0"/>
          </a:xfrm>
          <a:prstGeom prst="line">
            <a:avLst/>
          </a:prstGeom>
          <a:ln>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BA3CD88E-F902-368B-9F6C-FD6B58212DDD}"/>
              </a:ext>
            </a:extLst>
          </p:cNvPr>
          <p:cNvSpPr/>
          <p:nvPr/>
        </p:nvSpPr>
        <p:spPr>
          <a:xfrm>
            <a:off x="4746709" y="4298367"/>
            <a:ext cx="2698583"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i="1">
                <a:solidFill>
                  <a:schemeClr val="tx1"/>
                </a:solidFill>
                <a:latin typeface="Franklin Gothic Book" panose="020B0503020102020204" pitchFamily="34" charset="0"/>
              </a:rPr>
              <a:t>Key Initiatives</a:t>
            </a:r>
          </a:p>
        </p:txBody>
      </p:sp>
      <p:cxnSp>
        <p:nvCxnSpPr>
          <p:cNvPr id="115" name="Straight Connector 114">
            <a:extLst>
              <a:ext uri="{FF2B5EF4-FFF2-40B4-BE49-F238E27FC236}">
                <a16:creationId xmlns:a16="http://schemas.microsoft.com/office/drawing/2014/main" id="{EB7E8737-1C6D-0609-876C-1E3DCA170D94}"/>
              </a:ext>
            </a:extLst>
          </p:cNvPr>
          <p:cNvCxnSpPr>
            <a:cxnSpLocks/>
          </p:cNvCxnSpPr>
          <p:nvPr/>
        </p:nvCxnSpPr>
        <p:spPr>
          <a:xfrm flipH="1">
            <a:off x="2118360" y="4563536"/>
            <a:ext cx="7955280" cy="0"/>
          </a:xfrm>
          <a:prstGeom prst="line">
            <a:avLst/>
          </a:prstGeom>
          <a:ln>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4F4D2CC-1D32-1EFC-1783-DE7A096AB783}"/>
              </a:ext>
            </a:extLst>
          </p:cNvPr>
          <p:cNvGrpSpPr/>
          <p:nvPr/>
        </p:nvGrpSpPr>
        <p:grpSpPr>
          <a:xfrm>
            <a:off x="10896669" y="273305"/>
            <a:ext cx="959341" cy="472073"/>
            <a:chOff x="10896669" y="273305"/>
            <a:chExt cx="959341" cy="472073"/>
          </a:xfrm>
        </p:grpSpPr>
        <p:sp>
          <p:nvSpPr>
            <p:cNvPr id="4" name="Rectangle 3">
              <a:extLst>
                <a:ext uri="{FF2B5EF4-FFF2-40B4-BE49-F238E27FC236}">
                  <a16:creationId xmlns:a16="http://schemas.microsoft.com/office/drawing/2014/main" id="{33A6DB63-7165-98CE-E48F-C8C0AB9E2F54}"/>
                </a:ext>
              </a:extLst>
            </p:cNvPr>
            <p:cNvSpPr/>
            <p:nvPr/>
          </p:nvSpPr>
          <p:spPr>
            <a:xfrm>
              <a:off x="10896669" y="273305"/>
              <a:ext cx="959341" cy="81652"/>
            </a:xfrm>
            <a:prstGeom prst="rect">
              <a:avLst/>
            </a:prstGeom>
            <a:solidFill>
              <a:srgbClr val="E7E7E7"/>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000000"/>
                </a:solidFill>
              </a:endParaRPr>
            </a:p>
          </p:txBody>
        </p:sp>
        <p:sp>
          <p:nvSpPr>
            <p:cNvPr id="5" name="Rectangle 4">
              <a:extLst>
                <a:ext uri="{FF2B5EF4-FFF2-40B4-BE49-F238E27FC236}">
                  <a16:creationId xmlns:a16="http://schemas.microsoft.com/office/drawing/2014/main" id="{546F2C3E-4907-836D-1AC2-4176D40751C3}"/>
                </a:ext>
              </a:extLst>
            </p:cNvPr>
            <p:cNvSpPr/>
            <p:nvPr/>
          </p:nvSpPr>
          <p:spPr>
            <a:xfrm>
              <a:off x="10896669" y="663726"/>
              <a:ext cx="959341" cy="81652"/>
            </a:xfrm>
            <a:prstGeom prst="rect">
              <a:avLst/>
            </a:prstGeom>
            <a:solidFill>
              <a:srgbClr val="E7E7E7"/>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a:solidFill>
                  <a:srgbClr val="000000"/>
                </a:solidFill>
              </a:endParaRPr>
            </a:p>
          </p:txBody>
        </p:sp>
        <p:sp>
          <p:nvSpPr>
            <p:cNvPr id="11" name="Rectangle 10">
              <a:extLst>
                <a:ext uri="{FF2B5EF4-FFF2-40B4-BE49-F238E27FC236}">
                  <a16:creationId xmlns:a16="http://schemas.microsoft.com/office/drawing/2014/main" id="{BC5D4412-5AE6-1C5A-EAD8-80E7A1C81162}"/>
                </a:ext>
              </a:extLst>
            </p:cNvPr>
            <p:cNvSpPr/>
            <p:nvPr/>
          </p:nvSpPr>
          <p:spPr>
            <a:xfrm>
              <a:off x="11061105" y="440595"/>
              <a:ext cx="137160" cy="130363"/>
            </a:xfrm>
            <a:prstGeom prst="rect">
              <a:avLst/>
            </a:prstGeom>
            <a:no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12" name="Rectangle 11">
              <a:extLst>
                <a:ext uri="{FF2B5EF4-FFF2-40B4-BE49-F238E27FC236}">
                  <a16:creationId xmlns:a16="http://schemas.microsoft.com/office/drawing/2014/main" id="{791235FC-69F1-3B3C-EE4E-B3D80987C474}"/>
                </a:ext>
              </a:extLst>
            </p:cNvPr>
            <p:cNvSpPr/>
            <p:nvPr/>
          </p:nvSpPr>
          <p:spPr>
            <a:xfrm>
              <a:off x="11225541" y="440595"/>
              <a:ext cx="137160" cy="130363"/>
            </a:xfrm>
            <a:prstGeom prst="rect">
              <a:avLst/>
            </a:prstGeom>
            <a:no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13" name="Rectangle 12">
              <a:extLst>
                <a:ext uri="{FF2B5EF4-FFF2-40B4-BE49-F238E27FC236}">
                  <a16:creationId xmlns:a16="http://schemas.microsoft.com/office/drawing/2014/main" id="{82223F60-9D12-0AD0-162B-0012B75E7BEB}"/>
                </a:ext>
              </a:extLst>
            </p:cNvPr>
            <p:cNvSpPr/>
            <p:nvPr/>
          </p:nvSpPr>
          <p:spPr>
            <a:xfrm>
              <a:off x="11389977" y="440595"/>
              <a:ext cx="137160" cy="130363"/>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14" name="Rectangle 13">
              <a:extLst>
                <a:ext uri="{FF2B5EF4-FFF2-40B4-BE49-F238E27FC236}">
                  <a16:creationId xmlns:a16="http://schemas.microsoft.com/office/drawing/2014/main" id="{C42E15A0-1B1B-1BE0-E211-1145C077FE11}"/>
                </a:ext>
              </a:extLst>
            </p:cNvPr>
            <p:cNvSpPr/>
            <p:nvPr/>
          </p:nvSpPr>
          <p:spPr>
            <a:xfrm>
              <a:off x="11718850" y="440595"/>
              <a:ext cx="137160" cy="130363"/>
            </a:xfrm>
            <a:prstGeom prst="rect">
              <a:avLst/>
            </a:prstGeom>
            <a:no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15" name="Rectangle 14">
              <a:extLst>
                <a:ext uri="{FF2B5EF4-FFF2-40B4-BE49-F238E27FC236}">
                  <a16:creationId xmlns:a16="http://schemas.microsoft.com/office/drawing/2014/main" id="{80E46FFC-4936-2E31-78A1-4F653BB8A912}"/>
                </a:ext>
              </a:extLst>
            </p:cNvPr>
            <p:cNvSpPr/>
            <p:nvPr/>
          </p:nvSpPr>
          <p:spPr>
            <a:xfrm>
              <a:off x="11554413" y="440595"/>
              <a:ext cx="137160" cy="130363"/>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16" name="Rectangle 15">
              <a:extLst>
                <a:ext uri="{FF2B5EF4-FFF2-40B4-BE49-F238E27FC236}">
                  <a16:creationId xmlns:a16="http://schemas.microsoft.com/office/drawing/2014/main" id="{20E6B61C-117B-2F8C-1835-8316B37634B8}"/>
                </a:ext>
              </a:extLst>
            </p:cNvPr>
            <p:cNvSpPr/>
            <p:nvPr/>
          </p:nvSpPr>
          <p:spPr>
            <a:xfrm>
              <a:off x="10896669" y="440595"/>
              <a:ext cx="137160" cy="130363"/>
            </a:xfrm>
            <a:prstGeom prst="rect">
              <a:avLst/>
            </a:prstGeom>
            <a:no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17" name="Arrow: Up-Down 16">
              <a:extLst>
                <a:ext uri="{FF2B5EF4-FFF2-40B4-BE49-F238E27FC236}">
                  <a16:creationId xmlns:a16="http://schemas.microsoft.com/office/drawing/2014/main" id="{36A6784F-AB4F-255A-ECC3-38DB70617709}"/>
                </a:ext>
              </a:extLst>
            </p:cNvPr>
            <p:cNvSpPr/>
            <p:nvPr/>
          </p:nvSpPr>
          <p:spPr>
            <a:xfrm>
              <a:off x="11119936"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18" name="Arrow: Up-Down 17">
              <a:extLst>
                <a:ext uri="{FF2B5EF4-FFF2-40B4-BE49-F238E27FC236}">
                  <a16:creationId xmlns:a16="http://schemas.microsoft.com/office/drawing/2014/main" id="{C0EE5D0C-3F99-423B-6107-DEB53E2C2A24}"/>
                </a:ext>
              </a:extLst>
            </p:cNvPr>
            <p:cNvSpPr/>
            <p:nvPr/>
          </p:nvSpPr>
          <p:spPr>
            <a:xfrm>
              <a:off x="11613244"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19" name="Arrow: Up-Down 18">
              <a:extLst>
                <a:ext uri="{FF2B5EF4-FFF2-40B4-BE49-F238E27FC236}">
                  <a16:creationId xmlns:a16="http://schemas.microsoft.com/office/drawing/2014/main" id="{3AD311CC-92B9-B17A-7CB4-DFAA1C220889}"/>
                </a:ext>
              </a:extLst>
            </p:cNvPr>
            <p:cNvSpPr/>
            <p:nvPr/>
          </p:nvSpPr>
          <p:spPr>
            <a:xfrm>
              <a:off x="11777681"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20" name="Arrow: Up-Down 19">
              <a:extLst>
                <a:ext uri="{FF2B5EF4-FFF2-40B4-BE49-F238E27FC236}">
                  <a16:creationId xmlns:a16="http://schemas.microsoft.com/office/drawing/2014/main" id="{AEA526C1-65B9-767F-9025-EA37BFCE028B}"/>
                </a:ext>
              </a:extLst>
            </p:cNvPr>
            <p:cNvSpPr/>
            <p:nvPr/>
          </p:nvSpPr>
          <p:spPr>
            <a:xfrm>
              <a:off x="11284372"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21" name="Arrow: Up-Down 20">
              <a:extLst>
                <a:ext uri="{FF2B5EF4-FFF2-40B4-BE49-F238E27FC236}">
                  <a16:creationId xmlns:a16="http://schemas.microsoft.com/office/drawing/2014/main" id="{D7EFB826-491A-0630-582C-E657F907C9D7}"/>
                </a:ext>
              </a:extLst>
            </p:cNvPr>
            <p:cNvSpPr/>
            <p:nvPr/>
          </p:nvSpPr>
          <p:spPr>
            <a:xfrm>
              <a:off x="10955500"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22" name="Arrow: Up-Down 21">
              <a:extLst>
                <a:ext uri="{FF2B5EF4-FFF2-40B4-BE49-F238E27FC236}">
                  <a16:creationId xmlns:a16="http://schemas.microsoft.com/office/drawing/2014/main" id="{DC19ED58-D5BD-6175-7BF4-8EA77CE4DF90}"/>
                </a:ext>
              </a:extLst>
            </p:cNvPr>
            <p:cNvSpPr/>
            <p:nvPr/>
          </p:nvSpPr>
          <p:spPr>
            <a:xfrm>
              <a:off x="11448808"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23" name="Arrow: Down 22">
              <a:extLst>
                <a:ext uri="{FF2B5EF4-FFF2-40B4-BE49-F238E27FC236}">
                  <a16:creationId xmlns:a16="http://schemas.microsoft.com/office/drawing/2014/main" id="{81410262-8F66-E54D-C8A5-64EEADC19AEE}"/>
                </a:ext>
              </a:extLst>
            </p:cNvPr>
            <p:cNvSpPr/>
            <p:nvPr/>
          </p:nvSpPr>
          <p:spPr>
            <a:xfrm>
              <a:off x="10955500"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24" name="Arrow: Down 23">
              <a:extLst>
                <a:ext uri="{FF2B5EF4-FFF2-40B4-BE49-F238E27FC236}">
                  <a16:creationId xmlns:a16="http://schemas.microsoft.com/office/drawing/2014/main" id="{7A60CF20-DF9A-DF01-E1BD-02D48F23FD4B}"/>
                </a:ext>
              </a:extLst>
            </p:cNvPr>
            <p:cNvSpPr/>
            <p:nvPr/>
          </p:nvSpPr>
          <p:spPr>
            <a:xfrm>
              <a:off x="11119936"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25" name="Arrow: Down 24">
              <a:extLst>
                <a:ext uri="{FF2B5EF4-FFF2-40B4-BE49-F238E27FC236}">
                  <a16:creationId xmlns:a16="http://schemas.microsoft.com/office/drawing/2014/main" id="{24A10E6C-3349-F3A3-6034-0D70D2E88C4B}"/>
                </a:ext>
              </a:extLst>
            </p:cNvPr>
            <p:cNvSpPr/>
            <p:nvPr/>
          </p:nvSpPr>
          <p:spPr>
            <a:xfrm>
              <a:off x="11284372"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0" name="Arrow: Down 29">
              <a:extLst>
                <a:ext uri="{FF2B5EF4-FFF2-40B4-BE49-F238E27FC236}">
                  <a16:creationId xmlns:a16="http://schemas.microsoft.com/office/drawing/2014/main" id="{9891BE10-1DE2-12DC-410D-5A00E5DC2B06}"/>
                </a:ext>
              </a:extLst>
            </p:cNvPr>
            <p:cNvSpPr/>
            <p:nvPr/>
          </p:nvSpPr>
          <p:spPr>
            <a:xfrm>
              <a:off x="11448808"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2" name="Arrow: Down 31">
              <a:extLst>
                <a:ext uri="{FF2B5EF4-FFF2-40B4-BE49-F238E27FC236}">
                  <a16:creationId xmlns:a16="http://schemas.microsoft.com/office/drawing/2014/main" id="{2D310C1B-2675-2FAD-725F-E84AC128FF45}"/>
                </a:ext>
              </a:extLst>
            </p:cNvPr>
            <p:cNvSpPr/>
            <p:nvPr/>
          </p:nvSpPr>
          <p:spPr>
            <a:xfrm>
              <a:off x="11613244"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3" name="Arrow: Down 32">
              <a:extLst>
                <a:ext uri="{FF2B5EF4-FFF2-40B4-BE49-F238E27FC236}">
                  <a16:creationId xmlns:a16="http://schemas.microsoft.com/office/drawing/2014/main" id="{5E3AEC20-9DD2-36AC-B491-85374265C06C}"/>
                </a:ext>
              </a:extLst>
            </p:cNvPr>
            <p:cNvSpPr/>
            <p:nvPr/>
          </p:nvSpPr>
          <p:spPr>
            <a:xfrm>
              <a:off x="11777681"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grpSp>
      <p:cxnSp>
        <p:nvCxnSpPr>
          <p:cNvPr id="41" name="Straight Connector 40">
            <a:extLst>
              <a:ext uri="{FF2B5EF4-FFF2-40B4-BE49-F238E27FC236}">
                <a16:creationId xmlns:a16="http://schemas.microsoft.com/office/drawing/2014/main" id="{16CE9FF5-BBEE-F82C-95A3-29828AC25C8F}"/>
              </a:ext>
            </a:extLst>
          </p:cNvPr>
          <p:cNvCxnSpPr>
            <a:cxnSpLocks/>
          </p:cNvCxnSpPr>
          <p:nvPr/>
        </p:nvCxnSpPr>
        <p:spPr>
          <a:xfrm flipV="1">
            <a:off x="4216400" y="4681846"/>
            <a:ext cx="0" cy="1554480"/>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BC7B72-735F-3223-C596-FF190BF99E65}"/>
              </a:ext>
            </a:extLst>
          </p:cNvPr>
          <p:cNvCxnSpPr>
            <a:cxnSpLocks/>
          </p:cNvCxnSpPr>
          <p:nvPr/>
        </p:nvCxnSpPr>
        <p:spPr>
          <a:xfrm flipV="1">
            <a:off x="4216400" y="2357120"/>
            <a:ext cx="0" cy="1920240"/>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6DBF4DD-A65B-EFE5-B2F1-B9DDCD6EEB26}"/>
              </a:ext>
            </a:extLst>
          </p:cNvPr>
          <p:cNvCxnSpPr>
            <a:cxnSpLocks/>
          </p:cNvCxnSpPr>
          <p:nvPr/>
        </p:nvCxnSpPr>
        <p:spPr>
          <a:xfrm flipV="1">
            <a:off x="8026405" y="2357120"/>
            <a:ext cx="0" cy="1920240"/>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9B1BE09-877A-5FEA-2D37-07164BCEE484}"/>
              </a:ext>
            </a:extLst>
          </p:cNvPr>
          <p:cNvCxnSpPr>
            <a:cxnSpLocks/>
          </p:cNvCxnSpPr>
          <p:nvPr/>
        </p:nvCxnSpPr>
        <p:spPr>
          <a:xfrm flipV="1">
            <a:off x="8026405" y="4681846"/>
            <a:ext cx="0" cy="1554480"/>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47155BF-68AF-0F4E-F059-B0AD4F9916DD}"/>
              </a:ext>
            </a:extLst>
          </p:cNvPr>
          <p:cNvSpPr/>
          <p:nvPr/>
        </p:nvSpPr>
        <p:spPr>
          <a:xfrm>
            <a:off x="8094580" y="4681891"/>
            <a:ext cx="3698874" cy="1696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548640" indent="-548640">
              <a:spcAft>
                <a:spcPts val="600"/>
              </a:spcAft>
            </a:pPr>
            <a:r>
              <a:rPr lang="en-US" sz="1200">
                <a:solidFill>
                  <a:schemeClr val="tx1"/>
                </a:solidFill>
                <a:latin typeface="Franklin Gothic Book" panose="020B0503020102020204" pitchFamily="34" charset="0"/>
              </a:rPr>
              <a:t>GM-HV1	Enhance demand-side management with fuel economy</a:t>
            </a:r>
          </a:p>
          <a:p>
            <a:pPr marL="548640" indent="-548640">
              <a:spcAft>
                <a:spcPts val="600"/>
              </a:spcAft>
            </a:pPr>
            <a:r>
              <a:rPr lang="en-US" sz="1200">
                <a:solidFill>
                  <a:schemeClr val="tx1"/>
                </a:solidFill>
                <a:latin typeface="Franklin Gothic Book" panose="020B0503020102020204" pitchFamily="34" charset="0"/>
              </a:rPr>
              <a:t>GM-HV2 Implement B30 biodiesel blending mandate</a:t>
            </a:r>
          </a:p>
          <a:p>
            <a:pPr marL="548640" indent="-548640">
              <a:spcAft>
                <a:spcPts val="600"/>
              </a:spcAft>
            </a:pPr>
            <a:r>
              <a:rPr lang="en-US" sz="1200">
                <a:solidFill>
                  <a:schemeClr val="tx1"/>
                </a:solidFill>
                <a:latin typeface="Franklin Gothic Book" panose="020B0503020102020204" pitchFamily="34" charset="0"/>
              </a:rPr>
              <a:t>GM-HV3 Introduce future powertrains for heavy vehicles</a:t>
            </a:r>
          </a:p>
        </p:txBody>
      </p:sp>
      <p:sp>
        <p:nvSpPr>
          <p:cNvPr id="117" name="Text Placeholder 1">
            <a:extLst>
              <a:ext uri="{FF2B5EF4-FFF2-40B4-BE49-F238E27FC236}">
                <a16:creationId xmlns:a16="http://schemas.microsoft.com/office/drawing/2014/main" id="{A0AEDDDF-07E9-D838-6CDD-9B19FD477E20}"/>
              </a:ext>
            </a:extLst>
          </p:cNvPr>
          <p:cNvSpPr txBox="1">
            <a:spLocks/>
          </p:cNvSpPr>
          <p:nvPr/>
        </p:nvSpPr>
        <p:spPr>
          <a:xfrm>
            <a:off x="454026" y="733478"/>
            <a:ext cx="11283950" cy="4905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rgbClr val="1E598A"/>
                </a:solidFill>
              </a:rPr>
              <a:t>Key Initiatives and Enablers</a:t>
            </a:r>
          </a:p>
        </p:txBody>
      </p:sp>
      <p:sp>
        <p:nvSpPr>
          <p:cNvPr id="348" name="BJPseudoFooter">
            <a:extLst>
              <a:ext uri="{FF2B5EF4-FFF2-40B4-BE49-F238E27FC236}">
                <a16:creationId xmlns:a16="http://schemas.microsoft.com/office/drawing/2014/main" id="{A477D0D0-1C13-6866-08FF-1D7BF38D188E}"/>
              </a:ext>
            </a:extLst>
          </p:cNvPr>
          <p:cNvSpPr txBox="1"/>
          <p:nvPr>
            <p:custDataLst>
              <p:tags r:id="rId1"/>
            </p:custDataLst>
          </p:nvPr>
        </p:nvSpPr>
        <p:spPr>
          <a:xfrm>
            <a:off x="127000" y="6673334"/>
            <a:ext cx="388248" cy="184666"/>
          </a:xfrm>
          <a:prstGeom prst="rect">
            <a:avLst/>
          </a:prstGeom>
          <a:noFill/>
        </p:spPr>
        <p:txBody>
          <a:bodyPr vert="horz" wrap="none" rtlCol="0">
            <a:spAutoFit/>
          </a:bodyPr>
          <a:lstStyle/>
          <a:p>
            <a:r>
              <a:rPr lang="en-US" sz="600">
                <a:solidFill>
                  <a:srgbClr val="000000"/>
                </a:solidFill>
                <a:latin typeface="Verdana" panose="020B0604030504040204" pitchFamily="34" charset="0"/>
              </a:rPr>
              <a:t>Open</a:t>
            </a:r>
          </a:p>
        </p:txBody>
      </p:sp>
    </p:spTree>
    <p:extLst>
      <p:ext uri="{BB962C8B-B14F-4D97-AF65-F5344CB8AC3E}">
        <p14:creationId xmlns:p14="http://schemas.microsoft.com/office/powerpoint/2010/main" val="1812343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409A69-3AE4-20B9-4555-BB94DBBF3240}"/>
              </a:ext>
            </a:extLst>
          </p:cNvPr>
          <p:cNvSpPr/>
          <p:nvPr/>
        </p:nvSpPr>
        <p:spPr>
          <a:xfrm>
            <a:off x="454027" y="1508598"/>
            <a:ext cx="3698874"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Cond" panose="020B0606030402020204" pitchFamily="34" charset="0"/>
              </a:rPr>
              <a:t>Green Mobility</a:t>
            </a:r>
          </a:p>
          <a:p>
            <a:pPr algn="ctr"/>
            <a:r>
              <a:rPr lang="en-US">
                <a:solidFill>
                  <a:schemeClr val="tx1"/>
                </a:solidFill>
                <a:latin typeface="Franklin Gothic Medium Cond" panose="020B0606030402020204" pitchFamily="34" charset="0"/>
              </a:rPr>
              <a:t>(Aviation)</a:t>
            </a:r>
          </a:p>
        </p:txBody>
      </p:sp>
      <p:sp>
        <p:nvSpPr>
          <p:cNvPr id="9" name="Rectangle 8">
            <a:extLst>
              <a:ext uri="{FF2B5EF4-FFF2-40B4-BE49-F238E27FC236}">
                <a16:creationId xmlns:a16="http://schemas.microsoft.com/office/drawing/2014/main" id="{9016FEDB-F050-CF73-9922-6B840F437F5E}"/>
              </a:ext>
            </a:extLst>
          </p:cNvPr>
          <p:cNvSpPr/>
          <p:nvPr/>
        </p:nvSpPr>
        <p:spPr>
          <a:xfrm>
            <a:off x="4246563" y="1508598"/>
            <a:ext cx="3698874"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Cond" panose="020B0606030402020204" pitchFamily="34" charset="0"/>
              </a:rPr>
              <a:t>Green Mobility</a:t>
            </a:r>
          </a:p>
          <a:p>
            <a:pPr algn="ctr"/>
            <a:r>
              <a:rPr lang="en-US">
                <a:solidFill>
                  <a:schemeClr val="tx1"/>
                </a:solidFill>
                <a:latin typeface="Franklin Gothic Medium Cond" panose="020B0606030402020204" pitchFamily="34" charset="0"/>
              </a:rPr>
              <a:t>(Marine)</a:t>
            </a:r>
          </a:p>
        </p:txBody>
      </p:sp>
      <p:sp>
        <p:nvSpPr>
          <p:cNvPr id="10" name="Rectangle 9">
            <a:extLst>
              <a:ext uri="{FF2B5EF4-FFF2-40B4-BE49-F238E27FC236}">
                <a16:creationId xmlns:a16="http://schemas.microsoft.com/office/drawing/2014/main" id="{7303892E-6EAA-CA3D-A880-36ABCBCC27D8}"/>
              </a:ext>
            </a:extLst>
          </p:cNvPr>
          <p:cNvSpPr/>
          <p:nvPr/>
        </p:nvSpPr>
        <p:spPr>
          <a:xfrm>
            <a:off x="8039099" y="1508598"/>
            <a:ext cx="3698874"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Franklin Gothic Medium Cond" panose="020B0606030402020204" pitchFamily="34" charset="0"/>
              </a:rPr>
              <a:t>CCUS</a:t>
            </a:r>
          </a:p>
        </p:txBody>
      </p:sp>
      <p:sp>
        <p:nvSpPr>
          <p:cNvPr id="28" name="Rectangle 27">
            <a:extLst>
              <a:ext uri="{FF2B5EF4-FFF2-40B4-BE49-F238E27FC236}">
                <a16:creationId xmlns:a16="http://schemas.microsoft.com/office/drawing/2014/main" id="{72409433-F6C3-CCF0-D5EF-1D51C6617941}"/>
              </a:ext>
            </a:extLst>
          </p:cNvPr>
          <p:cNvSpPr/>
          <p:nvPr/>
        </p:nvSpPr>
        <p:spPr>
          <a:xfrm>
            <a:off x="4279132" y="4460707"/>
            <a:ext cx="3698874" cy="1696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640080" indent="-640080">
              <a:spcAft>
                <a:spcPts val="600"/>
              </a:spcAft>
            </a:pPr>
            <a:r>
              <a:rPr lang="en-US" sz="1200">
                <a:solidFill>
                  <a:schemeClr val="tx1"/>
                </a:solidFill>
                <a:latin typeface="Franklin Gothic Book" panose="020B0503020102020204" pitchFamily="34" charset="0"/>
              </a:rPr>
              <a:t>GM-MA1	Unlock market opportunities of biofuel in marine bunkering</a:t>
            </a:r>
          </a:p>
          <a:p>
            <a:pPr marL="640080" indent="-640080">
              <a:spcAft>
                <a:spcPts val="600"/>
              </a:spcAft>
            </a:pPr>
            <a:r>
              <a:rPr lang="en-US" sz="1200">
                <a:solidFill>
                  <a:schemeClr val="tx1"/>
                </a:solidFill>
                <a:latin typeface="Franklin Gothic Book" panose="020B0503020102020204" pitchFamily="34" charset="0"/>
              </a:rPr>
              <a:t>GM-MA2	Unlock market opportunities of future fuels in marine bunkering</a:t>
            </a:r>
          </a:p>
        </p:txBody>
      </p:sp>
      <p:pic>
        <p:nvPicPr>
          <p:cNvPr id="8" name="Picture 7">
            <a:extLst>
              <a:ext uri="{FF2B5EF4-FFF2-40B4-BE49-F238E27FC236}">
                <a16:creationId xmlns:a16="http://schemas.microsoft.com/office/drawing/2014/main" id="{9DD2FD15-16B3-EC4B-1EA3-AF63ED4DF6D2}"/>
              </a:ext>
            </a:extLst>
          </p:cNvPr>
          <p:cNvPicPr>
            <a:picLocks noChangeAspect="1"/>
          </p:cNvPicPr>
          <p:nvPr/>
        </p:nvPicPr>
        <p:blipFill rotWithShape="1">
          <a:blip r:embed="rId4"/>
          <a:srcRect t="65999" b="18085"/>
          <a:stretch/>
        </p:blipFill>
        <p:spPr>
          <a:xfrm>
            <a:off x="4861637" y="1394757"/>
            <a:ext cx="611313" cy="543096"/>
          </a:xfrm>
          <a:prstGeom prst="rect">
            <a:avLst/>
          </a:prstGeom>
        </p:spPr>
      </p:pic>
      <p:pic>
        <p:nvPicPr>
          <p:cNvPr id="33" name="Picture 32">
            <a:extLst>
              <a:ext uri="{FF2B5EF4-FFF2-40B4-BE49-F238E27FC236}">
                <a16:creationId xmlns:a16="http://schemas.microsoft.com/office/drawing/2014/main" id="{FED8674B-BCBD-E401-6E32-161BD94E4EA9}"/>
              </a:ext>
            </a:extLst>
          </p:cNvPr>
          <p:cNvPicPr>
            <a:picLocks noChangeAspect="1"/>
          </p:cNvPicPr>
          <p:nvPr/>
        </p:nvPicPr>
        <p:blipFill rotWithShape="1">
          <a:blip r:embed="rId4"/>
          <a:srcRect t="83482"/>
          <a:stretch/>
        </p:blipFill>
        <p:spPr>
          <a:xfrm>
            <a:off x="9040298" y="1352285"/>
            <a:ext cx="611313" cy="563625"/>
          </a:xfrm>
          <a:prstGeom prst="rect">
            <a:avLst/>
          </a:prstGeom>
        </p:spPr>
      </p:pic>
      <p:sp>
        <p:nvSpPr>
          <p:cNvPr id="93" name="TextBox 92">
            <a:extLst>
              <a:ext uri="{FF2B5EF4-FFF2-40B4-BE49-F238E27FC236}">
                <a16:creationId xmlns:a16="http://schemas.microsoft.com/office/drawing/2014/main" id="{6203B4CB-C4B9-2AA0-C2E1-95C096F19E6F}"/>
              </a:ext>
            </a:extLst>
          </p:cNvPr>
          <p:cNvSpPr txBox="1"/>
          <p:nvPr/>
        </p:nvSpPr>
        <p:spPr>
          <a:xfrm>
            <a:off x="10896669" y="33556"/>
            <a:ext cx="959341" cy="246221"/>
          </a:xfrm>
          <a:prstGeom prst="rect">
            <a:avLst/>
          </a:prstGeom>
          <a:noFill/>
        </p:spPr>
        <p:txBody>
          <a:bodyPr wrap="square" rtlCol="0">
            <a:spAutoFit/>
          </a:bodyPr>
          <a:lstStyle/>
          <a:p>
            <a:pPr algn="ctr"/>
            <a:r>
              <a:rPr lang="en-US" sz="1000" i="1">
                <a:latin typeface="Franklin Gothic Book" panose="020B0503020102020204" pitchFamily="34" charset="0"/>
              </a:rPr>
              <a:t>Levers</a:t>
            </a:r>
          </a:p>
        </p:txBody>
      </p:sp>
      <p:pic>
        <p:nvPicPr>
          <p:cNvPr id="3" name="Picture 2">
            <a:extLst>
              <a:ext uri="{FF2B5EF4-FFF2-40B4-BE49-F238E27FC236}">
                <a16:creationId xmlns:a16="http://schemas.microsoft.com/office/drawing/2014/main" id="{5965D5F4-974C-1D6D-ABE4-DCB0F0DBA5FD}"/>
              </a:ext>
            </a:extLst>
          </p:cNvPr>
          <p:cNvPicPr>
            <a:picLocks noChangeAspect="1"/>
          </p:cNvPicPr>
          <p:nvPr/>
        </p:nvPicPr>
        <p:blipFill rotWithShape="1">
          <a:blip r:embed="rId4"/>
          <a:srcRect t="65999" b="18085"/>
          <a:stretch/>
        </p:blipFill>
        <p:spPr>
          <a:xfrm>
            <a:off x="1069101" y="1394757"/>
            <a:ext cx="611313" cy="543096"/>
          </a:xfrm>
          <a:prstGeom prst="rect">
            <a:avLst/>
          </a:prstGeom>
        </p:spPr>
      </p:pic>
      <p:sp>
        <p:nvSpPr>
          <p:cNvPr id="35" name="Rectangle 34">
            <a:extLst>
              <a:ext uri="{FF2B5EF4-FFF2-40B4-BE49-F238E27FC236}">
                <a16:creationId xmlns:a16="http://schemas.microsoft.com/office/drawing/2014/main" id="{1D1C35E4-EAD3-393C-7BC7-32D47F663434}"/>
              </a:ext>
            </a:extLst>
          </p:cNvPr>
          <p:cNvSpPr/>
          <p:nvPr/>
        </p:nvSpPr>
        <p:spPr>
          <a:xfrm>
            <a:off x="8094580" y="4467999"/>
            <a:ext cx="3698874" cy="16887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65760" indent="-457200">
              <a:spcAft>
                <a:spcPts val="600"/>
              </a:spcAft>
            </a:pPr>
            <a:r>
              <a:rPr lang="en-US" sz="1200">
                <a:solidFill>
                  <a:schemeClr val="tx1"/>
                </a:solidFill>
                <a:latin typeface="Franklin Gothic Book" panose="020B0503020102020204" pitchFamily="34" charset="0"/>
              </a:rPr>
              <a:t>CC1	Develop CCUS-specific policies and regulations</a:t>
            </a:r>
          </a:p>
          <a:p>
            <a:pPr marL="365760" indent="-457200">
              <a:spcAft>
                <a:spcPts val="600"/>
              </a:spcAft>
            </a:pPr>
            <a:r>
              <a:rPr lang="en-US" sz="1200">
                <a:solidFill>
                  <a:schemeClr val="tx1"/>
                </a:solidFill>
                <a:latin typeface="Franklin Gothic Book" panose="020B0503020102020204" pitchFamily="34" charset="0"/>
              </a:rPr>
              <a:t>CC2	Strengthen CCUS adoption through provision of incentives across all relevant sectors and facilitate hub development</a:t>
            </a:r>
          </a:p>
          <a:p>
            <a:pPr marL="365760" indent="-457200">
              <a:spcAft>
                <a:spcPts val="600"/>
              </a:spcAft>
            </a:pPr>
            <a:r>
              <a:rPr lang="en-US" sz="1200">
                <a:solidFill>
                  <a:schemeClr val="tx1"/>
                </a:solidFill>
                <a:latin typeface="Franklin Gothic Book" panose="020B0503020102020204" pitchFamily="34" charset="0"/>
              </a:rPr>
              <a:t>CC3	Facilitate CCUS hub infrastructure development</a:t>
            </a:r>
          </a:p>
          <a:p>
            <a:pPr marL="365760" indent="-457200">
              <a:spcAft>
                <a:spcPts val="600"/>
              </a:spcAft>
            </a:pPr>
            <a:r>
              <a:rPr lang="en-US" sz="1200">
                <a:solidFill>
                  <a:schemeClr val="tx1"/>
                </a:solidFill>
                <a:latin typeface="Franklin Gothic Book" panose="020B0503020102020204" pitchFamily="34" charset="0"/>
              </a:rPr>
              <a:t>CC4	Establish transboundary CO</a:t>
            </a:r>
            <a:r>
              <a:rPr lang="en-US" sz="1200" baseline="-25000">
                <a:solidFill>
                  <a:schemeClr val="tx1"/>
                </a:solidFill>
                <a:latin typeface="Franklin Gothic Book" panose="020B0503020102020204" pitchFamily="34" charset="0"/>
              </a:rPr>
              <a:t>2</a:t>
            </a:r>
            <a:r>
              <a:rPr lang="en-US" sz="1200">
                <a:solidFill>
                  <a:schemeClr val="tx1"/>
                </a:solidFill>
                <a:latin typeface="Franklin Gothic Book" panose="020B0503020102020204" pitchFamily="34" charset="0"/>
              </a:rPr>
              <a:t> agreement</a:t>
            </a:r>
          </a:p>
          <a:p>
            <a:pPr marL="365760" indent="-457200">
              <a:spcAft>
                <a:spcPts val="600"/>
              </a:spcAft>
            </a:pPr>
            <a:r>
              <a:rPr lang="en-US" sz="1200">
                <a:solidFill>
                  <a:schemeClr val="tx1"/>
                </a:solidFill>
                <a:latin typeface="Franklin Gothic Book" panose="020B0503020102020204" pitchFamily="34" charset="0"/>
              </a:rPr>
              <a:t>CC5	Promote local </a:t>
            </a:r>
            <a:r>
              <a:rPr lang="en-US" sz="1200" err="1">
                <a:solidFill>
                  <a:schemeClr val="tx1"/>
                </a:solidFill>
                <a:latin typeface="Franklin Gothic Book" panose="020B0503020102020204" pitchFamily="34" charset="0"/>
              </a:rPr>
              <a:t>utilisation</a:t>
            </a:r>
            <a:r>
              <a:rPr lang="en-US" sz="1200">
                <a:solidFill>
                  <a:schemeClr val="tx1"/>
                </a:solidFill>
                <a:latin typeface="Franklin Gothic Book" panose="020B0503020102020204" pitchFamily="34" charset="0"/>
              </a:rPr>
              <a:t> of CO</a:t>
            </a:r>
            <a:r>
              <a:rPr lang="en-US" sz="1200" baseline="-25000">
                <a:solidFill>
                  <a:schemeClr val="tx1"/>
                </a:solidFill>
                <a:latin typeface="Franklin Gothic Book" panose="020B0503020102020204" pitchFamily="34" charset="0"/>
              </a:rPr>
              <a:t>2</a:t>
            </a:r>
            <a:r>
              <a:rPr lang="en-US" sz="1200">
                <a:solidFill>
                  <a:schemeClr val="tx1"/>
                </a:solidFill>
                <a:latin typeface="Franklin Gothic Book" panose="020B0503020102020204" pitchFamily="34" charset="0"/>
              </a:rPr>
              <a:t> in industry</a:t>
            </a:r>
          </a:p>
        </p:txBody>
      </p:sp>
      <p:sp>
        <p:nvSpPr>
          <p:cNvPr id="37" name="Text Placeholder 1">
            <a:extLst>
              <a:ext uri="{FF2B5EF4-FFF2-40B4-BE49-F238E27FC236}">
                <a16:creationId xmlns:a16="http://schemas.microsoft.com/office/drawing/2014/main" id="{C7CDD266-6092-EF30-9116-C3EE8084FAE9}"/>
              </a:ext>
            </a:extLst>
          </p:cNvPr>
          <p:cNvSpPr txBox="1">
            <a:spLocks/>
          </p:cNvSpPr>
          <p:nvPr/>
        </p:nvSpPr>
        <p:spPr>
          <a:xfrm>
            <a:off x="454026" y="6389457"/>
            <a:ext cx="2508249" cy="468544"/>
          </a:xfrm>
          <a:prstGeom prst="rect">
            <a:avLst/>
          </a:prstGeom>
          <a:solidFill>
            <a:schemeClr val="bg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i="1"/>
              <a:t>Key Initiatives 29 – 38</a:t>
            </a:r>
          </a:p>
        </p:txBody>
      </p:sp>
      <p:grpSp>
        <p:nvGrpSpPr>
          <p:cNvPr id="21" name="Group 20">
            <a:extLst>
              <a:ext uri="{FF2B5EF4-FFF2-40B4-BE49-F238E27FC236}">
                <a16:creationId xmlns:a16="http://schemas.microsoft.com/office/drawing/2014/main" id="{2E269F8A-EB1F-87DF-69A7-F71EDF622CB7}"/>
              </a:ext>
            </a:extLst>
          </p:cNvPr>
          <p:cNvGrpSpPr/>
          <p:nvPr/>
        </p:nvGrpSpPr>
        <p:grpSpPr>
          <a:xfrm>
            <a:off x="1634343" y="2397293"/>
            <a:ext cx="1338239" cy="1302958"/>
            <a:chOff x="3022101" y="3259982"/>
            <a:chExt cx="1554480" cy="1302958"/>
          </a:xfrm>
        </p:grpSpPr>
        <p:sp>
          <p:nvSpPr>
            <p:cNvPr id="22" name="Freeform 78">
              <a:extLst>
                <a:ext uri="{FF2B5EF4-FFF2-40B4-BE49-F238E27FC236}">
                  <a16:creationId xmlns:a16="http://schemas.microsoft.com/office/drawing/2014/main" id="{61C8DB7E-7E4C-FEE3-4EA6-A0D61A5D3864}"/>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23" name="Freeform 86">
              <a:extLst>
                <a:ext uri="{FF2B5EF4-FFF2-40B4-BE49-F238E27FC236}">
                  <a16:creationId xmlns:a16="http://schemas.microsoft.com/office/drawing/2014/main" id="{E232C875-BAF0-55F7-161A-B9F1384DFCA7}"/>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24" name="TextBox 23">
              <a:extLst>
                <a:ext uri="{FF2B5EF4-FFF2-40B4-BE49-F238E27FC236}">
                  <a16:creationId xmlns:a16="http://schemas.microsoft.com/office/drawing/2014/main" id="{B94E6D1A-A55A-934C-615B-27EE4043EBA1}"/>
                </a:ext>
              </a:extLst>
            </p:cNvPr>
            <p:cNvSpPr txBox="1"/>
            <p:nvPr/>
          </p:nvSpPr>
          <p:spPr>
            <a:xfrm>
              <a:off x="3042270" y="4101320"/>
              <a:ext cx="151414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47%</a:t>
              </a:r>
            </a:p>
          </p:txBody>
        </p:sp>
        <p:sp>
          <p:nvSpPr>
            <p:cNvPr id="26" name="TextBox 25">
              <a:extLst>
                <a:ext uri="{FF2B5EF4-FFF2-40B4-BE49-F238E27FC236}">
                  <a16:creationId xmlns:a16="http://schemas.microsoft.com/office/drawing/2014/main" id="{A0AEF70F-DE00-0C4C-0B26-9418C1006BD8}"/>
                </a:ext>
              </a:extLst>
            </p:cNvPr>
            <p:cNvSpPr txBox="1"/>
            <p:nvPr/>
          </p:nvSpPr>
          <p:spPr>
            <a:xfrm>
              <a:off x="3042268" y="3415969"/>
              <a:ext cx="1514144" cy="461665"/>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SAF blending mandate</a:t>
              </a:r>
            </a:p>
          </p:txBody>
        </p:sp>
      </p:grpSp>
      <p:grpSp>
        <p:nvGrpSpPr>
          <p:cNvPr id="30" name="Group 29">
            <a:extLst>
              <a:ext uri="{FF2B5EF4-FFF2-40B4-BE49-F238E27FC236}">
                <a16:creationId xmlns:a16="http://schemas.microsoft.com/office/drawing/2014/main" id="{D1DDE75A-E831-F3B2-D866-16F53A393B14}"/>
              </a:ext>
            </a:extLst>
          </p:cNvPr>
          <p:cNvGrpSpPr/>
          <p:nvPr/>
        </p:nvGrpSpPr>
        <p:grpSpPr>
          <a:xfrm>
            <a:off x="5426880" y="2397293"/>
            <a:ext cx="1338239" cy="1302958"/>
            <a:chOff x="3022101" y="3259982"/>
            <a:chExt cx="1554480" cy="1302958"/>
          </a:xfrm>
        </p:grpSpPr>
        <p:sp>
          <p:nvSpPr>
            <p:cNvPr id="34" name="Freeform 78">
              <a:extLst>
                <a:ext uri="{FF2B5EF4-FFF2-40B4-BE49-F238E27FC236}">
                  <a16:creationId xmlns:a16="http://schemas.microsoft.com/office/drawing/2014/main" id="{46BED558-445B-1E55-85FB-12C40DE8DA67}"/>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36" name="Freeform 86">
              <a:extLst>
                <a:ext uri="{FF2B5EF4-FFF2-40B4-BE49-F238E27FC236}">
                  <a16:creationId xmlns:a16="http://schemas.microsoft.com/office/drawing/2014/main" id="{8E581696-F11B-ED7D-6DDD-456AF9B621CF}"/>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38" name="TextBox 37">
              <a:extLst>
                <a:ext uri="{FF2B5EF4-FFF2-40B4-BE49-F238E27FC236}">
                  <a16:creationId xmlns:a16="http://schemas.microsoft.com/office/drawing/2014/main" id="{3AADE1FC-AC5A-48B8-A499-D89AE53064CE}"/>
                </a:ext>
              </a:extLst>
            </p:cNvPr>
            <p:cNvSpPr txBox="1"/>
            <p:nvPr/>
          </p:nvSpPr>
          <p:spPr>
            <a:xfrm>
              <a:off x="3042270" y="4101320"/>
              <a:ext cx="1514143" cy="307777"/>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40%</a:t>
              </a:r>
            </a:p>
          </p:txBody>
        </p:sp>
        <p:sp>
          <p:nvSpPr>
            <p:cNvPr id="39" name="TextBox 38">
              <a:extLst>
                <a:ext uri="{FF2B5EF4-FFF2-40B4-BE49-F238E27FC236}">
                  <a16:creationId xmlns:a16="http://schemas.microsoft.com/office/drawing/2014/main" id="{A776B35F-DBB9-D881-3169-B605D1C41EC7}"/>
                </a:ext>
              </a:extLst>
            </p:cNvPr>
            <p:cNvSpPr txBox="1"/>
            <p:nvPr/>
          </p:nvSpPr>
          <p:spPr>
            <a:xfrm>
              <a:off x="3042268" y="3323636"/>
              <a:ext cx="1514144" cy="646331"/>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Green fuel penetration in marine transport</a:t>
              </a:r>
            </a:p>
          </p:txBody>
        </p:sp>
      </p:grpSp>
      <p:grpSp>
        <p:nvGrpSpPr>
          <p:cNvPr id="42" name="Group 41">
            <a:extLst>
              <a:ext uri="{FF2B5EF4-FFF2-40B4-BE49-F238E27FC236}">
                <a16:creationId xmlns:a16="http://schemas.microsoft.com/office/drawing/2014/main" id="{B0506646-17F0-F4BA-3368-9B479B891226}"/>
              </a:ext>
            </a:extLst>
          </p:cNvPr>
          <p:cNvGrpSpPr/>
          <p:nvPr/>
        </p:nvGrpSpPr>
        <p:grpSpPr>
          <a:xfrm>
            <a:off x="8339862" y="2397293"/>
            <a:ext cx="1338239" cy="1302958"/>
            <a:chOff x="3022101" y="3259982"/>
            <a:chExt cx="1554480" cy="1302958"/>
          </a:xfrm>
        </p:grpSpPr>
        <p:sp>
          <p:nvSpPr>
            <p:cNvPr id="43" name="Freeform 78">
              <a:extLst>
                <a:ext uri="{FF2B5EF4-FFF2-40B4-BE49-F238E27FC236}">
                  <a16:creationId xmlns:a16="http://schemas.microsoft.com/office/drawing/2014/main" id="{8E6818F9-E14E-0879-03B3-B7ADD2DF7084}"/>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44" name="Freeform 86">
              <a:extLst>
                <a:ext uri="{FF2B5EF4-FFF2-40B4-BE49-F238E27FC236}">
                  <a16:creationId xmlns:a16="http://schemas.microsoft.com/office/drawing/2014/main" id="{B6036651-078C-AB26-A981-F2A7379128D4}"/>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45" name="TextBox 44">
              <a:extLst>
                <a:ext uri="{FF2B5EF4-FFF2-40B4-BE49-F238E27FC236}">
                  <a16:creationId xmlns:a16="http://schemas.microsoft.com/office/drawing/2014/main" id="{76060877-6D91-8063-88D4-55BB9CFBE646}"/>
                </a:ext>
              </a:extLst>
            </p:cNvPr>
            <p:cNvSpPr txBox="1"/>
            <p:nvPr/>
          </p:nvSpPr>
          <p:spPr>
            <a:xfrm>
              <a:off x="3042270" y="3993599"/>
              <a:ext cx="1514143" cy="523220"/>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3 to 6 clusters</a:t>
              </a:r>
            </a:p>
          </p:txBody>
        </p:sp>
        <p:sp>
          <p:nvSpPr>
            <p:cNvPr id="46" name="TextBox 45">
              <a:extLst>
                <a:ext uri="{FF2B5EF4-FFF2-40B4-BE49-F238E27FC236}">
                  <a16:creationId xmlns:a16="http://schemas.microsoft.com/office/drawing/2014/main" id="{1513B8C0-3714-E919-EE61-5FB00C60AE63}"/>
                </a:ext>
              </a:extLst>
            </p:cNvPr>
            <p:cNvSpPr txBox="1"/>
            <p:nvPr/>
          </p:nvSpPr>
          <p:spPr>
            <a:xfrm>
              <a:off x="3042268" y="3508302"/>
              <a:ext cx="1514144" cy="276999"/>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CCUS clusters</a:t>
              </a:r>
            </a:p>
          </p:txBody>
        </p:sp>
      </p:grpSp>
      <p:grpSp>
        <p:nvGrpSpPr>
          <p:cNvPr id="47" name="Group 46">
            <a:extLst>
              <a:ext uri="{FF2B5EF4-FFF2-40B4-BE49-F238E27FC236}">
                <a16:creationId xmlns:a16="http://schemas.microsoft.com/office/drawing/2014/main" id="{B7FF9C15-E796-CE1F-3BFA-266F771B77D4}"/>
              </a:ext>
            </a:extLst>
          </p:cNvPr>
          <p:cNvGrpSpPr/>
          <p:nvPr/>
        </p:nvGrpSpPr>
        <p:grpSpPr>
          <a:xfrm>
            <a:off x="10209935" y="2397293"/>
            <a:ext cx="1338239" cy="1302958"/>
            <a:chOff x="3022101" y="3259982"/>
            <a:chExt cx="1554480" cy="1302958"/>
          </a:xfrm>
        </p:grpSpPr>
        <p:sp>
          <p:nvSpPr>
            <p:cNvPr id="48" name="Freeform 78">
              <a:extLst>
                <a:ext uri="{FF2B5EF4-FFF2-40B4-BE49-F238E27FC236}">
                  <a16:creationId xmlns:a16="http://schemas.microsoft.com/office/drawing/2014/main" id="{6A0DD1ED-EF5D-905B-D2F8-4BCA1274581B}"/>
                </a:ext>
              </a:extLst>
            </p:cNvPr>
            <p:cNvSpPr>
              <a:spLocks noChangeArrowheads="1"/>
            </p:cNvSpPr>
            <p:nvPr/>
          </p:nvSpPr>
          <p:spPr bwMode="auto">
            <a:xfrm>
              <a:off x="3022101" y="3986981"/>
              <a:ext cx="1554480" cy="575959"/>
            </a:xfrm>
            <a:custGeom>
              <a:avLst/>
              <a:gdLst>
                <a:gd name="T0" fmla="*/ 1196 w 2747"/>
                <a:gd name="T1" fmla="*/ 1840 h 1903"/>
                <a:gd name="T2" fmla="*/ 1196 w 2747"/>
                <a:gd name="T3" fmla="*/ 1840 h 1903"/>
                <a:gd name="T4" fmla="*/ 1551 w 2747"/>
                <a:gd name="T5" fmla="*/ 1840 h 1903"/>
                <a:gd name="T6" fmla="*/ 2746 w 2747"/>
                <a:gd name="T7" fmla="*/ 1162 h 1903"/>
                <a:gd name="T8" fmla="*/ 2746 w 2747"/>
                <a:gd name="T9" fmla="*/ 470 h 1903"/>
                <a:gd name="T10" fmla="*/ 2746 w 2747"/>
                <a:gd name="T11" fmla="*/ 470 h 1903"/>
                <a:gd name="T12" fmla="*/ 1337 w 2747"/>
                <a:gd name="T13" fmla="*/ 0 h 1903"/>
                <a:gd name="T14" fmla="*/ 1337 w 2747"/>
                <a:gd name="T15" fmla="*/ 0 h 1903"/>
                <a:gd name="T16" fmla="*/ 0 w 2747"/>
                <a:gd name="T17" fmla="*/ 418 h 1903"/>
                <a:gd name="T18" fmla="*/ 0 w 2747"/>
                <a:gd name="T19" fmla="*/ 1162 h 1903"/>
                <a:gd name="T20" fmla="*/ 1196 w 2747"/>
                <a:gd name="T21" fmla="*/ 184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7" h="1903">
                  <a:moveTo>
                    <a:pt x="1196" y="1840"/>
                  </a:moveTo>
                  <a:lnTo>
                    <a:pt x="1196" y="1840"/>
                  </a:lnTo>
                  <a:cubicBezTo>
                    <a:pt x="1306" y="1902"/>
                    <a:pt x="1441" y="1902"/>
                    <a:pt x="1551" y="1840"/>
                  </a:cubicBezTo>
                  <a:lnTo>
                    <a:pt x="2746" y="1162"/>
                  </a:lnTo>
                  <a:lnTo>
                    <a:pt x="2746" y="470"/>
                  </a:lnTo>
                  <a:lnTo>
                    <a:pt x="2746" y="470"/>
                  </a:lnTo>
                  <a:cubicBezTo>
                    <a:pt x="2354" y="175"/>
                    <a:pt x="1866" y="0"/>
                    <a:pt x="1337" y="0"/>
                  </a:cubicBezTo>
                  <a:lnTo>
                    <a:pt x="1337" y="0"/>
                  </a:lnTo>
                  <a:cubicBezTo>
                    <a:pt x="840" y="0"/>
                    <a:pt x="380" y="155"/>
                    <a:pt x="0" y="418"/>
                  </a:cubicBezTo>
                  <a:lnTo>
                    <a:pt x="0" y="1162"/>
                  </a:lnTo>
                  <a:lnTo>
                    <a:pt x="1196" y="1840"/>
                  </a:lnTo>
                </a:path>
              </a:pathLst>
            </a:custGeom>
            <a:solidFill>
              <a:srgbClr val="1799A8"/>
            </a:solidFill>
            <a:ln>
              <a:noFill/>
            </a:ln>
            <a:effectLst/>
          </p:spPr>
          <p:txBody>
            <a:bodyPr wrap="none" anchor="ctr"/>
            <a:lstStyle/>
            <a:p>
              <a:endParaRPr lang="en-US">
                <a:latin typeface="Poppins" pitchFamily="2" charset="77"/>
              </a:endParaRPr>
            </a:p>
          </p:txBody>
        </p:sp>
        <p:sp>
          <p:nvSpPr>
            <p:cNvPr id="49" name="Freeform 86">
              <a:extLst>
                <a:ext uri="{FF2B5EF4-FFF2-40B4-BE49-F238E27FC236}">
                  <a16:creationId xmlns:a16="http://schemas.microsoft.com/office/drawing/2014/main" id="{005ED03E-F504-C73F-173D-83364F8C6B7D}"/>
                </a:ext>
              </a:extLst>
            </p:cNvPr>
            <p:cNvSpPr>
              <a:spLocks noChangeArrowheads="1"/>
            </p:cNvSpPr>
            <p:nvPr/>
          </p:nvSpPr>
          <p:spPr bwMode="auto">
            <a:xfrm>
              <a:off x="3022101" y="3259982"/>
              <a:ext cx="1554480" cy="894101"/>
            </a:xfrm>
            <a:custGeom>
              <a:avLst/>
              <a:gdLst>
                <a:gd name="T0" fmla="*/ 2746 w 2747"/>
                <a:gd name="T1" fmla="*/ 3413 h 3414"/>
                <a:gd name="T2" fmla="*/ 2746 w 2747"/>
                <a:gd name="T3" fmla="*/ 416 h 3414"/>
                <a:gd name="T4" fmla="*/ 2746 w 2747"/>
                <a:gd name="T5" fmla="*/ 416 h 3414"/>
                <a:gd name="T6" fmla="*/ 2330 w 2747"/>
                <a:gd name="T7" fmla="*/ 0 h 3414"/>
                <a:gd name="T8" fmla="*/ 358 w 2747"/>
                <a:gd name="T9" fmla="*/ 0 h 3414"/>
                <a:gd name="T10" fmla="*/ 358 w 2747"/>
                <a:gd name="T11" fmla="*/ 0 h 3414"/>
                <a:gd name="T12" fmla="*/ 0 w 2747"/>
                <a:gd name="T13" fmla="*/ 358 h 3414"/>
                <a:gd name="T14" fmla="*/ 0 w 2747"/>
                <a:gd name="T15" fmla="*/ 3361 h 3414"/>
                <a:gd name="T16" fmla="*/ 0 w 2747"/>
                <a:gd name="T17" fmla="*/ 3361 h 3414"/>
                <a:gd name="T18" fmla="*/ 1337 w 2747"/>
                <a:gd name="T19" fmla="*/ 2943 h 3414"/>
                <a:gd name="T20" fmla="*/ 1337 w 2747"/>
                <a:gd name="T21" fmla="*/ 2943 h 3414"/>
                <a:gd name="T22" fmla="*/ 2746 w 2747"/>
                <a:gd name="T23" fmla="*/ 3413 h 3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7" h="3414">
                  <a:moveTo>
                    <a:pt x="2746" y="3413"/>
                  </a:moveTo>
                  <a:lnTo>
                    <a:pt x="2746" y="416"/>
                  </a:lnTo>
                  <a:lnTo>
                    <a:pt x="2746" y="416"/>
                  </a:lnTo>
                  <a:cubicBezTo>
                    <a:pt x="2746" y="186"/>
                    <a:pt x="2560" y="0"/>
                    <a:pt x="2330" y="0"/>
                  </a:cubicBezTo>
                  <a:lnTo>
                    <a:pt x="358" y="0"/>
                  </a:lnTo>
                  <a:lnTo>
                    <a:pt x="358" y="0"/>
                  </a:lnTo>
                  <a:cubicBezTo>
                    <a:pt x="161" y="0"/>
                    <a:pt x="0" y="160"/>
                    <a:pt x="0" y="358"/>
                  </a:cubicBezTo>
                  <a:lnTo>
                    <a:pt x="0" y="3361"/>
                  </a:lnTo>
                  <a:lnTo>
                    <a:pt x="0" y="3361"/>
                  </a:lnTo>
                  <a:cubicBezTo>
                    <a:pt x="380" y="3098"/>
                    <a:pt x="840" y="2943"/>
                    <a:pt x="1337" y="2943"/>
                  </a:cubicBezTo>
                  <a:lnTo>
                    <a:pt x="1337" y="2943"/>
                  </a:lnTo>
                  <a:cubicBezTo>
                    <a:pt x="1866" y="2943"/>
                    <a:pt x="2354" y="3118"/>
                    <a:pt x="2746" y="3413"/>
                  </a:cubicBezTo>
                </a:path>
              </a:pathLst>
            </a:custGeom>
            <a:solidFill>
              <a:schemeClr val="tx1">
                <a:lumMod val="50000"/>
                <a:lumOff val="50000"/>
                <a:alpha val="15000"/>
              </a:schemeClr>
            </a:solidFill>
            <a:ln>
              <a:noFill/>
            </a:ln>
            <a:effectLst/>
          </p:spPr>
          <p:txBody>
            <a:bodyPr wrap="none" anchor="ctr"/>
            <a:lstStyle/>
            <a:p>
              <a:endParaRPr lang="en-US">
                <a:latin typeface="Poppins" pitchFamily="2" charset="77"/>
              </a:endParaRPr>
            </a:p>
          </p:txBody>
        </p:sp>
        <p:sp>
          <p:nvSpPr>
            <p:cNvPr id="50" name="TextBox 49">
              <a:extLst>
                <a:ext uri="{FF2B5EF4-FFF2-40B4-BE49-F238E27FC236}">
                  <a16:creationId xmlns:a16="http://schemas.microsoft.com/office/drawing/2014/main" id="{75D1627E-0246-18A5-146F-250B7582DE12}"/>
                </a:ext>
              </a:extLst>
            </p:cNvPr>
            <p:cNvSpPr txBox="1"/>
            <p:nvPr/>
          </p:nvSpPr>
          <p:spPr>
            <a:xfrm>
              <a:off x="3042270" y="3993599"/>
              <a:ext cx="1514143" cy="523220"/>
            </a:xfrm>
            <a:prstGeom prst="rect">
              <a:avLst/>
            </a:prstGeom>
            <a:noFill/>
          </p:spPr>
          <p:txBody>
            <a:bodyPr wrap="square" rtlCol="0" anchor="ctr">
              <a:spAutoFit/>
            </a:bodyPr>
            <a:lstStyle/>
            <a:p>
              <a:pPr algn="ctr"/>
              <a:r>
                <a:rPr lang="en-US" sz="1400" b="1" spc="-15">
                  <a:solidFill>
                    <a:schemeClr val="bg1"/>
                  </a:solidFill>
                  <a:latin typeface="Poppins" panose="00000500000000000000" pitchFamily="2" charset="0"/>
                  <a:cs typeface="Poppins" panose="00000500000000000000" pitchFamily="2" charset="0"/>
                </a:rPr>
                <a:t>40 – 80 MTPA</a:t>
              </a:r>
            </a:p>
          </p:txBody>
        </p:sp>
        <p:sp>
          <p:nvSpPr>
            <p:cNvPr id="51" name="TextBox 50">
              <a:extLst>
                <a:ext uri="{FF2B5EF4-FFF2-40B4-BE49-F238E27FC236}">
                  <a16:creationId xmlns:a16="http://schemas.microsoft.com/office/drawing/2014/main" id="{EDC5B348-41C4-9438-611F-4FAB8A41F75E}"/>
                </a:ext>
              </a:extLst>
            </p:cNvPr>
            <p:cNvSpPr txBox="1"/>
            <p:nvPr/>
          </p:nvSpPr>
          <p:spPr>
            <a:xfrm>
              <a:off x="3042268" y="3415969"/>
              <a:ext cx="1514144" cy="461665"/>
            </a:xfrm>
            <a:prstGeom prst="rect">
              <a:avLst/>
            </a:prstGeom>
            <a:noFill/>
          </p:spPr>
          <p:txBody>
            <a:bodyPr wrap="square" rtlCol="0" anchor="ctr">
              <a:spAutoFit/>
            </a:bodyPr>
            <a:lstStyle/>
            <a:p>
              <a:pPr algn="ctr">
                <a:spcAft>
                  <a:spcPts val="600"/>
                </a:spcAft>
              </a:pPr>
              <a:r>
                <a:rPr lang="en-US" sz="1200">
                  <a:solidFill>
                    <a:schemeClr val="tx1"/>
                  </a:solidFill>
                  <a:latin typeface="Franklin Gothic Book" panose="020B0503020102020204" pitchFamily="34" charset="0"/>
                </a:rPr>
                <a:t>CO</a:t>
              </a:r>
              <a:r>
                <a:rPr lang="en-US" sz="1200" baseline="-25000">
                  <a:solidFill>
                    <a:schemeClr val="tx1"/>
                  </a:solidFill>
                  <a:latin typeface="Franklin Gothic Book" panose="020B0503020102020204" pitchFamily="34" charset="0"/>
                </a:rPr>
                <a:t>2</a:t>
              </a:r>
              <a:r>
                <a:rPr lang="en-US" sz="1200">
                  <a:solidFill>
                    <a:schemeClr val="tx1"/>
                  </a:solidFill>
                  <a:latin typeface="Franklin Gothic Book" panose="020B0503020102020204" pitchFamily="34" charset="0"/>
                </a:rPr>
                <a:t> storage capacity</a:t>
              </a:r>
            </a:p>
          </p:txBody>
        </p:sp>
      </p:grpSp>
      <p:sp>
        <p:nvSpPr>
          <p:cNvPr id="52" name="Rectangle 51">
            <a:extLst>
              <a:ext uri="{FF2B5EF4-FFF2-40B4-BE49-F238E27FC236}">
                <a16:creationId xmlns:a16="http://schemas.microsoft.com/office/drawing/2014/main" id="{3A6936B4-5AC1-23A7-C4C6-DD418691D1EA}"/>
              </a:ext>
            </a:extLst>
          </p:cNvPr>
          <p:cNvSpPr/>
          <p:nvPr/>
        </p:nvSpPr>
        <p:spPr>
          <a:xfrm>
            <a:off x="4746709" y="2013905"/>
            <a:ext cx="2698583"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i="1">
                <a:solidFill>
                  <a:schemeClr val="tx1"/>
                </a:solidFill>
                <a:latin typeface="Franklin Gothic Book" panose="020B0503020102020204" pitchFamily="34" charset="0"/>
              </a:rPr>
              <a:t>RT Pathway 2050 Targets</a:t>
            </a:r>
          </a:p>
        </p:txBody>
      </p:sp>
      <p:cxnSp>
        <p:nvCxnSpPr>
          <p:cNvPr id="53" name="Straight Connector 52">
            <a:extLst>
              <a:ext uri="{FF2B5EF4-FFF2-40B4-BE49-F238E27FC236}">
                <a16:creationId xmlns:a16="http://schemas.microsoft.com/office/drawing/2014/main" id="{87290DD6-A168-6D0F-74AD-5007354D3C4D}"/>
              </a:ext>
            </a:extLst>
          </p:cNvPr>
          <p:cNvCxnSpPr>
            <a:cxnSpLocks/>
          </p:cNvCxnSpPr>
          <p:nvPr/>
        </p:nvCxnSpPr>
        <p:spPr>
          <a:xfrm flipH="1">
            <a:off x="2118360" y="2279074"/>
            <a:ext cx="7955280" cy="0"/>
          </a:xfrm>
          <a:prstGeom prst="line">
            <a:avLst/>
          </a:prstGeom>
          <a:ln>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066F5B1-4E40-CAF8-D0C1-FEA6A66E4C52}"/>
              </a:ext>
            </a:extLst>
          </p:cNvPr>
          <p:cNvSpPr/>
          <p:nvPr/>
        </p:nvSpPr>
        <p:spPr>
          <a:xfrm>
            <a:off x="4746709" y="4110739"/>
            <a:ext cx="2698583" cy="2987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i="1">
                <a:solidFill>
                  <a:schemeClr val="tx1"/>
                </a:solidFill>
                <a:latin typeface="Franklin Gothic Book" panose="020B0503020102020204" pitchFamily="34" charset="0"/>
              </a:rPr>
              <a:t>Key Initiatives</a:t>
            </a:r>
          </a:p>
        </p:txBody>
      </p:sp>
      <p:cxnSp>
        <p:nvCxnSpPr>
          <p:cNvPr id="55" name="Straight Connector 54">
            <a:extLst>
              <a:ext uri="{FF2B5EF4-FFF2-40B4-BE49-F238E27FC236}">
                <a16:creationId xmlns:a16="http://schemas.microsoft.com/office/drawing/2014/main" id="{ED14ED78-4705-EF80-A4B2-CF4270E95ADF}"/>
              </a:ext>
            </a:extLst>
          </p:cNvPr>
          <p:cNvCxnSpPr>
            <a:cxnSpLocks/>
          </p:cNvCxnSpPr>
          <p:nvPr/>
        </p:nvCxnSpPr>
        <p:spPr>
          <a:xfrm flipH="1">
            <a:off x="2118360" y="4375908"/>
            <a:ext cx="7955280" cy="0"/>
          </a:xfrm>
          <a:prstGeom prst="line">
            <a:avLst/>
          </a:prstGeom>
          <a:ln>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134BF0FA-A0B3-D004-3ADD-835F5146E2CB}"/>
              </a:ext>
            </a:extLst>
          </p:cNvPr>
          <p:cNvGrpSpPr/>
          <p:nvPr/>
        </p:nvGrpSpPr>
        <p:grpSpPr>
          <a:xfrm>
            <a:off x="10896669" y="273305"/>
            <a:ext cx="959341" cy="472073"/>
            <a:chOff x="10896669" y="273305"/>
            <a:chExt cx="959341" cy="472073"/>
          </a:xfrm>
        </p:grpSpPr>
        <p:sp>
          <p:nvSpPr>
            <p:cNvPr id="5" name="Rectangle 4">
              <a:extLst>
                <a:ext uri="{FF2B5EF4-FFF2-40B4-BE49-F238E27FC236}">
                  <a16:creationId xmlns:a16="http://schemas.microsoft.com/office/drawing/2014/main" id="{4A04BF94-7C7F-8AF3-E687-6BD87E5C4744}"/>
                </a:ext>
              </a:extLst>
            </p:cNvPr>
            <p:cNvSpPr/>
            <p:nvPr/>
          </p:nvSpPr>
          <p:spPr>
            <a:xfrm>
              <a:off x="10896669" y="273305"/>
              <a:ext cx="959341" cy="81652"/>
            </a:xfrm>
            <a:prstGeom prst="rect">
              <a:avLst/>
            </a:prstGeom>
            <a:solidFill>
              <a:srgbClr val="E7E7E7"/>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000000"/>
                </a:solidFill>
              </a:endParaRPr>
            </a:p>
          </p:txBody>
        </p:sp>
        <p:sp>
          <p:nvSpPr>
            <p:cNvPr id="7" name="Rectangle 6">
              <a:extLst>
                <a:ext uri="{FF2B5EF4-FFF2-40B4-BE49-F238E27FC236}">
                  <a16:creationId xmlns:a16="http://schemas.microsoft.com/office/drawing/2014/main" id="{25C49139-46CF-C2E2-F2DC-3E6B724C363B}"/>
                </a:ext>
              </a:extLst>
            </p:cNvPr>
            <p:cNvSpPr/>
            <p:nvPr/>
          </p:nvSpPr>
          <p:spPr>
            <a:xfrm>
              <a:off x="10896669" y="663726"/>
              <a:ext cx="959341" cy="81652"/>
            </a:xfrm>
            <a:prstGeom prst="rect">
              <a:avLst/>
            </a:prstGeom>
            <a:solidFill>
              <a:srgbClr val="E7E7E7"/>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a:solidFill>
                  <a:srgbClr val="000000"/>
                </a:solidFill>
              </a:endParaRPr>
            </a:p>
          </p:txBody>
        </p:sp>
        <p:sp>
          <p:nvSpPr>
            <p:cNvPr id="11" name="Rectangle 10">
              <a:extLst>
                <a:ext uri="{FF2B5EF4-FFF2-40B4-BE49-F238E27FC236}">
                  <a16:creationId xmlns:a16="http://schemas.microsoft.com/office/drawing/2014/main" id="{777A347C-568D-1AE4-1D1D-FA410FE59636}"/>
                </a:ext>
              </a:extLst>
            </p:cNvPr>
            <p:cNvSpPr/>
            <p:nvPr/>
          </p:nvSpPr>
          <p:spPr>
            <a:xfrm>
              <a:off x="11061105" y="440595"/>
              <a:ext cx="137160" cy="130363"/>
            </a:xfrm>
            <a:prstGeom prst="rect">
              <a:avLst/>
            </a:prstGeom>
            <a:no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12" name="Rectangle 11">
              <a:extLst>
                <a:ext uri="{FF2B5EF4-FFF2-40B4-BE49-F238E27FC236}">
                  <a16:creationId xmlns:a16="http://schemas.microsoft.com/office/drawing/2014/main" id="{DED50335-FC29-6271-4E8A-BCAD7AC10852}"/>
                </a:ext>
              </a:extLst>
            </p:cNvPr>
            <p:cNvSpPr/>
            <p:nvPr/>
          </p:nvSpPr>
          <p:spPr>
            <a:xfrm>
              <a:off x="11225541" y="440595"/>
              <a:ext cx="137160" cy="130363"/>
            </a:xfrm>
            <a:prstGeom prst="rect">
              <a:avLst/>
            </a:prstGeom>
            <a:no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13" name="Rectangle 12">
              <a:extLst>
                <a:ext uri="{FF2B5EF4-FFF2-40B4-BE49-F238E27FC236}">
                  <a16:creationId xmlns:a16="http://schemas.microsoft.com/office/drawing/2014/main" id="{0E8CE845-0EFD-CA06-C86D-4C2F1B04BD33}"/>
                </a:ext>
              </a:extLst>
            </p:cNvPr>
            <p:cNvSpPr/>
            <p:nvPr/>
          </p:nvSpPr>
          <p:spPr>
            <a:xfrm>
              <a:off x="11389977" y="440595"/>
              <a:ext cx="137160" cy="130363"/>
            </a:xfrm>
            <a:prstGeom prst="rect">
              <a:avLst/>
            </a:prstGeom>
            <a:no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14" name="Rectangle 13">
              <a:extLst>
                <a:ext uri="{FF2B5EF4-FFF2-40B4-BE49-F238E27FC236}">
                  <a16:creationId xmlns:a16="http://schemas.microsoft.com/office/drawing/2014/main" id="{799CC9CF-31CA-3F81-438B-0F38382DE430}"/>
                </a:ext>
              </a:extLst>
            </p:cNvPr>
            <p:cNvSpPr/>
            <p:nvPr/>
          </p:nvSpPr>
          <p:spPr>
            <a:xfrm>
              <a:off x="11718850" y="440595"/>
              <a:ext cx="137160" cy="130363"/>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15" name="Rectangle 14">
              <a:extLst>
                <a:ext uri="{FF2B5EF4-FFF2-40B4-BE49-F238E27FC236}">
                  <a16:creationId xmlns:a16="http://schemas.microsoft.com/office/drawing/2014/main" id="{94F9B8F2-2DB3-A111-33A0-A1ED5E192ADE}"/>
                </a:ext>
              </a:extLst>
            </p:cNvPr>
            <p:cNvSpPr/>
            <p:nvPr/>
          </p:nvSpPr>
          <p:spPr>
            <a:xfrm>
              <a:off x="11554413" y="440595"/>
              <a:ext cx="137160" cy="130363"/>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16" name="Rectangle 15">
              <a:extLst>
                <a:ext uri="{FF2B5EF4-FFF2-40B4-BE49-F238E27FC236}">
                  <a16:creationId xmlns:a16="http://schemas.microsoft.com/office/drawing/2014/main" id="{3FB79554-2261-6D55-D3EB-8C7E6AF41E3B}"/>
                </a:ext>
              </a:extLst>
            </p:cNvPr>
            <p:cNvSpPr/>
            <p:nvPr/>
          </p:nvSpPr>
          <p:spPr>
            <a:xfrm>
              <a:off x="10896669" y="440595"/>
              <a:ext cx="137160" cy="130363"/>
            </a:xfrm>
            <a:prstGeom prst="rect">
              <a:avLst/>
            </a:prstGeom>
            <a:no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17" name="Arrow: Up-Down 16">
              <a:extLst>
                <a:ext uri="{FF2B5EF4-FFF2-40B4-BE49-F238E27FC236}">
                  <a16:creationId xmlns:a16="http://schemas.microsoft.com/office/drawing/2014/main" id="{9B103FAD-6758-5C01-C121-E49985126EE3}"/>
                </a:ext>
              </a:extLst>
            </p:cNvPr>
            <p:cNvSpPr/>
            <p:nvPr/>
          </p:nvSpPr>
          <p:spPr>
            <a:xfrm>
              <a:off x="11119936"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18" name="Arrow: Up-Down 17">
              <a:extLst>
                <a:ext uri="{FF2B5EF4-FFF2-40B4-BE49-F238E27FC236}">
                  <a16:creationId xmlns:a16="http://schemas.microsoft.com/office/drawing/2014/main" id="{492CDD0E-A342-36A2-9A76-DF8CF4D7D3B4}"/>
                </a:ext>
              </a:extLst>
            </p:cNvPr>
            <p:cNvSpPr/>
            <p:nvPr/>
          </p:nvSpPr>
          <p:spPr>
            <a:xfrm>
              <a:off x="11613244"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20" name="Arrow: Up-Down 19">
              <a:extLst>
                <a:ext uri="{FF2B5EF4-FFF2-40B4-BE49-F238E27FC236}">
                  <a16:creationId xmlns:a16="http://schemas.microsoft.com/office/drawing/2014/main" id="{AB0E58A8-D90B-5309-24FA-B212CC7EE9A2}"/>
                </a:ext>
              </a:extLst>
            </p:cNvPr>
            <p:cNvSpPr/>
            <p:nvPr/>
          </p:nvSpPr>
          <p:spPr>
            <a:xfrm>
              <a:off x="11777681"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25" name="Arrow: Up-Down 24">
              <a:extLst>
                <a:ext uri="{FF2B5EF4-FFF2-40B4-BE49-F238E27FC236}">
                  <a16:creationId xmlns:a16="http://schemas.microsoft.com/office/drawing/2014/main" id="{D2200D0E-E45C-5C43-9486-6BD488EF7AC2}"/>
                </a:ext>
              </a:extLst>
            </p:cNvPr>
            <p:cNvSpPr/>
            <p:nvPr/>
          </p:nvSpPr>
          <p:spPr>
            <a:xfrm>
              <a:off x="11284372"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2" name="Arrow: Up-Down 31">
              <a:extLst>
                <a:ext uri="{FF2B5EF4-FFF2-40B4-BE49-F238E27FC236}">
                  <a16:creationId xmlns:a16="http://schemas.microsoft.com/office/drawing/2014/main" id="{A4D1EC8A-C28D-EFD2-7E37-7210D6CF0E7D}"/>
                </a:ext>
              </a:extLst>
            </p:cNvPr>
            <p:cNvSpPr/>
            <p:nvPr/>
          </p:nvSpPr>
          <p:spPr>
            <a:xfrm>
              <a:off x="10955500"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0" name="Arrow: Up-Down 39">
              <a:extLst>
                <a:ext uri="{FF2B5EF4-FFF2-40B4-BE49-F238E27FC236}">
                  <a16:creationId xmlns:a16="http://schemas.microsoft.com/office/drawing/2014/main" id="{86B265FE-80B4-B625-2C56-87A6C0EDAF49}"/>
                </a:ext>
              </a:extLst>
            </p:cNvPr>
            <p:cNvSpPr/>
            <p:nvPr/>
          </p:nvSpPr>
          <p:spPr>
            <a:xfrm>
              <a:off x="11448808"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1" name="Arrow: Down 40">
              <a:extLst>
                <a:ext uri="{FF2B5EF4-FFF2-40B4-BE49-F238E27FC236}">
                  <a16:creationId xmlns:a16="http://schemas.microsoft.com/office/drawing/2014/main" id="{6142E899-F2CB-6A2C-F7BD-E6F4E1DFDA39}"/>
                </a:ext>
              </a:extLst>
            </p:cNvPr>
            <p:cNvSpPr/>
            <p:nvPr/>
          </p:nvSpPr>
          <p:spPr>
            <a:xfrm>
              <a:off x="10955500"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56" name="Arrow: Down 55">
              <a:extLst>
                <a:ext uri="{FF2B5EF4-FFF2-40B4-BE49-F238E27FC236}">
                  <a16:creationId xmlns:a16="http://schemas.microsoft.com/office/drawing/2014/main" id="{CD463B06-902D-21C9-BC42-AF456007AEEA}"/>
                </a:ext>
              </a:extLst>
            </p:cNvPr>
            <p:cNvSpPr/>
            <p:nvPr/>
          </p:nvSpPr>
          <p:spPr>
            <a:xfrm>
              <a:off x="11119936"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57" name="Arrow: Down 56">
              <a:extLst>
                <a:ext uri="{FF2B5EF4-FFF2-40B4-BE49-F238E27FC236}">
                  <a16:creationId xmlns:a16="http://schemas.microsoft.com/office/drawing/2014/main" id="{48A52864-5273-1A5A-8A6D-F210CA7E8729}"/>
                </a:ext>
              </a:extLst>
            </p:cNvPr>
            <p:cNvSpPr/>
            <p:nvPr/>
          </p:nvSpPr>
          <p:spPr>
            <a:xfrm>
              <a:off x="11284372"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58" name="Arrow: Down 57">
              <a:extLst>
                <a:ext uri="{FF2B5EF4-FFF2-40B4-BE49-F238E27FC236}">
                  <a16:creationId xmlns:a16="http://schemas.microsoft.com/office/drawing/2014/main" id="{88964419-4FED-EC31-94A7-9B3F5A5FDFB2}"/>
                </a:ext>
              </a:extLst>
            </p:cNvPr>
            <p:cNvSpPr/>
            <p:nvPr/>
          </p:nvSpPr>
          <p:spPr>
            <a:xfrm>
              <a:off x="11448808"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59" name="Arrow: Down 58">
              <a:extLst>
                <a:ext uri="{FF2B5EF4-FFF2-40B4-BE49-F238E27FC236}">
                  <a16:creationId xmlns:a16="http://schemas.microsoft.com/office/drawing/2014/main" id="{E0D40E40-B5AB-8F98-B3DC-E4EA672BECD2}"/>
                </a:ext>
              </a:extLst>
            </p:cNvPr>
            <p:cNvSpPr/>
            <p:nvPr/>
          </p:nvSpPr>
          <p:spPr>
            <a:xfrm>
              <a:off x="11613244"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60" name="Arrow: Down 59">
              <a:extLst>
                <a:ext uri="{FF2B5EF4-FFF2-40B4-BE49-F238E27FC236}">
                  <a16:creationId xmlns:a16="http://schemas.microsoft.com/office/drawing/2014/main" id="{A278459E-E10E-BF94-0ED4-D7AA3082E7E3}"/>
                </a:ext>
              </a:extLst>
            </p:cNvPr>
            <p:cNvSpPr/>
            <p:nvPr/>
          </p:nvSpPr>
          <p:spPr>
            <a:xfrm>
              <a:off x="11777681"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grpSp>
      <p:cxnSp>
        <p:nvCxnSpPr>
          <p:cNvPr id="63" name="Straight Connector 62">
            <a:extLst>
              <a:ext uri="{FF2B5EF4-FFF2-40B4-BE49-F238E27FC236}">
                <a16:creationId xmlns:a16="http://schemas.microsoft.com/office/drawing/2014/main" id="{4BCCC3FE-B3FE-FAFF-B73E-3937BE84FA6A}"/>
              </a:ext>
            </a:extLst>
          </p:cNvPr>
          <p:cNvCxnSpPr>
            <a:cxnSpLocks/>
          </p:cNvCxnSpPr>
          <p:nvPr/>
        </p:nvCxnSpPr>
        <p:spPr>
          <a:xfrm flipV="1">
            <a:off x="4216400" y="4469537"/>
            <a:ext cx="0" cy="1645920"/>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E364568-6C83-4F9A-AFF7-0D3BA3CDC276}"/>
              </a:ext>
            </a:extLst>
          </p:cNvPr>
          <p:cNvCxnSpPr>
            <a:cxnSpLocks/>
          </p:cNvCxnSpPr>
          <p:nvPr/>
        </p:nvCxnSpPr>
        <p:spPr>
          <a:xfrm flipV="1">
            <a:off x="4216400" y="2393260"/>
            <a:ext cx="0" cy="1386391"/>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8780E1-D511-5C85-9204-F569EFA59463}"/>
              </a:ext>
            </a:extLst>
          </p:cNvPr>
          <p:cNvCxnSpPr>
            <a:cxnSpLocks/>
          </p:cNvCxnSpPr>
          <p:nvPr/>
        </p:nvCxnSpPr>
        <p:spPr>
          <a:xfrm flipV="1">
            <a:off x="8026405" y="2393260"/>
            <a:ext cx="0" cy="1386391"/>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E60531E-6B57-4EBB-A0D8-4EB1AFC5DA2C}"/>
              </a:ext>
            </a:extLst>
          </p:cNvPr>
          <p:cNvCxnSpPr>
            <a:cxnSpLocks/>
          </p:cNvCxnSpPr>
          <p:nvPr/>
        </p:nvCxnSpPr>
        <p:spPr>
          <a:xfrm flipV="1">
            <a:off x="8026405" y="4469537"/>
            <a:ext cx="0" cy="1645920"/>
          </a:xfrm>
          <a:prstGeom prst="line">
            <a:avLst/>
          </a:prstGeom>
          <a:ln w="190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D82DA5A7-5C97-B233-7E4D-22F7878F5C79}"/>
              </a:ext>
            </a:extLst>
          </p:cNvPr>
          <p:cNvSpPr/>
          <p:nvPr/>
        </p:nvSpPr>
        <p:spPr>
          <a:xfrm>
            <a:off x="454026" y="4460707"/>
            <a:ext cx="3698874" cy="16960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548640" indent="-548640">
              <a:spcAft>
                <a:spcPts val="600"/>
              </a:spcAft>
            </a:pPr>
            <a:r>
              <a:rPr lang="en-US" sz="1200">
                <a:solidFill>
                  <a:schemeClr val="tx1"/>
                </a:solidFill>
                <a:latin typeface="Franklin Gothic Book" panose="020B0503020102020204" pitchFamily="34" charset="0"/>
              </a:rPr>
              <a:t>GM-AV1	Establish overarching aviation decarbonization roadmap</a:t>
            </a:r>
          </a:p>
          <a:p>
            <a:pPr marL="548640" indent="-548640">
              <a:spcAft>
                <a:spcPts val="600"/>
              </a:spcAft>
            </a:pPr>
            <a:r>
              <a:rPr lang="en-US" sz="1200">
                <a:solidFill>
                  <a:schemeClr val="tx1"/>
                </a:solidFill>
                <a:latin typeface="Franklin Gothic Book" panose="020B0503020102020204" pitchFamily="34" charset="0"/>
              </a:rPr>
              <a:t>GM-AV2	Implement SAF blending mandate</a:t>
            </a:r>
          </a:p>
          <a:p>
            <a:pPr marL="548640" indent="-548640">
              <a:spcAft>
                <a:spcPts val="600"/>
              </a:spcAft>
            </a:pPr>
            <a:r>
              <a:rPr lang="en-US" sz="1200">
                <a:solidFill>
                  <a:schemeClr val="tx1"/>
                </a:solidFill>
                <a:latin typeface="Franklin Gothic Book" panose="020B0503020102020204" pitchFamily="34" charset="0"/>
              </a:rPr>
              <a:t>GM-AV3	Undertake palm oil-feedstock emissions study</a:t>
            </a:r>
          </a:p>
        </p:txBody>
      </p:sp>
      <p:sp>
        <p:nvSpPr>
          <p:cNvPr id="70" name="Text Placeholder 1">
            <a:extLst>
              <a:ext uri="{FF2B5EF4-FFF2-40B4-BE49-F238E27FC236}">
                <a16:creationId xmlns:a16="http://schemas.microsoft.com/office/drawing/2014/main" id="{8D2BB270-015E-3C23-32B1-0EF774E64351}"/>
              </a:ext>
            </a:extLst>
          </p:cNvPr>
          <p:cNvSpPr txBox="1">
            <a:spLocks/>
          </p:cNvSpPr>
          <p:nvPr/>
        </p:nvSpPr>
        <p:spPr>
          <a:xfrm>
            <a:off x="454026" y="733478"/>
            <a:ext cx="11283950" cy="4905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rgbClr val="1E598A"/>
                </a:solidFill>
              </a:rPr>
              <a:t>Key Initiatives and Enablers</a:t>
            </a:r>
          </a:p>
        </p:txBody>
      </p:sp>
      <p:sp>
        <p:nvSpPr>
          <p:cNvPr id="328" name="BJPseudoFooter">
            <a:extLst>
              <a:ext uri="{FF2B5EF4-FFF2-40B4-BE49-F238E27FC236}">
                <a16:creationId xmlns:a16="http://schemas.microsoft.com/office/drawing/2014/main" id="{2CD50C58-9C62-ED0B-515A-4F03BD73BADA}"/>
              </a:ext>
            </a:extLst>
          </p:cNvPr>
          <p:cNvSpPr txBox="1"/>
          <p:nvPr>
            <p:custDataLst>
              <p:tags r:id="rId1"/>
            </p:custDataLst>
          </p:nvPr>
        </p:nvSpPr>
        <p:spPr>
          <a:xfrm>
            <a:off x="127000" y="6673334"/>
            <a:ext cx="388248" cy="184666"/>
          </a:xfrm>
          <a:prstGeom prst="rect">
            <a:avLst/>
          </a:prstGeom>
          <a:noFill/>
        </p:spPr>
        <p:txBody>
          <a:bodyPr vert="horz" wrap="none" rtlCol="0">
            <a:spAutoFit/>
          </a:bodyPr>
          <a:lstStyle/>
          <a:p>
            <a:r>
              <a:rPr lang="en-US" sz="600">
                <a:solidFill>
                  <a:srgbClr val="000000"/>
                </a:solidFill>
                <a:latin typeface="Verdana" panose="020B0604030504040204" pitchFamily="34" charset="0"/>
              </a:rPr>
              <a:t>Open</a:t>
            </a:r>
          </a:p>
        </p:txBody>
      </p:sp>
    </p:spTree>
    <p:extLst>
      <p:ext uri="{BB962C8B-B14F-4D97-AF65-F5344CB8AC3E}">
        <p14:creationId xmlns:p14="http://schemas.microsoft.com/office/powerpoint/2010/main" val="188202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031D1A1-3ED3-8211-BBCD-FCBFE45340D8}"/>
              </a:ext>
            </a:extLst>
          </p:cNvPr>
          <p:cNvSpPr txBox="1"/>
          <p:nvPr/>
        </p:nvSpPr>
        <p:spPr>
          <a:xfrm>
            <a:off x="10896669" y="33556"/>
            <a:ext cx="959341" cy="246221"/>
          </a:xfrm>
          <a:prstGeom prst="rect">
            <a:avLst/>
          </a:prstGeom>
          <a:noFill/>
        </p:spPr>
        <p:txBody>
          <a:bodyPr wrap="square" rtlCol="0">
            <a:spAutoFit/>
          </a:bodyPr>
          <a:lstStyle/>
          <a:p>
            <a:pPr algn="ctr"/>
            <a:r>
              <a:rPr lang="en-US" sz="1000" i="1">
                <a:latin typeface="Franklin Gothic Book" panose="020B0503020102020204" pitchFamily="34" charset="0"/>
              </a:rPr>
              <a:t>Ambition</a:t>
            </a:r>
          </a:p>
        </p:txBody>
      </p:sp>
      <p:grpSp>
        <p:nvGrpSpPr>
          <p:cNvPr id="26" name="Group 25">
            <a:extLst>
              <a:ext uri="{FF2B5EF4-FFF2-40B4-BE49-F238E27FC236}">
                <a16:creationId xmlns:a16="http://schemas.microsoft.com/office/drawing/2014/main" id="{E446F3A1-A924-E82A-6B95-131286193F7C}"/>
              </a:ext>
            </a:extLst>
          </p:cNvPr>
          <p:cNvGrpSpPr/>
          <p:nvPr/>
        </p:nvGrpSpPr>
        <p:grpSpPr>
          <a:xfrm>
            <a:off x="10896669" y="273305"/>
            <a:ext cx="959341" cy="472073"/>
            <a:chOff x="10896669" y="273305"/>
            <a:chExt cx="959341" cy="472073"/>
          </a:xfrm>
        </p:grpSpPr>
        <p:sp>
          <p:nvSpPr>
            <p:cNvPr id="28" name="Rectangle 27">
              <a:extLst>
                <a:ext uri="{FF2B5EF4-FFF2-40B4-BE49-F238E27FC236}">
                  <a16:creationId xmlns:a16="http://schemas.microsoft.com/office/drawing/2014/main" id="{B562D26D-9486-953C-0123-03095704EA23}"/>
                </a:ext>
              </a:extLst>
            </p:cNvPr>
            <p:cNvSpPr/>
            <p:nvPr/>
          </p:nvSpPr>
          <p:spPr>
            <a:xfrm>
              <a:off x="10896669" y="273305"/>
              <a:ext cx="959341" cy="81652"/>
            </a:xfrm>
            <a:prstGeom prst="rect">
              <a:avLst/>
            </a:prstGeom>
            <a:solidFill>
              <a:srgbClr val="1799A8"/>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000000"/>
                </a:solidFill>
              </a:endParaRPr>
            </a:p>
          </p:txBody>
        </p:sp>
        <p:sp>
          <p:nvSpPr>
            <p:cNvPr id="29" name="Rectangle 28">
              <a:extLst>
                <a:ext uri="{FF2B5EF4-FFF2-40B4-BE49-F238E27FC236}">
                  <a16:creationId xmlns:a16="http://schemas.microsoft.com/office/drawing/2014/main" id="{B8CE978E-3A9E-1D75-E95F-8F62AC7B4EB1}"/>
                </a:ext>
              </a:extLst>
            </p:cNvPr>
            <p:cNvSpPr/>
            <p:nvPr/>
          </p:nvSpPr>
          <p:spPr>
            <a:xfrm>
              <a:off x="10896669" y="663726"/>
              <a:ext cx="959341" cy="81652"/>
            </a:xfrm>
            <a:prstGeom prst="rect">
              <a:avLst/>
            </a:prstGeom>
            <a:solidFill>
              <a:srgbClr val="E7E7E7"/>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b="1">
                <a:solidFill>
                  <a:srgbClr val="000000"/>
                </a:solidFill>
              </a:endParaRPr>
            </a:p>
          </p:txBody>
        </p:sp>
        <p:sp>
          <p:nvSpPr>
            <p:cNvPr id="30" name="Rectangle 29">
              <a:extLst>
                <a:ext uri="{FF2B5EF4-FFF2-40B4-BE49-F238E27FC236}">
                  <a16:creationId xmlns:a16="http://schemas.microsoft.com/office/drawing/2014/main" id="{C8890E04-DB2C-5A31-9905-27DF2FB32D79}"/>
                </a:ext>
              </a:extLst>
            </p:cNvPr>
            <p:cNvSpPr/>
            <p:nvPr/>
          </p:nvSpPr>
          <p:spPr>
            <a:xfrm>
              <a:off x="11061105" y="440595"/>
              <a:ext cx="137160" cy="130363"/>
            </a:xfrm>
            <a:prstGeom prst="rect">
              <a:avLst/>
            </a:prstGeom>
            <a:solidFill>
              <a:schemeClr val="bg1"/>
            </a:solid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31" name="Rectangle 30">
              <a:extLst>
                <a:ext uri="{FF2B5EF4-FFF2-40B4-BE49-F238E27FC236}">
                  <a16:creationId xmlns:a16="http://schemas.microsoft.com/office/drawing/2014/main" id="{C8E6A894-84DA-A456-CD74-36F3F2B06BB3}"/>
                </a:ext>
              </a:extLst>
            </p:cNvPr>
            <p:cNvSpPr/>
            <p:nvPr/>
          </p:nvSpPr>
          <p:spPr>
            <a:xfrm>
              <a:off x="11225541" y="440595"/>
              <a:ext cx="137160" cy="130363"/>
            </a:xfrm>
            <a:prstGeom prst="rect">
              <a:avLst/>
            </a:prstGeom>
            <a:solidFill>
              <a:schemeClr val="bg1"/>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32" name="Rectangle 31">
              <a:extLst>
                <a:ext uri="{FF2B5EF4-FFF2-40B4-BE49-F238E27FC236}">
                  <a16:creationId xmlns:a16="http://schemas.microsoft.com/office/drawing/2014/main" id="{0ABBF0E8-09DF-23EF-0675-92FED8CAFFF2}"/>
                </a:ext>
              </a:extLst>
            </p:cNvPr>
            <p:cNvSpPr/>
            <p:nvPr/>
          </p:nvSpPr>
          <p:spPr>
            <a:xfrm>
              <a:off x="11389977" y="440595"/>
              <a:ext cx="137160" cy="130363"/>
            </a:xfrm>
            <a:prstGeom prst="rect">
              <a:avLst/>
            </a:prstGeom>
            <a:solidFill>
              <a:schemeClr val="bg1"/>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a:solidFill>
                  <a:schemeClr val="bg1"/>
                </a:solidFill>
              </a:endParaRPr>
            </a:p>
          </p:txBody>
        </p:sp>
        <p:sp>
          <p:nvSpPr>
            <p:cNvPr id="33" name="Rectangle 32">
              <a:extLst>
                <a:ext uri="{FF2B5EF4-FFF2-40B4-BE49-F238E27FC236}">
                  <a16:creationId xmlns:a16="http://schemas.microsoft.com/office/drawing/2014/main" id="{EF2F4C00-F303-F69F-B0C1-2D1B0C35194C}"/>
                </a:ext>
              </a:extLst>
            </p:cNvPr>
            <p:cNvSpPr/>
            <p:nvPr/>
          </p:nvSpPr>
          <p:spPr>
            <a:xfrm>
              <a:off x="11718850" y="440595"/>
              <a:ext cx="137160" cy="130363"/>
            </a:xfrm>
            <a:prstGeom prst="rect">
              <a:avLst/>
            </a:prstGeom>
            <a:solidFill>
              <a:schemeClr val="bg1"/>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34" name="Rectangle 33">
              <a:extLst>
                <a:ext uri="{FF2B5EF4-FFF2-40B4-BE49-F238E27FC236}">
                  <a16:creationId xmlns:a16="http://schemas.microsoft.com/office/drawing/2014/main" id="{7574D30E-706C-9EB0-1F04-BE3DFD863722}"/>
                </a:ext>
              </a:extLst>
            </p:cNvPr>
            <p:cNvSpPr/>
            <p:nvPr/>
          </p:nvSpPr>
          <p:spPr>
            <a:xfrm>
              <a:off x="11554413" y="440595"/>
              <a:ext cx="137160" cy="130363"/>
            </a:xfrm>
            <a:prstGeom prst="rect">
              <a:avLst/>
            </a:prstGeom>
            <a:solidFill>
              <a:schemeClr val="bg1"/>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35" name="Rectangle 34">
              <a:extLst>
                <a:ext uri="{FF2B5EF4-FFF2-40B4-BE49-F238E27FC236}">
                  <a16:creationId xmlns:a16="http://schemas.microsoft.com/office/drawing/2014/main" id="{3B75CDF7-0460-A424-EEDD-2736E9A3DFBD}"/>
                </a:ext>
              </a:extLst>
            </p:cNvPr>
            <p:cNvSpPr/>
            <p:nvPr/>
          </p:nvSpPr>
          <p:spPr>
            <a:xfrm>
              <a:off x="10896669" y="440595"/>
              <a:ext cx="137160" cy="130363"/>
            </a:xfrm>
            <a:prstGeom prst="rect">
              <a:avLst/>
            </a:prstGeom>
            <a:solidFill>
              <a:schemeClr val="bg1"/>
            </a:solidFill>
            <a:ln w="9525" cap="rnd" cmpd="sng" algn="ctr">
              <a:solidFill>
                <a:srgbClr val="37373A"/>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18000" rIns="18000" bIns="18000" numCol="1" spcCol="0" rtlCol="0" fromWordArt="0" anchor="ctr" anchorCtr="0" forceAA="0" compatLnSpc="1">
              <a:prstTxWarp prst="textNoShape">
                <a:avLst/>
              </a:prstTxWarp>
              <a:noAutofit/>
            </a:bodyPr>
            <a:lstStyle/>
            <a:p>
              <a:pPr algn="ctr"/>
              <a:endParaRPr lang="en-US" sz="800" b="1">
                <a:solidFill>
                  <a:schemeClr val="bg1"/>
                </a:solidFill>
              </a:endParaRPr>
            </a:p>
          </p:txBody>
        </p:sp>
        <p:sp>
          <p:nvSpPr>
            <p:cNvPr id="36" name="Arrow: Up-Down 35">
              <a:extLst>
                <a:ext uri="{FF2B5EF4-FFF2-40B4-BE49-F238E27FC236}">
                  <a16:creationId xmlns:a16="http://schemas.microsoft.com/office/drawing/2014/main" id="{B33F1BBC-61E0-965C-5721-E3826128EB81}"/>
                </a:ext>
              </a:extLst>
            </p:cNvPr>
            <p:cNvSpPr/>
            <p:nvPr/>
          </p:nvSpPr>
          <p:spPr>
            <a:xfrm>
              <a:off x="11119936"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7" name="Arrow: Up-Down 36">
              <a:extLst>
                <a:ext uri="{FF2B5EF4-FFF2-40B4-BE49-F238E27FC236}">
                  <a16:creationId xmlns:a16="http://schemas.microsoft.com/office/drawing/2014/main" id="{74ADC4AA-0426-1D42-B401-57B40183109C}"/>
                </a:ext>
              </a:extLst>
            </p:cNvPr>
            <p:cNvSpPr/>
            <p:nvPr/>
          </p:nvSpPr>
          <p:spPr>
            <a:xfrm>
              <a:off x="11613244"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8" name="Arrow: Up-Down 37">
              <a:extLst>
                <a:ext uri="{FF2B5EF4-FFF2-40B4-BE49-F238E27FC236}">
                  <a16:creationId xmlns:a16="http://schemas.microsoft.com/office/drawing/2014/main" id="{84961C7E-90C1-F933-7290-0FF94993797E}"/>
                </a:ext>
              </a:extLst>
            </p:cNvPr>
            <p:cNvSpPr/>
            <p:nvPr/>
          </p:nvSpPr>
          <p:spPr>
            <a:xfrm>
              <a:off x="11777681"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39" name="Arrow: Up-Down 38">
              <a:extLst>
                <a:ext uri="{FF2B5EF4-FFF2-40B4-BE49-F238E27FC236}">
                  <a16:creationId xmlns:a16="http://schemas.microsoft.com/office/drawing/2014/main" id="{60A84C17-F68F-E369-8E19-F8ACEBB066EA}"/>
                </a:ext>
              </a:extLst>
            </p:cNvPr>
            <p:cNvSpPr/>
            <p:nvPr/>
          </p:nvSpPr>
          <p:spPr>
            <a:xfrm>
              <a:off x="11284372"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0" name="Arrow: Up-Down 39">
              <a:extLst>
                <a:ext uri="{FF2B5EF4-FFF2-40B4-BE49-F238E27FC236}">
                  <a16:creationId xmlns:a16="http://schemas.microsoft.com/office/drawing/2014/main" id="{43102AEE-AAB4-9D1B-3247-CA80C373E520}"/>
                </a:ext>
              </a:extLst>
            </p:cNvPr>
            <p:cNvSpPr/>
            <p:nvPr/>
          </p:nvSpPr>
          <p:spPr>
            <a:xfrm>
              <a:off x="10955500"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1" name="Arrow: Up-Down 40">
              <a:extLst>
                <a:ext uri="{FF2B5EF4-FFF2-40B4-BE49-F238E27FC236}">
                  <a16:creationId xmlns:a16="http://schemas.microsoft.com/office/drawing/2014/main" id="{DA7A1F7D-F7E6-61AF-9465-677121CE4482}"/>
                </a:ext>
              </a:extLst>
            </p:cNvPr>
            <p:cNvSpPr/>
            <p:nvPr/>
          </p:nvSpPr>
          <p:spPr>
            <a:xfrm>
              <a:off x="11448808" y="357028"/>
              <a:ext cx="19499" cy="81652"/>
            </a:xfrm>
            <a:prstGeom prst="up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2" name="Arrow: Down 41">
              <a:extLst>
                <a:ext uri="{FF2B5EF4-FFF2-40B4-BE49-F238E27FC236}">
                  <a16:creationId xmlns:a16="http://schemas.microsoft.com/office/drawing/2014/main" id="{6BA8D56F-11FE-EAA1-C78B-5BBFE753E23C}"/>
                </a:ext>
              </a:extLst>
            </p:cNvPr>
            <p:cNvSpPr/>
            <p:nvPr/>
          </p:nvSpPr>
          <p:spPr>
            <a:xfrm>
              <a:off x="10955500"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3" name="Arrow: Down 42">
              <a:extLst>
                <a:ext uri="{FF2B5EF4-FFF2-40B4-BE49-F238E27FC236}">
                  <a16:creationId xmlns:a16="http://schemas.microsoft.com/office/drawing/2014/main" id="{A81FC6D4-7E78-9C2A-7F0C-D4F4DD8A57F3}"/>
                </a:ext>
              </a:extLst>
            </p:cNvPr>
            <p:cNvSpPr/>
            <p:nvPr/>
          </p:nvSpPr>
          <p:spPr>
            <a:xfrm>
              <a:off x="11119936"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4" name="Arrow: Down 43">
              <a:extLst>
                <a:ext uri="{FF2B5EF4-FFF2-40B4-BE49-F238E27FC236}">
                  <a16:creationId xmlns:a16="http://schemas.microsoft.com/office/drawing/2014/main" id="{218C6E2C-8C47-9F94-7052-F12EFF9D8A37}"/>
                </a:ext>
              </a:extLst>
            </p:cNvPr>
            <p:cNvSpPr/>
            <p:nvPr/>
          </p:nvSpPr>
          <p:spPr>
            <a:xfrm>
              <a:off x="11284372"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5" name="Arrow: Down 44">
              <a:extLst>
                <a:ext uri="{FF2B5EF4-FFF2-40B4-BE49-F238E27FC236}">
                  <a16:creationId xmlns:a16="http://schemas.microsoft.com/office/drawing/2014/main" id="{CFEA831E-674A-0CA3-6AA0-6ABAA3624592}"/>
                </a:ext>
              </a:extLst>
            </p:cNvPr>
            <p:cNvSpPr/>
            <p:nvPr/>
          </p:nvSpPr>
          <p:spPr>
            <a:xfrm>
              <a:off x="11448808"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6" name="Arrow: Down 45">
              <a:extLst>
                <a:ext uri="{FF2B5EF4-FFF2-40B4-BE49-F238E27FC236}">
                  <a16:creationId xmlns:a16="http://schemas.microsoft.com/office/drawing/2014/main" id="{C7A1E8B8-C0E8-4153-402C-3DDF9DBFF5F7}"/>
                </a:ext>
              </a:extLst>
            </p:cNvPr>
            <p:cNvSpPr/>
            <p:nvPr/>
          </p:nvSpPr>
          <p:spPr>
            <a:xfrm>
              <a:off x="11613244"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sp>
          <p:nvSpPr>
            <p:cNvPr id="47" name="Arrow: Down 46">
              <a:extLst>
                <a:ext uri="{FF2B5EF4-FFF2-40B4-BE49-F238E27FC236}">
                  <a16:creationId xmlns:a16="http://schemas.microsoft.com/office/drawing/2014/main" id="{0895559E-EA79-D4F6-1215-8502E9E76EE3}"/>
                </a:ext>
              </a:extLst>
            </p:cNvPr>
            <p:cNvSpPr/>
            <p:nvPr/>
          </p:nvSpPr>
          <p:spPr>
            <a:xfrm>
              <a:off x="11777681" y="576008"/>
              <a:ext cx="19499" cy="81652"/>
            </a:xfrm>
            <a:prstGeom prst="downArrow">
              <a:avLst/>
            </a:prstGeom>
            <a:solidFill>
              <a:srgbClr val="797979"/>
            </a:solidFill>
            <a:ln w="9525" cap="rnd" cmpd="sng" algn="ctr">
              <a:solidFill>
                <a:srgbClr val="37373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endParaRPr>
            </a:p>
          </p:txBody>
        </p:sp>
      </p:grpSp>
      <p:graphicFrame>
        <p:nvGraphicFramePr>
          <p:cNvPr id="4" name="Chart 3">
            <a:extLst>
              <a:ext uri="{FF2B5EF4-FFF2-40B4-BE49-F238E27FC236}">
                <a16:creationId xmlns:a16="http://schemas.microsoft.com/office/drawing/2014/main" id="{09CCA2E3-B5E7-7E9C-6822-A4CB3D3D5FCE}"/>
              </a:ext>
            </a:extLst>
          </p:cNvPr>
          <p:cNvGraphicFramePr/>
          <p:nvPr>
            <p:custDataLst>
              <p:tags r:id="rId1"/>
            </p:custDataLst>
          </p:nvPr>
        </p:nvGraphicFramePr>
        <p:xfrm>
          <a:off x="885825" y="2406451"/>
          <a:ext cx="2236788" cy="2883099"/>
        </p:xfrm>
        <a:graphic>
          <a:graphicData uri="http://schemas.openxmlformats.org/drawingml/2006/chart">
            <c:chart xmlns:c="http://schemas.openxmlformats.org/drawingml/2006/chart" xmlns:r="http://schemas.openxmlformats.org/officeDocument/2006/relationships" r:id="rId36"/>
          </a:graphicData>
        </a:graphic>
      </p:graphicFrame>
      <p:sp>
        <p:nvSpPr>
          <p:cNvPr id="5" name="Text Placeholder 3">
            <a:extLst>
              <a:ext uri="{FF2B5EF4-FFF2-40B4-BE49-F238E27FC236}">
                <a16:creationId xmlns:a16="http://schemas.microsoft.com/office/drawing/2014/main" id="{4E0909CE-685C-93FE-8936-E675C452EDBB}"/>
              </a:ext>
            </a:extLst>
          </p:cNvPr>
          <p:cNvSpPr>
            <a:spLocks noGrp="1"/>
          </p:cNvSpPr>
          <p:nvPr>
            <p:custDataLst>
              <p:tags r:id="rId2"/>
            </p:custDataLst>
          </p:nvPr>
        </p:nvSpPr>
        <p:spPr bwMode="gray">
          <a:xfrm>
            <a:off x="700088" y="5081589"/>
            <a:ext cx="920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r">
              <a:spcBef>
                <a:spcPct val="0"/>
              </a:spcBef>
              <a:spcAft>
                <a:spcPct val="0"/>
              </a:spcAft>
              <a:buNone/>
            </a:pPr>
            <a:fld id="{A7991C78-4CE7-40BF-9B5E-8E199BB6DD8F}" type="datetime'''''''''''''''''''''''''''''''''''0'''''''''''''''''''''''''''">
              <a:rPr lang="en-GB" altLang="en-US" smtClean="0">
                <a:latin typeface="Franklin Gothic Book" panose="020B0503020102020204" pitchFamily="34" charset="0"/>
              </a:rPr>
              <a:pPr marL="0" lvl="1" indent="0" algn="r">
                <a:spcBef>
                  <a:spcPct val="0"/>
                </a:spcBef>
                <a:spcAft>
                  <a:spcPct val="0"/>
                </a:spcAft>
                <a:buNone/>
              </a:pPr>
              <a:t>0</a:t>
            </a:fld>
            <a:endParaRPr lang="en-US">
              <a:latin typeface="Franklin Gothic Book" panose="020B0503020102020204" pitchFamily="34" charset="0"/>
            </a:endParaRPr>
          </a:p>
        </p:txBody>
      </p:sp>
      <p:sp>
        <p:nvSpPr>
          <p:cNvPr id="6" name="Text Placeholder 3">
            <a:extLst>
              <a:ext uri="{FF2B5EF4-FFF2-40B4-BE49-F238E27FC236}">
                <a16:creationId xmlns:a16="http://schemas.microsoft.com/office/drawing/2014/main" id="{FFACB3FD-8F27-7E09-89E6-649AC10E5165}"/>
              </a:ext>
            </a:extLst>
          </p:cNvPr>
          <p:cNvSpPr>
            <a:spLocks noGrp="1"/>
          </p:cNvSpPr>
          <p:nvPr>
            <p:custDataLst>
              <p:tags r:id="rId3"/>
            </p:custDataLst>
          </p:nvPr>
        </p:nvSpPr>
        <p:spPr bwMode="gray">
          <a:xfrm>
            <a:off x="515938" y="4040189"/>
            <a:ext cx="2762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r">
              <a:spcBef>
                <a:spcPct val="0"/>
              </a:spcBef>
              <a:spcAft>
                <a:spcPct val="0"/>
              </a:spcAft>
              <a:buNone/>
            </a:pPr>
            <a:fld id="{3CC645BE-FB2D-4FC8-9C33-D14EFE527547}" type="datetime'''''''''''''''''1''''0''0'''''''''''''''''''''''''''''">
              <a:rPr lang="en-GB" altLang="en-US" smtClean="0">
                <a:latin typeface="Franklin Gothic Book" panose="020B0503020102020204" pitchFamily="34" charset="0"/>
              </a:rPr>
              <a:pPr marL="0" lvl="1" indent="0" algn="r">
                <a:spcBef>
                  <a:spcPct val="0"/>
                </a:spcBef>
                <a:spcAft>
                  <a:spcPct val="0"/>
                </a:spcAft>
                <a:buNone/>
              </a:pPr>
              <a:t>100</a:t>
            </a:fld>
            <a:endParaRPr lang="en-US">
              <a:latin typeface="Franklin Gothic Book" panose="020B0503020102020204" pitchFamily="34" charset="0"/>
            </a:endParaRPr>
          </a:p>
        </p:txBody>
      </p:sp>
      <p:sp>
        <p:nvSpPr>
          <p:cNvPr id="7" name="Text Placeholder 3">
            <a:extLst>
              <a:ext uri="{FF2B5EF4-FFF2-40B4-BE49-F238E27FC236}">
                <a16:creationId xmlns:a16="http://schemas.microsoft.com/office/drawing/2014/main" id="{E9B6062A-855A-1F0B-33E8-343D8C24DCB2}"/>
              </a:ext>
            </a:extLst>
          </p:cNvPr>
          <p:cNvSpPr>
            <a:spLocks noGrp="1"/>
          </p:cNvSpPr>
          <p:nvPr>
            <p:custDataLst>
              <p:tags r:id="rId4"/>
            </p:custDataLst>
          </p:nvPr>
        </p:nvSpPr>
        <p:spPr bwMode="gray">
          <a:xfrm>
            <a:off x="515938" y="2998789"/>
            <a:ext cx="2762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r">
              <a:spcBef>
                <a:spcPct val="0"/>
              </a:spcBef>
              <a:spcAft>
                <a:spcPct val="0"/>
              </a:spcAft>
              <a:buNone/>
            </a:pPr>
            <a:fld id="{8F178034-2DC5-41A2-ADA8-8338FA3063D6}" type="datetime'''''''2''''''''''''''''''''0''''0'''''''''''''''''''''">
              <a:rPr lang="en-GB" altLang="en-US" smtClean="0">
                <a:latin typeface="Franklin Gothic Book" panose="020B0503020102020204" pitchFamily="34" charset="0"/>
              </a:rPr>
              <a:pPr marL="0" lvl="1" indent="0" algn="r">
                <a:spcBef>
                  <a:spcPct val="0"/>
                </a:spcBef>
                <a:spcAft>
                  <a:spcPct val="0"/>
                </a:spcAft>
                <a:buNone/>
              </a:pPr>
              <a:t>200</a:t>
            </a:fld>
            <a:endParaRPr lang="en-US">
              <a:latin typeface="Franklin Gothic Book" panose="020B0503020102020204" pitchFamily="34" charset="0"/>
            </a:endParaRPr>
          </a:p>
        </p:txBody>
      </p:sp>
      <p:sp>
        <p:nvSpPr>
          <p:cNvPr id="8" name="Text Placeholder 3">
            <a:extLst>
              <a:ext uri="{FF2B5EF4-FFF2-40B4-BE49-F238E27FC236}">
                <a16:creationId xmlns:a16="http://schemas.microsoft.com/office/drawing/2014/main" id="{C5C8772D-53F2-6836-BF35-DBEEF132BDF0}"/>
              </a:ext>
            </a:extLst>
          </p:cNvPr>
          <p:cNvSpPr>
            <a:spLocks noGrp="1"/>
          </p:cNvSpPr>
          <p:nvPr>
            <p:custDataLst>
              <p:tags r:id="rId5"/>
            </p:custDataLst>
          </p:nvPr>
        </p:nvSpPr>
        <p:spPr bwMode="gray">
          <a:xfrm>
            <a:off x="515938" y="2342864"/>
            <a:ext cx="2762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r">
              <a:spcBef>
                <a:spcPct val="0"/>
              </a:spcBef>
              <a:spcAft>
                <a:spcPct val="0"/>
              </a:spcAft>
              <a:buNone/>
            </a:pPr>
            <a:fld id="{55F21E98-2BA9-43E1-8713-DC927E804821}" type="datetime'''''''''''''''3''''''''''''00'''''''''''''''''''''''''">
              <a:rPr lang="en-GB" altLang="en-US" smtClean="0">
                <a:latin typeface="Franklin Gothic Book" panose="020B0503020102020204" pitchFamily="34" charset="0"/>
              </a:rPr>
              <a:pPr marL="0" lvl="1" indent="0" algn="r">
                <a:spcBef>
                  <a:spcPct val="0"/>
                </a:spcBef>
                <a:spcAft>
                  <a:spcPct val="0"/>
                </a:spcAft>
                <a:buNone/>
              </a:pPr>
              <a:t>300</a:t>
            </a:fld>
            <a:endParaRPr lang="en-US">
              <a:latin typeface="Franklin Gothic Book" panose="020B0503020102020204" pitchFamily="34" charset="0"/>
            </a:endParaRPr>
          </a:p>
        </p:txBody>
      </p:sp>
      <p:cxnSp>
        <p:nvCxnSpPr>
          <p:cNvPr id="9" name="Straight Connector 8">
            <a:extLst>
              <a:ext uri="{FF2B5EF4-FFF2-40B4-BE49-F238E27FC236}">
                <a16:creationId xmlns:a16="http://schemas.microsoft.com/office/drawing/2014/main" id="{9F5A38E8-86B4-7EDC-533E-E06A4B273B71}"/>
              </a:ext>
            </a:extLst>
          </p:cNvPr>
          <p:cNvCxnSpPr/>
          <p:nvPr>
            <p:custDataLst>
              <p:tags r:id="rId6"/>
            </p:custDataLst>
          </p:nvPr>
        </p:nvCxnSpPr>
        <p:spPr bwMode="gray">
          <a:xfrm>
            <a:off x="968375" y="2832016"/>
            <a:ext cx="2211388" cy="0"/>
          </a:xfrm>
          <a:prstGeom prst="line">
            <a:avLst/>
          </a:prstGeom>
          <a:ln w="9525" cap="flat" cmpd="sng" algn="ctr">
            <a:solidFill>
              <a:srgbClr val="79797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FB3B1557-F208-F72F-85A5-68325E787E34}"/>
              </a:ext>
            </a:extLst>
          </p:cNvPr>
          <p:cNvCxnSpPr>
            <a:cxnSpLocks/>
          </p:cNvCxnSpPr>
          <p:nvPr>
            <p:custDataLst>
              <p:tags r:id="rId7"/>
            </p:custDataLst>
          </p:nvPr>
        </p:nvCxnSpPr>
        <p:spPr bwMode="gray">
          <a:xfrm>
            <a:off x="3116263" y="2828841"/>
            <a:ext cx="0" cy="787485"/>
          </a:xfrm>
          <a:prstGeom prst="line">
            <a:avLst/>
          </a:prstGeom>
          <a:ln w="9525" cap="flat" cmpd="sng" algn="ctr">
            <a:solidFill>
              <a:srgbClr val="797979"/>
            </a:solidFill>
            <a:prstDash val="solid"/>
            <a:round/>
            <a:headEnd type="none" w="lg" len="lg"/>
            <a:tailEnd type="stealth" w="lg" len="lg"/>
          </a:ln>
          <a:effectLst/>
        </p:spPr>
        <p:style>
          <a:lnRef idx="1">
            <a:schemeClr val="dk1"/>
          </a:lnRef>
          <a:fillRef idx="0">
            <a:schemeClr val="dk1"/>
          </a:fillRef>
          <a:effectRef idx="0">
            <a:schemeClr val="dk1"/>
          </a:effectRef>
          <a:fontRef idx="minor">
            <a:schemeClr val="tx1"/>
          </a:fontRef>
        </p:style>
      </p:cxnSp>
      <p:sp>
        <p:nvSpPr>
          <p:cNvPr id="12" name="Text Placeholder 3">
            <a:extLst>
              <a:ext uri="{FF2B5EF4-FFF2-40B4-BE49-F238E27FC236}">
                <a16:creationId xmlns:a16="http://schemas.microsoft.com/office/drawing/2014/main" id="{7EF171BC-1B10-7673-F4EE-024F6FB2DAB8}"/>
              </a:ext>
            </a:extLst>
          </p:cNvPr>
          <p:cNvSpPr>
            <a:spLocks noGrp="1"/>
          </p:cNvSpPr>
          <p:nvPr>
            <p:custDataLst>
              <p:tags r:id="rId8"/>
            </p:custDataLst>
          </p:nvPr>
        </p:nvSpPr>
        <p:spPr bwMode="gray">
          <a:xfrm>
            <a:off x="777875" y="5305426"/>
            <a:ext cx="3810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F8F2EE90-C848-433C-91D8-BC2B0818343A}" type="datetime'''''2''0''1''''''''''''''''''''''''''9'''">
              <a:rPr lang="en-GB" altLang="en-US" smtClean="0">
                <a:latin typeface="Franklin Gothic Book" panose="020B0503020102020204" pitchFamily="34" charset="0"/>
              </a:rPr>
              <a:pPr marL="0" lvl="1" indent="0" algn="ctr">
                <a:spcBef>
                  <a:spcPct val="0"/>
                </a:spcBef>
                <a:spcAft>
                  <a:spcPct val="0"/>
                </a:spcAft>
                <a:buNone/>
              </a:pPr>
              <a:t>2019</a:t>
            </a:fld>
            <a:endParaRPr lang="en-US">
              <a:latin typeface="Franklin Gothic Book" panose="020B0503020102020204" pitchFamily="34" charset="0"/>
            </a:endParaRPr>
          </a:p>
        </p:txBody>
      </p:sp>
      <p:sp>
        <p:nvSpPr>
          <p:cNvPr id="13" name="Text Placeholder 3">
            <a:extLst>
              <a:ext uri="{FF2B5EF4-FFF2-40B4-BE49-F238E27FC236}">
                <a16:creationId xmlns:a16="http://schemas.microsoft.com/office/drawing/2014/main" id="{256253C5-5314-5FB0-10FA-13DADF2D3DFF}"/>
              </a:ext>
            </a:extLst>
          </p:cNvPr>
          <p:cNvSpPr>
            <a:spLocks noGrp="1"/>
          </p:cNvSpPr>
          <p:nvPr>
            <p:custDataLst>
              <p:tags r:id="rId9"/>
            </p:custDataLst>
          </p:nvPr>
        </p:nvSpPr>
        <p:spPr bwMode="gray">
          <a:xfrm>
            <a:off x="1512888" y="5305426"/>
            <a:ext cx="3810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967FEC77-73E8-443C-A804-B623CF552708}" type="datetime'20''''''''''''''3''''''''''''''''''''''''''''''''''0'''''">
              <a:rPr lang="en-GB" altLang="en-US" smtClean="0">
                <a:latin typeface="Franklin Gothic Book" panose="020B0503020102020204" pitchFamily="34" charset="0"/>
              </a:rPr>
              <a:pPr marL="0" lvl="1" indent="0" algn="ctr">
                <a:spcBef>
                  <a:spcPct val="0"/>
                </a:spcBef>
                <a:spcAft>
                  <a:spcPct val="0"/>
                </a:spcAft>
                <a:buNone/>
              </a:pPr>
              <a:t>2030</a:t>
            </a:fld>
            <a:endParaRPr lang="en-US">
              <a:latin typeface="Franklin Gothic Book" panose="020B0503020102020204" pitchFamily="34" charset="0"/>
            </a:endParaRPr>
          </a:p>
        </p:txBody>
      </p:sp>
      <p:sp>
        <p:nvSpPr>
          <p:cNvPr id="14" name="Text Placeholder 3">
            <a:extLst>
              <a:ext uri="{FF2B5EF4-FFF2-40B4-BE49-F238E27FC236}">
                <a16:creationId xmlns:a16="http://schemas.microsoft.com/office/drawing/2014/main" id="{9AD47910-7752-1133-7BD1-F1D8368B7888}"/>
              </a:ext>
            </a:extLst>
          </p:cNvPr>
          <p:cNvSpPr>
            <a:spLocks noGrp="1"/>
          </p:cNvSpPr>
          <p:nvPr>
            <p:custDataLst>
              <p:tags r:id="rId10"/>
            </p:custDataLst>
          </p:nvPr>
        </p:nvSpPr>
        <p:spPr bwMode="gray">
          <a:xfrm>
            <a:off x="2181225" y="5305426"/>
            <a:ext cx="3810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B0ECC635-CDBC-462F-AEEA-5C02B0ECC442}" type="datetime'''''''''''2''0''''''''''''''''''''''4''''''''''''0'''''">
              <a:rPr lang="en-GB" altLang="en-US" smtClean="0">
                <a:latin typeface="Franklin Gothic Book" panose="020B0503020102020204" pitchFamily="34" charset="0"/>
              </a:rPr>
              <a:pPr marL="0" lvl="1" indent="0" algn="ctr">
                <a:spcBef>
                  <a:spcPct val="0"/>
                </a:spcBef>
                <a:spcAft>
                  <a:spcPct val="0"/>
                </a:spcAft>
                <a:buNone/>
              </a:pPr>
              <a:t>2040</a:t>
            </a:fld>
            <a:endParaRPr lang="en-US">
              <a:latin typeface="Franklin Gothic Book" panose="020B0503020102020204" pitchFamily="34" charset="0"/>
            </a:endParaRPr>
          </a:p>
        </p:txBody>
      </p:sp>
      <p:sp>
        <p:nvSpPr>
          <p:cNvPr id="15" name="Text Placeholder 3">
            <a:extLst>
              <a:ext uri="{FF2B5EF4-FFF2-40B4-BE49-F238E27FC236}">
                <a16:creationId xmlns:a16="http://schemas.microsoft.com/office/drawing/2014/main" id="{D7EB2EFE-A66A-7663-B0F5-BF9AD22F08F4}"/>
              </a:ext>
            </a:extLst>
          </p:cNvPr>
          <p:cNvSpPr>
            <a:spLocks noGrp="1"/>
          </p:cNvSpPr>
          <p:nvPr>
            <p:custDataLst>
              <p:tags r:id="rId11"/>
            </p:custDataLst>
          </p:nvPr>
        </p:nvSpPr>
        <p:spPr bwMode="gray">
          <a:xfrm>
            <a:off x="2849563" y="5305426"/>
            <a:ext cx="38100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954C0CD1-7089-48BA-8F38-4AF6C3F61E23}" type="datetime'''''''''2''''''''''0''''''''''''''''5''0'''''''''">
              <a:rPr lang="en-GB" altLang="en-US" smtClean="0">
                <a:latin typeface="Franklin Gothic Book" panose="020B0503020102020204" pitchFamily="34" charset="0"/>
              </a:rPr>
              <a:pPr marL="0" lvl="1" indent="0" algn="ctr">
                <a:spcBef>
                  <a:spcPct val="0"/>
                </a:spcBef>
                <a:spcAft>
                  <a:spcPct val="0"/>
                </a:spcAft>
                <a:buNone/>
              </a:pPr>
              <a:t>2050</a:t>
            </a:fld>
            <a:endParaRPr lang="en-US">
              <a:latin typeface="Franklin Gothic Book" panose="020B0503020102020204" pitchFamily="34" charset="0"/>
            </a:endParaRPr>
          </a:p>
        </p:txBody>
      </p:sp>
      <p:sp>
        <p:nvSpPr>
          <p:cNvPr id="16" name="Text Placeholder 3">
            <a:extLst>
              <a:ext uri="{FF2B5EF4-FFF2-40B4-BE49-F238E27FC236}">
                <a16:creationId xmlns:a16="http://schemas.microsoft.com/office/drawing/2014/main" id="{EF0D9D17-28BE-3B3F-DD2D-D7940BCED301}"/>
              </a:ext>
            </a:extLst>
          </p:cNvPr>
          <p:cNvSpPr>
            <a:spLocks noGrp="1"/>
          </p:cNvSpPr>
          <p:nvPr>
            <p:custDataLst>
              <p:tags r:id="rId12"/>
            </p:custDataLst>
          </p:nvPr>
        </p:nvSpPr>
        <p:spPr bwMode="gray">
          <a:xfrm>
            <a:off x="2857500" y="2967747"/>
            <a:ext cx="519113" cy="301625"/>
          </a:xfrm>
          <a:prstGeom prst="ellipse">
            <a:avLst/>
          </a:prstGeom>
          <a:solidFill>
            <a:schemeClr val="tx1"/>
          </a:solidFill>
          <a:ln w="9525" cmpd="sng" algn="ctr">
            <a:solidFill>
              <a:srgbClr val="797979"/>
            </a:solidFill>
          </a:ln>
          <a:effectLst/>
        </p:spPr>
        <p:txBody>
          <a:bodyPr vert="horz" wrap="none" lIns="0" tIns="0" rIns="0" bIns="0" rtlCol="0" anchor="ctr">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DC36BE54-0DEF-4B1A-A901-95C450EE19AD}" type="datetime'''''''-''''''''''3''''2''''''''''''''''''''''%'''''''''''''''">
              <a:rPr lang="en-US" altLang="en-US" smtClean="0">
                <a:solidFill>
                  <a:schemeClr val="bg1"/>
                </a:solidFill>
                <a:effectLst/>
                <a:latin typeface="Franklin Gothic Book" panose="020B0503020102020204" pitchFamily="34" charset="0"/>
              </a:rPr>
              <a:pPr marL="0" lvl="1" indent="0" algn="ctr">
                <a:spcBef>
                  <a:spcPct val="0"/>
                </a:spcBef>
                <a:spcAft>
                  <a:spcPct val="0"/>
                </a:spcAft>
                <a:buNone/>
              </a:pPr>
              <a:t>-32%</a:t>
            </a:fld>
            <a:endParaRPr lang="en-US">
              <a:solidFill>
                <a:schemeClr val="bg1"/>
              </a:solidFill>
              <a:latin typeface="Franklin Gothic Book" panose="020B0503020102020204" pitchFamily="34" charset="0"/>
            </a:endParaRPr>
          </a:p>
        </p:txBody>
      </p:sp>
      <p:cxnSp>
        <p:nvCxnSpPr>
          <p:cNvPr id="17" name="Straight Connector 16">
            <a:extLst>
              <a:ext uri="{FF2B5EF4-FFF2-40B4-BE49-F238E27FC236}">
                <a16:creationId xmlns:a16="http://schemas.microsoft.com/office/drawing/2014/main" id="{9BA80145-F3C0-61AE-6E77-A14F911D8E71}"/>
              </a:ext>
            </a:extLst>
          </p:cNvPr>
          <p:cNvCxnSpPr/>
          <p:nvPr>
            <p:custDataLst>
              <p:tags r:id="rId13"/>
            </p:custDataLst>
          </p:nvPr>
        </p:nvCxnSpPr>
        <p:spPr bwMode="gray">
          <a:xfrm>
            <a:off x="4906963" y="3600451"/>
            <a:ext cx="334963" cy="0"/>
          </a:xfrm>
          <a:prstGeom prst="line">
            <a:avLst/>
          </a:prstGeom>
          <a:ln w="9525" cap="flat" cmpd="sng" algn="ctr">
            <a:solidFill>
              <a:srgbClr val="6E6F73"/>
            </a:solidFill>
            <a:prstDash val="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5EC41B9-DCF0-C7A2-8878-E15F207AEE08}"/>
              </a:ext>
            </a:extLst>
          </p:cNvPr>
          <p:cNvCxnSpPr/>
          <p:nvPr>
            <p:custDataLst>
              <p:tags r:id="rId14"/>
            </p:custDataLst>
          </p:nvPr>
        </p:nvCxnSpPr>
        <p:spPr bwMode="gray">
          <a:xfrm>
            <a:off x="5803900" y="3703639"/>
            <a:ext cx="334963" cy="0"/>
          </a:xfrm>
          <a:prstGeom prst="line">
            <a:avLst/>
          </a:prstGeom>
          <a:ln w="9525" cap="flat" cmpd="sng" algn="ctr">
            <a:solidFill>
              <a:srgbClr val="6E6F73"/>
            </a:solidFill>
            <a:prstDash val="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36D03C5-3800-3A81-5858-76D9777AC49F}"/>
              </a:ext>
            </a:extLst>
          </p:cNvPr>
          <p:cNvCxnSpPr/>
          <p:nvPr>
            <p:custDataLst>
              <p:tags r:id="rId15"/>
            </p:custDataLst>
          </p:nvPr>
        </p:nvCxnSpPr>
        <p:spPr bwMode="gray">
          <a:xfrm>
            <a:off x="6700838" y="3713164"/>
            <a:ext cx="334963" cy="0"/>
          </a:xfrm>
          <a:prstGeom prst="line">
            <a:avLst/>
          </a:prstGeom>
          <a:ln w="9525" cap="flat" cmpd="sng" algn="ctr">
            <a:solidFill>
              <a:srgbClr val="6E6F73"/>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615D54A-DAF8-706D-0D10-E18D6B510B24}"/>
              </a:ext>
            </a:extLst>
          </p:cNvPr>
          <p:cNvCxnSpPr/>
          <p:nvPr>
            <p:custDataLst>
              <p:tags r:id="rId16"/>
            </p:custDataLst>
          </p:nvPr>
        </p:nvCxnSpPr>
        <p:spPr bwMode="gray">
          <a:xfrm>
            <a:off x="7597775" y="3057526"/>
            <a:ext cx="334963" cy="0"/>
          </a:xfrm>
          <a:prstGeom prst="line">
            <a:avLst/>
          </a:prstGeom>
          <a:ln w="9525" cap="flat" cmpd="sng" algn="ctr">
            <a:solidFill>
              <a:srgbClr val="6E6F73"/>
            </a:solidFill>
            <a:prstDash val="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77E5F73-7AB5-C90B-EECC-C094FDEB8001}"/>
              </a:ext>
            </a:extLst>
          </p:cNvPr>
          <p:cNvCxnSpPr/>
          <p:nvPr>
            <p:custDataLst>
              <p:tags r:id="rId17"/>
            </p:custDataLst>
          </p:nvPr>
        </p:nvCxnSpPr>
        <p:spPr bwMode="gray">
          <a:xfrm>
            <a:off x="8494713" y="4979989"/>
            <a:ext cx="334963" cy="0"/>
          </a:xfrm>
          <a:prstGeom prst="line">
            <a:avLst/>
          </a:prstGeom>
          <a:ln w="9525" cap="flat" cmpd="sng" algn="ctr">
            <a:solidFill>
              <a:srgbClr val="6E6F73"/>
            </a:solidFill>
            <a:prstDash val="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F6905BF-8CAB-BC7B-E57D-4F4752CDC3D7}"/>
              </a:ext>
            </a:extLst>
          </p:cNvPr>
          <p:cNvCxnSpPr/>
          <p:nvPr>
            <p:custDataLst>
              <p:tags r:id="rId18"/>
            </p:custDataLst>
          </p:nvPr>
        </p:nvCxnSpPr>
        <p:spPr bwMode="gray">
          <a:xfrm>
            <a:off x="9391650" y="5048251"/>
            <a:ext cx="334963" cy="0"/>
          </a:xfrm>
          <a:prstGeom prst="line">
            <a:avLst/>
          </a:prstGeom>
          <a:ln w="9525" cap="flat" cmpd="sng" algn="ctr">
            <a:solidFill>
              <a:srgbClr val="6E6F73"/>
            </a:solidFill>
            <a:prstDash val="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6566279-7092-6F56-F8C3-8294CF3FEC98}"/>
              </a:ext>
            </a:extLst>
          </p:cNvPr>
          <p:cNvCxnSpPr/>
          <p:nvPr>
            <p:custDataLst>
              <p:tags r:id="rId19"/>
            </p:custDataLst>
          </p:nvPr>
        </p:nvCxnSpPr>
        <p:spPr bwMode="gray">
          <a:xfrm>
            <a:off x="10288588" y="5118101"/>
            <a:ext cx="334963" cy="0"/>
          </a:xfrm>
          <a:prstGeom prst="line">
            <a:avLst/>
          </a:prstGeom>
          <a:ln w="9525" cap="flat" cmpd="sng" algn="ctr">
            <a:solidFill>
              <a:srgbClr val="6E6F73"/>
            </a:solidFill>
            <a:prstDash val="dash"/>
            <a:round/>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24" name="Chart 23">
            <a:extLst>
              <a:ext uri="{FF2B5EF4-FFF2-40B4-BE49-F238E27FC236}">
                <a16:creationId xmlns:a16="http://schemas.microsoft.com/office/drawing/2014/main" id="{A438A481-89C0-65B8-1B4D-14864418D0C5}"/>
              </a:ext>
            </a:extLst>
          </p:cNvPr>
          <p:cNvGraphicFramePr/>
          <p:nvPr>
            <p:custDataLst>
              <p:tags r:id="rId20"/>
            </p:custDataLst>
          </p:nvPr>
        </p:nvGraphicFramePr>
        <p:xfrm>
          <a:off x="3602038" y="2263576"/>
          <a:ext cx="7834312" cy="3130750"/>
        </p:xfrm>
        <a:graphic>
          <a:graphicData uri="http://schemas.openxmlformats.org/drawingml/2006/chart">
            <c:chart xmlns:c="http://schemas.openxmlformats.org/drawingml/2006/chart" xmlns:r="http://schemas.openxmlformats.org/officeDocument/2006/relationships" r:id="rId37"/>
          </a:graphicData>
        </a:graphic>
      </p:graphicFrame>
      <p:sp>
        <p:nvSpPr>
          <p:cNvPr id="48" name="Text Placeholder 3">
            <a:extLst>
              <a:ext uri="{FF2B5EF4-FFF2-40B4-BE49-F238E27FC236}">
                <a16:creationId xmlns:a16="http://schemas.microsoft.com/office/drawing/2014/main" id="{7EFAEFBC-6BE2-AED8-71E9-4E4F622BE29F}"/>
              </a:ext>
            </a:extLst>
          </p:cNvPr>
          <p:cNvSpPr>
            <a:spLocks noGrp="1"/>
          </p:cNvSpPr>
          <p:nvPr>
            <p:custDataLst>
              <p:tags r:id="rId21"/>
            </p:custDataLst>
          </p:nvPr>
        </p:nvSpPr>
        <p:spPr bwMode="gray">
          <a:xfrm>
            <a:off x="4349749" y="5276851"/>
            <a:ext cx="552450"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432C52E5-A90E-4BF8-B46C-3ED64469125C}" type="datetime'''''''''''''''E''''''n''''''''''e''''''''r''''''''g''y'">
              <a:rPr lang="en-GB" altLang="en-US" smtClean="0">
                <a:latin typeface="Franklin Gothic Book" panose="020B0503020102020204" pitchFamily="34" charset="0"/>
              </a:rPr>
              <a:pPr marL="0" lvl="1" indent="0" algn="ctr">
                <a:spcBef>
                  <a:spcPct val="0"/>
                </a:spcBef>
                <a:spcAft>
                  <a:spcPct val="0"/>
                </a:spcAft>
                <a:buNone/>
              </a:pPr>
              <a:t>Energy</a:t>
            </a:fld>
            <a:endParaRPr lang="en-GB">
              <a:latin typeface="Franklin Gothic Book" panose="020B0503020102020204" pitchFamily="34" charset="0"/>
              <a:sym typeface="Henderson BCG Sans" panose="020B0502030402020204" pitchFamily="34" charset="0"/>
            </a:endParaRPr>
          </a:p>
        </p:txBody>
      </p:sp>
      <p:sp>
        <p:nvSpPr>
          <p:cNvPr id="49" name="Text Placeholder 3">
            <a:extLst>
              <a:ext uri="{FF2B5EF4-FFF2-40B4-BE49-F238E27FC236}">
                <a16:creationId xmlns:a16="http://schemas.microsoft.com/office/drawing/2014/main" id="{F8A67AA2-1026-72B5-2DDD-E07DB78B2E2A}"/>
              </a:ext>
            </a:extLst>
          </p:cNvPr>
          <p:cNvSpPr>
            <a:spLocks noGrp="1"/>
          </p:cNvSpPr>
          <p:nvPr>
            <p:custDataLst>
              <p:tags r:id="rId22"/>
            </p:custDataLst>
          </p:nvPr>
        </p:nvSpPr>
        <p:spPr bwMode="gray">
          <a:xfrm>
            <a:off x="5353050" y="5276851"/>
            <a:ext cx="3397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5D80AA97-431E-4A1A-82B5-A55BD2F063E1}" type="datetime'''''''''C''C''''''''''''''''''''''''''S'''''''''''''''''''''">
              <a:rPr lang="en-GB" altLang="en-US" smtClean="0">
                <a:effectLst/>
                <a:latin typeface="Franklin Gothic Book" panose="020B0503020102020204" pitchFamily="34" charset="0"/>
                <a:sym typeface="Henderson BCG Sans" panose="020B0502030402020204" pitchFamily="34" charset="0"/>
              </a:rPr>
              <a:pPr marL="0" lvl="1" indent="0" algn="ctr">
                <a:spcBef>
                  <a:spcPct val="0"/>
                </a:spcBef>
                <a:spcAft>
                  <a:spcPct val="0"/>
                </a:spcAft>
                <a:buNone/>
              </a:pPr>
              <a:t>CCS</a:t>
            </a:fld>
            <a:endParaRPr lang="en-GB">
              <a:latin typeface="Franklin Gothic Book" panose="020B0503020102020204" pitchFamily="34" charset="0"/>
              <a:sym typeface="Henderson BCG Sans" panose="020B0502030402020204" pitchFamily="34" charset="0"/>
            </a:endParaRPr>
          </a:p>
        </p:txBody>
      </p:sp>
      <p:sp>
        <p:nvSpPr>
          <p:cNvPr id="50" name="Text Placeholder 3">
            <a:extLst>
              <a:ext uri="{FF2B5EF4-FFF2-40B4-BE49-F238E27FC236}">
                <a16:creationId xmlns:a16="http://schemas.microsoft.com/office/drawing/2014/main" id="{9D54C708-B026-1F3B-B8FB-AFDBC95AD8A7}"/>
              </a:ext>
            </a:extLst>
          </p:cNvPr>
          <p:cNvSpPr>
            <a:spLocks noGrp="1"/>
          </p:cNvSpPr>
          <p:nvPr>
            <p:custDataLst>
              <p:tags r:id="rId23"/>
            </p:custDataLst>
          </p:nvPr>
        </p:nvSpPr>
        <p:spPr bwMode="gray">
          <a:xfrm>
            <a:off x="6061075" y="5276851"/>
            <a:ext cx="719138" cy="425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D30D15FB-44D1-485B-9F0F-1D9CF0B025D1}" type="datetime'E''n''er''g''''y ''wi''t''''h'''' CC''''''''''''S'''''''">
              <a:rPr lang="en-GB" altLang="en-US" smtClean="0">
                <a:effectLst/>
                <a:latin typeface="Franklin Gothic Book" panose="020B0503020102020204" pitchFamily="34" charset="0"/>
                <a:sym typeface="Henderson BCG Sans" panose="020B0502030402020204" pitchFamily="34" charset="0"/>
              </a:rPr>
              <a:pPr marL="0" lvl="1" indent="0" algn="ctr">
                <a:spcBef>
                  <a:spcPct val="0"/>
                </a:spcBef>
                <a:spcAft>
                  <a:spcPct val="0"/>
                </a:spcAft>
                <a:buNone/>
              </a:pPr>
              <a:t>Energy with CCS</a:t>
            </a:fld>
            <a:endParaRPr lang="en-GB">
              <a:latin typeface="Franklin Gothic Book" panose="020B0503020102020204" pitchFamily="34" charset="0"/>
              <a:sym typeface="Henderson BCG Sans" panose="020B0502030402020204" pitchFamily="34" charset="0"/>
            </a:endParaRPr>
          </a:p>
        </p:txBody>
      </p:sp>
      <p:sp>
        <p:nvSpPr>
          <p:cNvPr id="51" name="Text Placeholder 3">
            <a:extLst>
              <a:ext uri="{FF2B5EF4-FFF2-40B4-BE49-F238E27FC236}">
                <a16:creationId xmlns:a16="http://schemas.microsoft.com/office/drawing/2014/main" id="{D8C88D6F-12C9-80C5-5534-B39BED6772E7}"/>
              </a:ext>
            </a:extLst>
          </p:cNvPr>
          <p:cNvSpPr>
            <a:spLocks noGrp="1"/>
          </p:cNvSpPr>
          <p:nvPr>
            <p:custDataLst>
              <p:tags r:id="rId24"/>
            </p:custDataLst>
          </p:nvPr>
        </p:nvSpPr>
        <p:spPr bwMode="gray">
          <a:xfrm>
            <a:off x="7015163" y="5276851"/>
            <a:ext cx="6048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CC4F4C19-E69A-4A3B-B6C2-6E604D1FF2F4}" type="datetime'Ot''''''''''''''''''''''''h''''''''''e''r''''s'''''''''''">
              <a:rPr lang="en-GB" altLang="en-US" smtClean="0">
                <a:effectLst/>
                <a:latin typeface="Franklin Gothic Book" panose="020B0503020102020204" pitchFamily="34" charset="0"/>
                <a:sym typeface="Henderson BCG Sans" panose="020B0502030402020204" pitchFamily="34" charset="0"/>
              </a:rPr>
              <a:pPr marL="0" lvl="1" indent="0" algn="ctr">
                <a:spcBef>
                  <a:spcPct val="0"/>
                </a:spcBef>
                <a:spcAft>
                  <a:spcPct val="0"/>
                </a:spcAft>
                <a:buNone/>
              </a:pPr>
              <a:t>Others</a:t>
            </a:fld>
            <a:r>
              <a:rPr lang="en-GB" altLang="en-US" baseline="30000">
                <a:effectLst/>
                <a:latin typeface="Franklin Gothic Book" panose="020B0503020102020204" pitchFamily="34" charset="0"/>
                <a:sym typeface="Henderson BCG Sans" panose="020B0502030402020204" pitchFamily="34" charset="0"/>
              </a:rPr>
              <a:t>1</a:t>
            </a:r>
            <a:endParaRPr lang="en-GB" baseline="30000">
              <a:latin typeface="Franklin Gothic Book" panose="020B0503020102020204" pitchFamily="34" charset="0"/>
              <a:sym typeface="Henderson BCG Sans" panose="020B0502030402020204" pitchFamily="34" charset="0"/>
            </a:endParaRPr>
          </a:p>
        </p:txBody>
      </p:sp>
      <p:sp>
        <p:nvSpPr>
          <p:cNvPr id="52" name="Text Placeholder 3">
            <a:extLst>
              <a:ext uri="{FF2B5EF4-FFF2-40B4-BE49-F238E27FC236}">
                <a16:creationId xmlns:a16="http://schemas.microsoft.com/office/drawing/2014/main" id="{8F4C4532-0743-97E2-ECF0-1348E5FFF24B}"/>
              </a:ext>
            </a:extLst>
          </p:cNvPr>
          <p:cNvSpPr>
            <a:spLocks noGrp="1"/>
          </p:cNvSpPr>
          <p:nvPr>
            <p:custDataLst>
              <p:tags r:id="rId25"/>
            </p:custDataLst>
          </p:nvPr>
        </p:nvSpPr>
        <p:spPr bwMode="gray">
          <a:xfrm>
            <a:off x="7848600" y="5276851"/>
            <a:ext cx="7318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0938CA95-3EA8-4268-88F7-95BA9DDB3780}" type="datetime'L''''''''''''''U''''''''''''''''''''LU''''''C''F'''''''''">
              <a:rPr lang="en-GB" altLang="en-US" smtClean="0">
                <a:effectLst/>
                <a:latin typeface="Franklin Gothic Book" panose="020B0503020102020204" pitchFamily="34" charset="0"/>
                <a:sym typeface="Henderson BCG Sans" panose="020B0502030402020204" pitchFamily="34" charset="0"/>
              </a:rPr>
              <a:pPr marL="0" lvl="1" indent="0" algn="ctr">
                <a:spcBef>
                  <a:spcPct val="0"/>
                </a:spcBef>
                <a:spcAft>
                  <a:spcPct val="0"/>
                </a:spcAft>
                <a:buNone/>
              </a:pPr>
              <a:t>LULUCF</a:t>
            </a:fld>
            <a:r>
              <a:rPr lang="en-GB" altLang="en-US" baseline="30000">
                <a:effectLst/>
                <a:latin typeface="Franklin Gothic Book" panose="020B0503020102020204" pitchFamily="34" charset="0"/>
                <a:sym typeface="Henderson BCG Sans" panose="020B0502030402020204" pitchFamily="34" charset="0"/>
              </a:rPr>
              <a:t>2</a:t>
            </a:r>
            <a:endParaRPr lang="en-GB" baseline="30000">
              <a:latin typeface="Franklin Gothic Book" panose="020B0503020102020204" pitchFamily="34" charset="0"/>
              <a:sym typeface="Henderson BCG Sans" panose="020B0502030402020204" pitchFamily="34" charset="0"/>
            </a:endParaRPr>
          </a:p>
        </p:txBody>
      </p:sp>
      <p:sp>
        <p:nvSpPr>
          <p:cNvPr id="53" name="Text Placeholder 3">
            <a:extLst>
              <a:ext uri="{FF2B5EF4-FFF2-40B4-BE49-F238E27FC236}">
                <a16:creationId xmlns:a16="http://schemas.microsoft.com/office/drawing/2014/main" id="{21EFB8AE-39E5-D962-C435-2F34FFD598CE}"/>
              </a:ext>
            </a:extLst>
          </p:cNvPr>
          <p:cNvSpPr>
            <a:spLocks noGrp="1"/>
          </p:cNvSpPr>
          <p:nvPr>
            <p:custDataLst>
              <p:tags r:id="rId26"/>
            </p:custDataLst>
          </p:nvPr>
        </p:nvSpPr>
        <p:spPr bwMode="gray">
          <a:xfrm>
            <a:off x="8677275" y="5276851"/>
            <a:ext cx="866775" cy="425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7E607F10-5329-411B-93D4-455E81644EE1}" type="datetime'''IP''''''''''''P''U'' ''''''''''ab''''atemen''t'''''''''''">
              <a:rPr lang="en-GB" altLang="en-US" smtClean="0">
                <a:effectLst/>
                <a:latin typeface="Franklin Gothic Book" panose="020B0503020102020204" pitchFamily="34" charset="0"/>
                <a:sym typeface="Henderson BCG Sans" panose="020B0502030402020204" pitchFamily="34" charset="0"/>
              </a:rPr>
              <a:pPr marL="0" lvl="1" indent="0" algn="ctr">
                <a:spcBef>
                  <a:spcPct val="0"/>
                </a:spcBef>
                <a:spcAft>
                  <a:spcPct val="0"/>
                </a:spcAft>
                <a:buNone/>
              </a:pPr>
              <a:t>IPPU abatement</a:t>
            </a:fld>
            <a:endParaRPr lang="en-GB">
              <a:latin typeface="Franklin Gothic Book" panose="020B0503020102020204" pitchFamily="34" charset="0"/>
              <a:sym typeface="Henderson BCG Sans" panose="020B0502030402020204" pitchFamily="34" charset="0"/>
            </a:endParaRPr>
          </a:p>
        </p:txBody>
      </p:sp>
      <p:sp>
        <p:nvSpPr>
          <p:cNvPr id="54" name="Text Placeholder 3">
            <a:extLst>
              <a:ext uri="{FF2B5EF4-FFF2-40B4-BE49-F238E27FC236}">
                <a16:creationId xmlns:a16="http://schemas.microsoft.com/office/drawing/2014/main" id="{4EFEFDC0-FA6F-381A-B9C9-1B47A71975BD}"/>
              </a:ext>
            </a:extLst>
          </p:cNvPr>
          <p:cNvSpPr>
            <a:spLocks noGrp="1"/>
          </p:cNvSpPr>
          <p:nvPr>
            <p:custDataLst>
              <p:tags r:id="rId27"/>
            </p:custDataLst>
          </p:nvPr>
        </p:nvSpPr>
        <p:spPr bwMode="gray">
          <a:xfrm>
            <a:off x="9574213" y="5276851"/>
            <a:ext cx="866775" cy="425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A2676252-2E40-4CA4-8CA7-FFCB0248FD50}" type="datetime'''Wa''s''''''''t''e ab''a''''''te''''''''''''me''''''''nt'''''">
              <a:rPr lang="en-GB" altLang="en-US" smtClean="0">
                <a:effectLst/>
                <a:latin typeface="Franklin Gothic Book" panose="020B0503020102020204" pitchFamily="34" charset="0"/>
                <a:sym typeface="Henderson BCG Sans" panose="020B0502030402020204" pitchFamily="34" charset="0"/>
              </a:rPr>
              <a:pPr marL="0" lvl="1" indent="0" algn="ctr">
                <a:spcBef>
                  <a:spcPct val="0"/>
                </a:spcBef>
                <a:spcAft>
                  <a:spcPct val="0"/>
                </a:spcAft>
                <a:buNone/>
              </a:pPr>
              <a:t>Waste abatement</a:t>
            </a:fld>
            <a:endParaRPr lang="en-GB">
              <a:latin typeface="Franklin Gothic Book" panose="020B0503020102020204" pitchFamily="34" charset="0"/>
              <a:sym typeface="Henderson BCG Sans" panose="020B0502030402020204" pitchFamily="34" charset="0"/>
            </a:endParaRPr>
          </a:p>
        </p:txBody>
      </p:sp>
      <p:sp>
        <p:nvSpPr>
          <p:cNvPr id="55" name="Text Placeholder 3">
            <a:extLst>
              <a:ext uri="{FF2B5EF4-FFF2-40B4-BE49-F238E27FC236}">
                <a16:creationId xmlns:a16="http://schemas.microsoft.com/office/drawing/2014/main" id="{07C81098-9273-6347-536A-84351EEDFC4A}"/>
              </a:ext>
            </a:extLst>
          </p:cNvPr>
          <p:cNvSpPr>
            <a:spLocks noGrp="1"/>
          </p:cNvSpPr>
          <p:nvPr>
            <p:custDataLst>
              <p:tags r:id="rId28"/>
            </p:custDataLst>
          </p:nvPr>
        </p:nvSpPr>
        <p:spPr bwMode="gray">
          <a:xfrm>
            <a:off x="10464800" y="5276851"/>
            <a:ext cx="879475" cy="425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lIns="0" tIns="0" rIns="0"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9913980E-450E-42B6-8C94-468E441F3436}" type="datetime'''Agr''''ic''ult''ur''''e a''b''a''''''t''em''''''''e''''nt'">
              <a:rPr lang="en-GB" altLang="en-US" smtClean="0">
                <a:latin typeface="Franklin Gothic Book" panose="020B0503020102020204" pitchFamily="34" charset="0"/>
              </a:rPr>
              <a:pPr marL="0" lvl="1" indent="0" algn="ctr">
                <a:spcBef>
                  <a:spcPct val="0"/>
                </a:spcBef>
                <a:spcAft>
                  <a:spcPct val="0"/>
                </a:spcAft>
                <a:buNone/>
              </a:pPr>
              <a:t>Agriculture abatement</a:t>
            </a:fld>
            <a:endParaRPr lang="en-GB">
              <a:latin typeface="Franklin Gothic Book" panose="020B0503020102020204" pitchFamily="34" charset="0"/>
              <a:sym typeface="Henderson BCG Sans" panose="020B0502030402020204" pitchFamily="34" charset="0"/>
            </a:endParaRPr>
          </a:p>
        </p:txBody>
      </p:sp>
      <p:sp>
        <p:nvSpPr>
          <p:cNvPr id="56" name="Text Placeholder 3">
            <a:extLst>
              <a:ext uri="{FF2B5EF4-FFF2-40B4-BE49-F238E27FC236}">
                <a16:creationId xmlns:a16="http://schemas.microsoft.com/office/drawing/2014/main" id="{42D09B2C-0C97-0DD3-DF73-6A71E1B92FDA}"/>
              </a:ext>
            </a:extLst>
          </p:cNvPr>
          <p:cNvSpPr>
            <a:spLocks noGrp="1"/>
          </p:cNvSpPr>
          <p:nvPr>
            <p:custDataLst>
              <p:tags r:id="rId29"/>
            </p:custDataLst>
          </p:nvPr>
        </p:nvSpPr>
        <p:spPr bwMode="gray">
          <a:xfrm>
            <a:off x="5373688" y="3403601"/>
            <a:ext cx="3000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34925" tIns="0" rIns="34925"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BB17BF54-F726-4485-A428-19641D4DFA22}" type="datetime'''''''''''''''''''''''-1''''2'''''''''''''''''''''''">
              <a:rPr lang="en-GB" altLang="en-US" smtClean="0">
                <a:effectLst/>
                <a:latin typeface="Franklin Gothic Book" panose="020B0503020102020204" pitchFamily="34" charset="0"/>
                <a:sym typeface="Henderson BCG Sans" panose="020B0502030402020204" pitchFamily="34" charset="0"/>
              </a:rPr>
              <a:pPr marL="0" lvl="1" indent="0" algn="ctr">
                <a:spcBef>
                  <a:spcPct val="0"/>
                </a:spcBef>
                <a:spcAft>
                  <a:spcPct val="0"/>
                </a:spcAft>
                <a:buNone/>
              </a:pPr>
              <a:t>-12</a:t>
            </a:fld>
            <a:endParaRPr lang="en-GB">
              <a:latin typeface="Franklin Gothic Book" panose="020B0503020102020204" pitchFamily="34" charset="0"/>
              <a:sym typeface="Henderson BCG Sans" panose="020B0502030402020204" pitchFamily="34" charset="0"/>
            </a:endParaRPr>
          </a:p>
        </p:txBody>
      </p:sp>
      <p:sp>
        <p:nvSpPr>
          <p:cNvPr id="57" name="Text Placeholder 3">
            <a:extLst>
              <a:ext uri="{FF2B5EF4-FFF2-40B4-BE49-F238E27FC236}">
                <a16:creationId xmlns:a16="http://schemas.microsoft.com/office/drawing/2014/main" id="{850F03DA-6DFA-F889-F220-9B938CA4BE6A}"/>
              </a:ext>
            </a:extLst>
          </p:cNvPr>
          <p:cNvSpPr>
            <a:spLocks noGrp="1"/>
          </p:cNvSpPr>
          <p:nvPr>
            <p:custDataLst>
              <p:tags r:id="rId30"/>
            </p:custDataLst>
          </p:nvPr>
        </p:nvSpPr>
        <p:spPr bwMode="gray">
          <a:xfrm>
            <a:off x="8018463" y="5005389"/>
            <a:ext cx="392113" cy="212725"/>
          </a:xfrm>
          <a:prstGeom prst="rect">
            <a:avLst/>
          </a:prstGeom>
          <a:noFill/>
          <a:ln>
            <a:noFill/>
          </a:ln>
          <a:effectLst/>
        </p:spPr>
        <p:txBody>
          <a:bodyPr vert="horz" wrap="none" lIns="34925" tIns="0" rIns="34925" bIns="0" rtlCol="0" anchor="t">
            <a:noAutofit/>
          </a:bodyPr>
          <a:lstStyle>
            <a:lvl1pPr marL="0" indent="0" algn="l" defTabSz="914400" rtl="0" eaLnBrk="1" latinLnBrk="0" hangingPunct="1">
              <a:lnSpc>
                <a:spcPct val="110000"/>
              </a:lnSpc>
              <a:spcBef>
                <a:spcPts val="600"/>
              </a:spcBef>
              <a:spcAft>
                <a:spcPts val="300"/>
              </a:spcAft>
              <a:buClr>
                <a:srgbClr val="DADADA"/>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320040" indent="-219456"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649224" indent="-219456" algn="l" defTabSz="914400" rtl="0" eaLnBrk="1" latinLnBrk="0" hangingPunct="1">
              <a:lnSpc>
                <a:spcPct val="100000"/>
              </a:lnSpc>
              <a:spcBef>
                <a:spcPts val="0"/>
              </a:spcBef>
              <a:spcAft>
                <a:spcPts val="0"/>
              </a:spcAft>
              <a:buClr>
                <a:schemeClr val="tx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DADADA"/>
              </a:buClr>
              <a:buFont typeface="Arial" panose="020B0604020202020204" pitchFamily="34" charset="0"/>
              <a:buChar char="​"/>
              <a:defRPr lang="en-US" sz="1600" kern="1200">
                <a:solidFill>
                  <a:schemeClr val="tx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DADADA"/>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DADADA"/>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DADADA"/>
              </a:buClr>
              <a:buFont typeface="Arial" panose="020B0604020202020204" pitchFamily="34" charset="0"/>
              <a:buChar char="​"/>
              <a:defRPr lang="en-US" sz="5400" kern="1200" baseline="0" smtClean="0">
                <a:solidFill>
                  <a:schemeClr val="tx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DADADA"/>
              </a:buClr>
              <a:buFont typeface="Arial" panose="020B0604020202020204" pitchFamily="34" charset="0"/>
              <a:buChar char="​"/>
              <a:defRPr lang="en-US" sz="2400" kern="1200" baseline="0" dirty="0">
                <a:solidFill>
                  <a:schemeClr val="tx1"/>
                </a:solidFill>
                <a:latin typeface="+mn-lt"/>
                <a:ea typeface="+mn-ea"/>
                <a:cs typeface="+mn-cs"/>
                <a:sym typeface="Trebuchet MS" panose="020B0603020202020204" pitchFamily="34" charset="0"/>
              </a:defRPr>
            </a:lvl9pPr>
          </a:lstStyle>
          <a:p>
            <a:pPr marL="0" lvl="1" indent="0" algn="ctr">
              <a:spcBef>
                <a:spcPct val="0"/>
              </a:spcBef>
              <a:spcAft>
                <a:spcPct val="0"/>
              </a:spcAft>
              <a:buNone/>
            </a:pPr>
            <a:fld id="{A15DAF0D-4565-4870-B82D-44DEE110B5D0}" type="datetime'''''''''''''-''''''''''''''''''''''''''2''''1''5'''''''''">
              <a:rPr lang="en-GB" altLang="en-US" smtClean="0">
                <a:effectLst/>
                <a:latin typeface="Franklin Gothic Book" panose="020B0503020102020204" pitchFamily="34" charset="0"/>
                <a:sym typeface="Henderson BCG Sans" panose="020B0502030402020204" pitchFamily="34" charset="0"/>
              </a:rPr>
              <a:pPr marL="0" lvl="1" indent="0" algn="ctr">
                <a:spcBef>
                  <a:spcPct val="0"/>
                </a:spcBef>
                <a:spcAft>
                  <a:spcPct val="0"/>
                </a:spcAft>
                <a:buNone/>
              </a:pPr>
              <a:t>-215</a:t>
            </a:fld>
            <a:endParaRPr lang="en-GB">
              <a:latin typeface="Franklin Gothic Book" panose="020B0503020102020204" pitchFamily="34" charset="0"/>
              <a:sym typeface="Henderson BCG Sans" panose="020B0502030402020204" pitchFamily="34" charset="0"/>
            </a:endParaRPr>
          </a:p>
        </p:txBody>
      </p:sp>
      <p:cxnSp>
        <p:nvCxnSpPr>
          <p:cNvPr id="58" name="Straight Connector 57">
            <a:extLst>
              <a:ext uri="{FF2B5EF4-FFF2-40B4-BE49-F238E27FC236}">
                <a16:creationId xmlns:a16="http://schemas.microsoft.com/office/drawing/2014/main" id="{22353A92-94AC-31EE-22DF-CD93E24CAF08}"/>
              </a:ext>
            </a:extLst>
          </p:cNvPr>
          <p:cNvCxnSpPr>
            <a:cxnSpLocks/>
          </p:cNvCxnSpPr>
          <p:nvPr>
            <p:custDataLst>
              <p:tags r:id="rId31"/>
            </p:custDataLst>
          </p:nvPr>
        </p:nvCxnSpPr>
        <p:spPr bwMode="gray">
          <a:xfrm>
            <a:off x="3040063" y="3595690"/>
            <a:ext cx="1304925" cy="0"/>
          </a:xfrm>
          <a:prstGeom prst="line">
            <a:avLst/>
          </a:prstGeom>
          <a:ln w="9525" cap="flat" cmpd="sng" algn="ctr">
            <a:solidFill>
              <a:srgbClr val="79797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F50051E3-CE1A-CA18-FBD0-57ABA24FD3EC}"/>
              </a:ext>
            </a:extLst>
          </p:cNvPr>
          <p:cNvCxnSpPr>
            <a:cxnSpLocks/>
          </p:cNvCxnSpPr>
          <p:nvPr>
            <p:custDataLst>
              <p:tags r:id="rId32"/>
            </p:custDataLst>
          </p:nvPr>
        </p:nvCxnSpPr>
        <p:spPr bwMode="gray">
          <a:xfrm>
            <a:off x="3044824" y="5207001"/>
            <a:ext cx="1223962" cy="0"/>
          </a:xfrm>
          <a:prstGeom prst="line">
            <a:avLst/>
          </a:prstGeom>
          <a:ln w="9525" cap="flat" cmpd="sng" algn="ctr">
            <a:solidFill>
              <a:srgbClr val="797979"/>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ee4pContent1">
            <a:extLst>
              <a:ext uri="{FF2B5EF4-FFF2-40B4-BE49-F238E27FC236}">
                <a16:creationId xmlns:a16="http://schemas.microsoft.com/office/drawing/2014/main" id="{FBE3DD4C-5DEF-0BA1-5DF8-34318D9CB490}"/>
              </a:ext>
            </a:extLst>
          </p:cNvPr>
          <p:cNvSpPr txBox="1"/>
          <p:nvPr/>
        </p:nvSpPr>
        <p:spPr>
          <a:xfrm>
            <a:off x="628801" y="1961215"/>
            <a:ext cx="2698599" cy="2286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5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a:buClr>
                <a:srgbClr val="DADADA"/>
              </a:buClr>
              <a:buSzPct val="100000"/>
              <a:buFont typeface="Trebuchet MS" panose="020B0603020202020204" pitchFamily="34" charset="0"/>
              <a:buChar char="​"/>
              <a:defRPr sz="2000">
                <a:solidFill>
                  <a:srgbClr val="000000"/>
                </a:solidFill>
              </a:defRPr>
            </a:lvl1pPr>
            <a:lvl2pPr marL="324000" lvl="1" indent="-216000">
              <a:buClr>
                <a:srgbClr val="000000"/>
              </a:buClr>
              <a:buSzPct val="100000"/>
              <a:buFont typeface="Trebuchet MS" panose="020B0603020202020204" pitchFamily="34" charset="0"/>
              <a:buChar char="•"/>
              <a:defRPr sz="2000">
                <a:solidFill>
                  <a:srgbClr val="000000"/>
                </a:solidFill>
              </a:defRPr>
            </a:lvl2pPr>
            <a:lvl3pPr marL="648000" lvl="2" indent="-216000">
              <a:buClr>
                <a:srgbClr val="000000"/>
              </a:buClr>
              <a:buSzPct val="100000"/>
              <a:buFont typeface="Trebuchet MS" panose="020B0603020202020204" pitchFamily="34" charset="0"/>
              <a:buChar char="–"/>
              <a:defRPr sz="2000">
                <a:solidFill>
                  <a:srgbClr val="000000"/>
                </a:solidFill>
              </a:defRPr>
            </a:lvl3pPr>
            <a:lvl4pPr marL="0" lvl="3">
              <a:buClr>
                <a:srgbClr val="DADADA"/>
              </a:buClr>
              <a:buSzPct val="100000"/>
              <a:buFont typeface="Trebuchet MS" panose="020B0603020202020204" pitchFamily="34" charset="0"/>
              <a:buChar char="​"/>
              <a:defRPr sz="2400" b="1">
                <a:solidFill>
                  <a:srgbClr val="000000"/>
                </a:solidFill>
              </a:defRPr>
            </a:lvl4pPr>
            <a:lvl5pPr marL="0" lvl="4">
              <a:buClr>
                <a:srgbClr val="DADADA"/>
              </a:buClr>
              <a:buSzPct val="100000"/>
              <a:buFont typeface="Trebuchet MS" panose="020B0603020202020204" pitchFamily="34" charset="0"/>
              <a:buChar char="​"/>
              <a:defRPr sz="2400" b="1">
                <a:solidFill>
                  <a:srgbClr val="000000"/>
                </a:solidFill>
              </a:defRPr>
            </a:lvl5pPr>
            <a:lvl6pPr marL="324000" lvl="5" indent="-216000">
              <a:buClr>
                <a:srgbClr val="000000"/>
              </a:buClr>
              <a:buSzPct val="100000"/>
              <a:buFont typeface="Trebuchet MS" panose="020B0603020202020204" pitchFamily="34" charset="0"/>
              <a:buChar char="•"/>
              <a:defRPr sz="2400">
                <a:solidFill>
                  <a:srgbClr val="000000"/>
                </a:solidFill>
              </a:defRPr>
            </a:lvl6pPr>
            <a:lvl7pPr marL="0" lvl="6">
              <a:buClr>
                <a:srgbClr val="DADADA"/>
              </a:buClr>
              <a:buSzPct val="100000"/>
              <a:buFont typeface="Trebuchet MS" panose="020B0603020202020204" pitchFamily="34" charset="0"/>
              <a:buChar char="​"/>
              <a:defRPr sz="5400">
                <a:solidFill>
                  <a:srgbClr val="000000"/>
                </a:solidFill>
              </a:defRPr>
            </a:lvl7pPr>
            <a:lvl8pPr marL="0" lvl="7">
              <a:buClr>
                <a:srgbClr val="DADADA"/>
              </a:buClr>
              <a:buSzPct val="100000"/>
              <a:buFont typeface="Trebuchet MS" panose="020B0603020202020204" pitchFamily="34" charset="0"/>
              <a:buChar char="​"/>
              <a:defRPr sz="6600" b="1">
                <a:solidFill>
                  <a:srgbClr val="000000"/>
                </a:solidFill>
              </a:defRPr>
            </a:lvl8pPr>
            <a:lvl9pPr marL="0" lvl="8">
              <a:buClr>
                <a:srgbClr val="DADADA"/>
              </a:buClr>
              <a:buSzPct val="100000"/>
              <a:buFont typeface="Trebuchet MS" panose="020B0603020202020204" pitchFamily="34" charset="0"/>
              <a:buChar char="​"/>
              <a:defRPr sz="4400" b="1">
                <a:solidFill>
                  <a:srgbClr val="000000"/>
                </a:solidFill>
              </a:defRPr>
            </a:lvl9pPr>
          </a:lstStyle>
          <a:p>
            <a:pPr marL="0" marR="0" lvl="0" indent="0" algn="l" defTabSz="914400" rtl="0" eaLnBrk="1" fontAlgn="auto" latinLnBrk="0" hangingPunct="1">
              <a:lnSpc>
                <a:spcPct val="110000"/>
              </a:lnSpc>
              <a:spcBef>
                <a:spcPct val="0"/>
              </a:spcBef>
              <a:spcAft>
                <a:spcPct val="0"/>
              </a:spcAft>
              <a:buClrTx/>
              <a:buSzTx/>
              <a:buFont typeface="Arial" panose="020B0604020202020204" pitchFamily="34" charset="0"/>
              <a:buChar char="​"/>
              <a:tabLst/>
              <a:defRPr/>
            </a:pPr>
            <a:r>
              <a:rPr lang="en-US" altLang="en-US" sz="1200" strike="noStrike" normalizeH="0" noProof="0">
                <a:ln>
                  <a:noFill/>
                </a:ln>
                <a:effectLst/>
                <a:uLnTx/>
                <a:uFillTx/>
                <a:latin typeface="Franklin Gothic Book" panose="020B0503020102020204" pitchFamily="34" charset="0"/>
                <a:sym typeface="Henderson BCG Sans" panose="020B0502030402020204" pitchFamily="34" charset="0"/>
              </a:rPr>
              <a:t>Projected GHG Emissions, </a:t>
            </a:r>
          </a:p>
          <a:p>
            <a:pPr marL="0" marR="0" lvl="0" indent="0" algn="l" defTabSz="914400" rtl="0" eaLnBrk="1" fontAlgn="auto" latinLnBrk="0" hangingPunct="1">
              <a:lnSpc>
                <a:spcPct val="110000"/>
              </a:lnSpc>
              <a:spcBef>
                <a:spcPct val="0"/>
              </a:spcBef>
              <a:spcAft>
                <a:spcPct val="0"/>
              </a:spcAft>
              <a:buClrTx/>
              <a:buSzTx/>
              <a:buFont typeface="Arial" panose="020B0604020202020204" pitchFamily="34" charset="0"/>
              <a:buChar char="​"/>
              <a:tabLst/>
              <a:defRPr/>
            </a:pPr>
            <a:r>
              <a:rPr lang="en-US" altLang="en-US" sz="1200" strike="noStrike" normalizeH="0" noProof="0">
                <a:ln>
                  <a:noFill/>
                </a:ln>
                <a:effectLst/>
                <a:uLnTx/>
                <a:uFillTx/>
                <a:latin typeface="Franklin Gothic Book" panose="020B0503020102020204" pitchFamily="34" charset="0"/>
                <a:sym typeface="Henderson BCG Sans" panose="020B0502030402020204" pitchFamily="34" charset="0"/>
              </a:rPr>
              <a:t>2023-2050 (MtCO</a:t>
            </a:r>
            <a:r>
              <a:rPr lang="en-US" altLang="en-US" sz="1200" strike="noStrike" normalizeH="0" baseline="-25000" noProof="0">
                <a:ln>
                  <a:noFill/>
                </a:ln>
                <a:effectLst/>
                <a:uLnTx/>
                <a:uFillTx/>
                <a:latin typeface="Franklin Gothic Book" panose="020B0503020102020204" pitchFamily="34" charset="0"/>
                <a:sym typeface="Henderson BCG Sans" panose="020B0502030402020204" pitchFamily="34" charset="0"/>
              </a:rPr>
              <a:t>2</a:t>
            </a:r>
            <a:r>
              <a:rPr lang="en-US" altLang="en-US" sz="1200" strike="noStrike" normalizeH="0" noProof="0">
                <a:ln>
                  <a:noFill/>
                </a:ln>
                <a:effectLst/>
                <a:uLnTx/>
                <a:uFillTx/>
                <a:latin typeface="Franklin Gothic Book" panose="020B0503020102020204" pitchFamily="34" charset="0"/>
                <a:sym typeface="Henderson BCG Sans" panose="020B0502030402020204" pitchFamily="34" charset="0"/>
              </a:rPr>
              <a:t>eq)</a:t>
            </a:r>
            <a:endParaRPr lang="en-US" sz="1200" strike="noStrike" normalizeH="0" noProof="0">
              <a:ln>
                <a:noFill/>
              </a:ln>
              <a:effectLst/>
              <a:uLnTx/>
              <a:uFillTx/>
              <a:latin typeface="Franklin Gothic Book" panose="020B0503020102020204" pitchFamily="34" charset="0"/>
              <a:sym typeface="Henderson BCG Sans" panose="020B0502030402020204" pitchFamily="34" charset="0"/>
            </a:endParaRPr>
          </a:p>
        </p:txBody>
      </p:sp>
      <p:sp>
        <p:nvSpPr>
          <p:cNvPr id="62" name="ee4pContent1">
            <a:extLst>
              <a:ext uri="{FF2B5EF4-FFF2-40B4-BE49-F238E27FC236}">
                <a16:creationId xmlns:a16="http://schemas.microsoft.com/office/drawing/2014/main" id="{0B433709-DA7D-3E52-4AAB-D3E59B4000BC}"/>
              </a:ext>
            </a:extLst>
          </p:cNvPr>
          <p:cNvSpPr txBox="1"/>
          <p:nvPr/>
        </p:nvSpPr>
        <p:spPr>
          <a:xfrm>
            <a:off x="4083919" y="1961215"/>
            <a:ext cx="4618121" cy="228600"/>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5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a:buClr>
                <a:srgbClr val="DADADA"/>
              </a:buClr>
              <a:buSzPct val="100000"/>
              <a:buFont typeface="Trebuchet MS" panose="020B0603020202020204" pitchFamily="34" charset="0"/>
              <a:buChar char="​"/>
              <a:defRPr sz="2000">
                <a:solidFill>
                  <a:srgbClr val="000000"/>
                </a:solidFill>
              </a:defRPr>
            </a:lvl1pPr>
            <a:lvl2pPr marL="324000" lvl="1" indent="-216000">
              <a:buClr>
                <a:srgbClr val="000000"/>
              </a:buClr>
              <a:buSzPct val="100000"/>
              <a:buFont typeface="Trebuchet MS" panose="020B0603020202020204" pitchFamily="34" charset="0"/>
              <a:buChar char="•"/>
              <a:defRPr sz="2000">
                <a:solidFill>
                  <a:srgbClr val="000000"/>
                </a:solidFill>
              </a:defRPr>
            </a:lvl2pPr>
            <a:lvl3pPr marL="648000" lvl="2" indent="-216000">
              <a:buClr>
                <a:srgbClr val="000000"/>
              </a:buClr>
              <a:buSzPct val="100000"/>
              <a:buFont typeface="Trebuchet MS" panose="020B0603020202020204" pitchFamily="34" charset="0"/>
              <a:buChar char="–"/>
              <a:defRPr sz="2000">
                <a:solidFill>
                  <a:srgbClr val="000000"/>
                </a:solidFill>
              </a:defRPr>
            </a:lvl3pPr>
            <a:lvl4pPr marL="0" lvl="3">
              <a:buClr>
                <a:srgbClr val="DADADA"/>
              </a:buClr>
              <a:buSzPct val="100000"/>
              <a:buFont typeface="Trebuchet MS" panose="020B0603020202020204" pitchFamily="34" charset="0"/>
              <a:buChar char="​"/>
              <a:defRPr sz="2400" b="1">
                <a:solidFill>
                  <a:srgbClr val="000000"/>
                </a:solidFill>
              </a:defRPr>
            </a:lvl4pPr>
            <a:lvl5pPr marL="0" lvl="4">
              <a:buClr>
                <a:srgbClr val="DADADA"/>
              </a:buClr>
              <a:buSzPct val="100000"/>
              <a:buFont typeface="Trebuchet MS" panose="020B0603020202020204" pitchFamily="34" charset="0"/>
              <a:buChar char="​"/>
              <a:defRPr sz="2400" b="1">
                <a:solidFill>
                  <a:srgbClr val="000000"/>
                </a:solidFill>
              </a:defRPr>
            </a:lvl5pPr>
            <a:lvl6pPr marL="324000" lvl="5" indent="-216000">
              <a:buClr>
                <a:srgbClr val="000000"/>
              </a:buClr>
              <a:buSzPct val="100000"/>
              <a:buFont typeface="Trebuchet MS" panose="020B0603020202020204" pitchFamily="34" charset="0"/>
              <a:buChar char="•"/>
              <a:defRPr sz="2400">
                <a:solidFill>
                  <a:srgbClr val="000000"/>
                </a:solidFill>
              </a:defRPr>
            </a:lvl6pPr>
            <a:lvl7pPr marL="0" lvl="6">
              <a:buClr>
                <a:srgbClr val="DADADA"/>
              </a:buClr>
              <a:buSzPct val="100000"/>
              <a:buFont typeface="Trebuchet MS" panose="020B0603020202020204" pitchFamily="34" charset="0"/>
              <a:buChar char="​"/>
              <a:defRPr sz="5400">
                <a:solidFill>
                  <a:srgbClr val="000000"/>
                </a:solidFill>
              </a:defRPr>
            </a:lvl7pPr>
            <a:lvl8pPr marL="0" lvl="7">
              <a:buClr>
                <a:srgbClr val="DADADA"/>
              </a:buClr>
              <a:buSzPct val="100000"/>
              <a:buFont typeface="Trebuchet MS" panose="020B0603020202020204" pitchFamily="34" charset="0"/>
              <a:buChar char="​"/>
              <a:defRPr sz="6600" b="1">
                <a:solidFill>
                  <a:srgbClr val="000000"/>
                </a:solidFill>
              </a:defRPr>
            </a:lvl8pPr>
            <a:lvl9pPr marL="0" lvl="8">
              <a:buClr>
                <a:srgbClr val="DADADA"/>
              </a:buClr>
              <a:buSzPct val="100000"/>
              <a:buFont typeface="Trebuchet MS" panose="020B0603020202020204" pitchFamily="34" charset="0"/>
              <a:buChar char="​"/>
              <a:defRPr sz="4400" b="1">
                <a:solidFill>
                  <a:srgbClr val="000000"/>
                </a:solidFill>
              </a:defRPr>
            </a:lvl9pPr>
          </a:lstStyle>
          <a:p>
            <a:pPr marL="0" marR="0" lvl="0" indent="0" algn="l" defTabSz="914400" rtl="0" eaLnBrk="1" fontAlgn="auto" latinLnBrk="0" hangingPunct="1">
              <a:lnSpc>
                <a:spcPct val="110000"/>
              </a:lnSpc>
              <a:spcBef>
                <a:spcPct val="0"/>
              </a:spcBef>
              <a:spcAft>
                <a:spcPct val="0"/>
              </a:spcAft>
              <a:buClrTx/>
              <a:buSzTx/>
              <a:buFont typeface="Arial" panose="020B0604020202020204" pitchFamily="34" charset="0"/>
              <a:buChar char="​"/>
              <a:tabLst/>
              <a:defRPr/>
            </a:pPr>
            <a:r>
              <a:rPr lang="en-US" altLang="en-US" sz="1200" strike="noStrike" normalizeH="0" noProof="0">
                <a:ln>
                  <a:noFill/>
                </a:ln>
                <a:effectLst/>
                <a:uLnTx/>
                <a:uFillTx/>
                <a:latin typeface="Franklin Gothic Book" panose="020B0503020102020204" pitchFamily="34" charset="0"/>
                <a:sym typeface="Henderson BCG Sans" panose="020B0502030402020204" pitchFamily="34" charset="0"/>
              </a:rPr>
              <a:t>Projected GHG Emissions, </a:t>
            </a:r>
          </a:p>
          <a:p>
            <a:pPr marL="0" marR="0" lvl="0" indent="0" algn="l" defTabSz="914400" rtl="0" eaLnBrk="1" fontAlgn="auto" latinLnBrk="0" hangingPunct="1">
              <a:lnSpc>
                <a:spcPct val="110000"/>
              </a:lnSpc>
              <a:spcBef>
                <a:spcPct val="0"/>
              </a:spcBef>
              <a:spcAft>
                <a:spcPct val="0"/>
              </a:spcAft>
              <a:buClrTx/>
              <a:buSzTx/>
              <a:buFont typeface="Arial" panose="020B0604020202020204" pitchFamily="34" charset="0"/>
              <a:buChar char="​"/>
              <a:tabLst/>
              <a:defRPr/>
            </a:pPr>
            <a:r>
              <a:rPr lang="en-US" altLang="en-US" sz="1200" strike="noStrike" normalizeH="0" noProof="0">
                <a:ln>
                  <a:noFill/>
                </a:ln>
                <a:effectLst/>
                <a:uLnTx/>
                <a:uFillTx/>
                <a:latin typeface="Franklin Gothic Book" panose="020B0503020102020204" pitchFamily="34" charset="0"/>
                <a:sym typeface="Henderson BCG Sans" panose="020B0502030402020204" pitchFamily="34" charset="0"/>
              </a:rPr>
              <a:t>2050 (MtCO</a:t>
            </a:r>
            <a:r>
              <a:rPr lang="en-US" altLang="en-US" sz="1200" strike="noStrike" normalizeH="0" baseline="-25000" noProof="0">
                <a:ln>
                  <a:noFill/>
                </a:ln>
                <a:effectLst/>
                <a:uLnTx/>
                <a:uFillTx/>
                <a:latin typeface="Franklin Gothic Book" panose="020B0503020102020204" pitchFamily="34" charset="0"/>
                <a:sym typeface="Henderson BCG Sans" panose="020B0502030402020204" pitchFamily="34" charset="0"/>
              </a:rPr>
              <a:t>2</a:t>
            </a:r>
            <a:r>
              <a:rPr lang="en-US" altLang="en-US" sz="1200" strike="noStrike" normalizeH="0" noProof="0">
                <a:ln>
                  <a:noFill/>
                </a:ln>
                <a:effectLst/>
                <a:uLnTx/>
                <a:uFillTx/>
                <a:latin typeface="Franklin Gothic Book" panose="020B0503020102020204" pitchFamily="34" charset="0"/>
                <a:sym typeface="Henderson BCG Sans" panose="020B0502030402020204" pitchFamily="34" charset="0"/>
              </a:rPr>
              <a:t>eq)</a:t>
            </a:r>
            <a:endParaRPr lang="en-US" sz="1200" strike="noStrike" normalizeH="0" noProof="0">
              <a:ln>
                <a:noFill/>
              </a:ln>
              <a:effectLst/>
              <a:uLnTx/>
              <a:uFillTx/>
              <a:latin typeface="Franklin Gothic Book" panose="020B0503020102020204" pitchFamily="34" charset="0"/>
              <a:sym typeface="Henderson BCG Sans" panose="020B0502030402020204" pitchFamily="34" charset="0"/>
            </a:endParaRPr>
          </a:p>
        </p:txBody>
      </p:sp>
      <p:sp>
        <p:nvSpPr>
          <p:cNvPr id="63" name="Rectangle 62">
            <a:extLst>
              <a:ext uri="{FF2B5EF4-FFF2-40B4-BE49-F238E27FC236}">
                <a16:creationId xmlns:a16="http://schemas.microsoft.com/office/drawing/2014/main" id="{3DB9BF57-B9D1-6DD3-7373-B703331411A0}"/>
              </a:ext>
            </a:extLst>
          </p:cNvPr>
          <p:cNvSpPr/>
          <p:nvPr/>
        </p:nvSpPr>
        <p:spPr>
          <a:xfrm>
            <a:off x="4268786" y="5678300"/>
            <a:ext cx="2432052" cy="287333"/>
          </a:xfrm>
          <a:prstGeom prst="rect">
            <a:avLst/>
          </a:prstGeom>
          <a:solidFill>
            <a:srgbClr val="DCDBDA"/>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i="1">
                <a:solidFill>
                  <a:schemeClr val="tx1"/>
                </a:solidFill>
                <a:latin typeface="Franklin Gothic Book" panose="020B0503020102020204" pitchFamily="34" charset="0"/>
              </a:rPr>
              <a:t>2050</a:t>
            </a:r>
          </a:p>
        </p:txBody>
      </p:sp>
      <p:sp>
        <p:nvSpPr>
          <p:cNvPr id="64" name="Rectangle 63">
            <a:extLst>
              <a:ext uri="{FF2B5EF4-FFF2-40B4-BE49-F238E27FC236}">
                <a16:creationId xmlns:a16="http://schemas.microsoft.com/office/drawing/2014/main" id="{AE99D4C9-7EA3-B895-F2F0-D9C0A1C8B216}"/>
              </a:ext>
            </a:extLst>
          </p:cNvPr>
          <p:cNvSpPr/>
          <p:nvPr/>
        </p:nvSpPr>
        <p:spPr>
          <a:xfrm>
            <a:off x="6934199" y="5678300"/>
            <a:ext cx="1560513" cy="287333"/>
          </a:xfrm>
          <a:prstGeom prst="rect">
            <a:avLst/>
          </a:prstGeom>
          <a:solidFill>
            <a:srgbClr val="DCDBDA"/>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i="1">
                <a:solidFill>
                  <a:schemeClr val="tx1"/>
                </a:solidFill>
                <a:latin typeface="Franklin Gothic Book" panose="020B0503020102020204" pitchFamily="34" charset="0"/>
              </a:rPr>
              <a:t>2019</a:t>
            </a:r>
          </a:p>
        </p:txBody>
      </p:sp>
      <p:sp>
        <p:nvSpPr>
          <p:cNvPr id="65" name="Rectangle 64">
            <a:extLst>
              <a:ext uri="{FF2B5EF4-FFF2-40B4-BE49-F238E27FC236}">
                <a16:creationId xmlns:a16="http://schemas.microsoft.com/office/drawing/2014/main" id="{831530DF-9917-2A53-3857-D33F60C09C75}"/>
              </a:ext>
            </a:extLst>
          </p:cNvPr>
          <p:cNvSpPr/>
          <p:nvPr/>
        </p:nvSpPr>
        <p:spPr>
          <a:xfrm>
            <a:off x="8579952" y="2418413"/>
            <a:ext cx="914400" cy="1885723"/>
          </a:xfrm>
          <a:prstGeom prst="rect">
            <a:avLst/>
          </a:prstGeom>
          <a:solidFill>
            <a:sysClr val="window" lastClr="FFFFFF"/>
          </a:solidFill>
          <a:ln w="19050" cap="rnd" cmpd="sng" algn="ctr">
            <a:solidFill>
              <a:srgbClr val="E7E7E7"/>
            </a:solidFill>
            <a:prstDash val="solid"/>
          </a:ln>
          <a:effectLst/>
        </p:spPr>
        <p:txBody>
          <a:bodyPr lIns="18000" tIns="18000" rIns="18000" bIns="18000" rtlCol="0" anchor="t" anchorCtr="0"/>
          <a:lstStyle/>
          <a:p>
            <a:pPr marL="114300" marR="0" lvl="1" indent="-114300" fontAlgn="auto">
              <a:spcBef>
                <a:spcPts val="0"/>
              </a:spcBef>
              <a:spcAft>
                <a:spcPts val="0"/>
              </a:spcAft>
              <a:buClr>
                <a:srgbClr val="000000"/>
              </a:buClr>
              <a:buSzPct val="100000"/>
              <a:buFont typeface="Trebuchet MS" panose="020B0603020202020204" pitchFamily="34" charset="0"/>
              <a:buChar char="•"/>
              <a:defRPr/>
            </a:pPr>
            <a:r>
              <a:rPr lang="en-US" sz="1000">
                <a:solidFill>
                  <a:srgbClr val="000000"/>
                </a:solidFill>
                <a:latin typeface="Franklin Gothic Book" panose="020B0503020102020204" pitchFamily="34" charset="0"/>
              </a:rPr>
              <a:t>Increase cement clinker substitution </a:t>
            </a:r>
            <a:endParaRPr lang="en-GB" sz="1000">
              <a:solidFill>
                <a:srgbClr val="000000"/>
              </a:solidFill>
              <a:latin typeface="Franklin Gothic Book" panose="020B0503020102020204" pitchFamily="34" charset="0"/>
            </a:endParaRPr>
          </a:p>
          <a:p>
            <a:pPr marL="114300" marR="0" lvl="1" indent="-114300" fontAlgn="auto">
              <a:spcBef>
                <a:spcPts val="0"/>
              </a:spcBef>
              <a:spcAft>
                <a:spcPts val="0"/>
              </a:spcAft>
              <a:buClr>
                <a:srgbClr val="000000"/>
              </a:buClr>
              <a:buFont typeface="Trebuchet MS" panose="020B0603020202020204" pitchFamily="34" charset="0"/>
              <a:buChar char="•"/>
              <a:defRPr/>
            </a:pPr>
            <a:r>
              <a:rPr lang="en-US" sz="1000">
                <a:solidFill>
                  <a:srgbClr val="000000"/>
                </a:solidFill>
                <a:latin typeface="Franklin Gothic Book" panose="020B0503020102020204" pitchFamily="34" charset="0"/>
              </a:rPr>
              <a:t>Increase steel scrap </a:t>
            </a:r>
            <a:r>
              <a:rPr lang="en-US" sz="1000" err="1">
                <a:solidFill>
                  <a:srgbClr val="000000"/>
                </a:solidFill>
                <a:latin typeface="Franklin Gothic Book" panose="020B0503020102020204" pitchFamily="34" charset="0"/>
              </a:rPr>
              <a:t>utilisation</a:t>
            </a:r>
            <a:endParaRPr lang="en-GB" sz="1000">
              <a:solidFill>
                <a:srgbClr val="000000"/>
              </a:solidFill>
              <a:latin typeface="Franklin Gothic Book" panose="020B0503020102020204" pitchFamily="34" charset="0"/>
            </a:endParaRPr>
          </a:p>
          <a:p>
            <a:pPr marL="114300" lvl="1" indent="-114300">
              <a:buClr>
                <a:srgbClr val="000000"/>
              </a:buClr>
              <a:buFont typeface="Trebuchet MS" panose="020B0603020202020204" pitchFamily="34" charset="0"/>
              <a:buChar char="•"/>
              <a:defRPr/>
            </a:pPr>
            <a:r>
              <a:rPr lang="en-GB" sz="1000">
                <a:solidFill>
                  <a:srgbClr val="000000"/>
                </a:solidFill>
                <a:latin typeface="Franklin Gothic Book" panose="020B0503020102020204" pitchFamily="34" charset="0"/>
              </a:rPr>
              <a:t>Carbon capture</a:t>
            </a:r>
          </a:p>
          <a:p>
            <a:pPr marL="114300" lvl="1" indent="-114300">
              <a:buClr>
                <a:srgbClr val="000000"/>
              </a:buClr>
              <a:buFont typeface="Trebuchet MS" panose="020B0603020202020204" pitchFamily="34" charset="0"/>
              <a:buChar char="•"/>
              <a:defRPr/>
            </a:pPr>
            <a:r>
              <a:rPr lang="en-GB" sz="1000">
                <a:solidFill>
                  <a:srgbClr val="000000"/>
                </a:solidFill>
                <a:latin typeface="Franklin Gothic Book" panose="020B0503020102020204" pitchFamily="34" charset="0"/>
              </a:rPr>
              <a:t>…</a:t>
            </a:r>
          </a:p>
        </p:txBody>
      </p:sp>
      <p:sp>
        <p:nvSpPr>
          <p:cNvPr id="66" name="Rectangle 65">
            <a:extLst>
              <a:ext uri="{FF2B5EF4-FFF2-40B4-BE49-F238E27FC236}">
                <a16:creationId xmlns:a16="http://schemas.microsoft.com/office/drawing/2014/main" id="{FA50CEAB-74CF-5CEE-D711-CC04AB3B0353}"/>
              </a:ext>
            </a:extLst>
          </p:cNvPr>
          <p:cNvSpPr/>
          <p:nvPr/>
        </p:nvSpPr>
        <p:spPr>
          <a:xfrm>
            <a:off x="9645800" y="2418413"/>
            <a:ext cx="914400" cy="1885723"/>
          </a:xfrm>
          <a:prstGeom prst="rect">
            <a:avLst/>
          </a:prstGeom>
          <a:solidFill>
            <a:sysClr val="window" lastClr="FFFFFF"/>
          </a:solidFill>
          <a:ln w="19050" cap="rnd" cmpd="sng" algn="ctr">
            <a:solidFill>
              <a:srgbClr val="E7E7E7"/>
            </a:solidFill>
            <a:prstDash val="solid"/>
          </a:ln>
          <a:effectLst/>
        </p:spPr>
        <p:txBody>
          <a:bodyPr rtlCol="0" anchor="t" anchorCtr="0"/>
          <a:lstStyle/>
          <a:p>
            <a:pPr marL="114300" lvl="1" indent="-114300">
              <a:buClr>
                <a:srgbClr val="000000"/>
              </a:buClr>
              <a:buFont typeface="Trebuchet MS" panose="020B0603020202020204" pitchFamily="34" charset="0"/>
              <a:buChar char="•"/>
              <a:defRPr/>
            </a:pPr>
            <a:r>
              <a:rPr lang="en-GB" sz="1000">
                <a:solidFill>
                  <a:srgbClr val="000000"/>
                </a:solidFill>
                <a:latin typeface="Franklin Gothic Book" panose="020B0503020102020204" pitchFamily="34" charset="0"/>
              </a:rPr>
              <a:t>Shift waste from open landfills to </a:t>
            </a:r>
            <a:r>
              <a:rPr lang="en-GB" sz="1000" err="1">
                <a:solidFill>
                  <a:srgbClr val="000000"/>
                </a:solidFill>
                <a:latin typeface="Franklin Gothic Book" panose="020B0503020102020204" pitchFamily="34" charset="0"/>
              </a:rPr>
              <a:t>WtE</a:t>
            </a:r>
            <a:r>
              <a:rPr lang="en-GB" sz="1000">
                <a:solidFill>
                  <a:srgbClr val="000000"/>
                </a:solidFill>
                <a:latin typeface="Franklin Gothic Book" panose="020B0503020102020204" pitchFamily="34" charset="0"/>
              </a:rPr>
              <a:t> plants</a:t>
            </a:r>
          </a:p>
          <a:p>
            <a:pPr marL="114300" lvl="1" indent="-114300">
              <a:buClr>
                <a:srgbClr val="000000"/>
              </a:buClr>
              <a:buFont typeface="Trebuchet MS" panose="020B0603020202020204" pitchFamily="34" charset="0"/>
              <a:buChar char="•"/>
              <a:defRPr/>
            </a:pPr>
            <a:r>
              <a:rPr lang="en-GB" sz="1000">
                <a:solidFill>
                  <a:srgbClr val="000000"/>
                </a:solidFill>
                <a:latin typeface="Franklin Gothic Book" panose="020B0503020102020204" pitchFamily="34" charset="0"/>
              </a:rPr>
              <a:t>Sanitary landfills</a:t>
            </a:r>
          </a:p>
          <a:p>
            <a:pPr marL="114300" lvl="1" indent="-114300">
              <a:buClr>
                <a:srgbClr val="000000"/>
              </a:buClr>
              <a:buFont typeface="Trebuchet MS" panose="020B0603020202020204" pitchFamily="34" charset="0"/>
              <a:buChar char="•"/>
              <a:defRPr/>
            </a:pPr>
            <a:r>
              <a:rPr lang="en-GB" sz="1000">
                <a:solidFill>
                  <a:srgbClr val="000000"/>
                </a:solidFill>
                <a:latin typeface="Franklin Gothic Book" panose="020B0503020102020204" pitchFamily="34" charset="0"/>
              </a:rPr>
              <a:t>Recycling</a:t>
            </a:r>
          </a:p>
          <a:p>
            <a:pPr marL="114300" lvl="1" indent="-114300">
              <a:buClr>
                <a:srgbClr val="000000"/>
              </a:buClr>
              <a:buFont typeface="Trebuchet MS" panose="020B0603020202020204" pitchFamily="34" charset="0"/>
              <a:buChar char="•"/>
              <a:defRPr/>
            </a:pPr>
            <a:r>
              <a:rPr lang="en-GB" sz="1000">
                <a:solidFill>
                  <a:srgbClr val="000000"/>
                </a:solidFill>
                <a:latin typeface="Franklin Gothic Book" panose="020B0503020102020204" pitchFamily="34" charset="0"/>
              </a:rPr>
              <a:t>…</a:t>
            </a:r>
          </a:p>
        </p:txBody>
      </p:sp>
      <p:sp>
        <p:nvSpPr>
          <p:cNvPr id="67" name="Rectangle 66">
            <a:extLst>
              <a:ext uri="{FF2B5EF4-FFF2-40B4-BE49-F238E27FC236}">
                <a16:creationId xmlns:a16="http://schemas.microsoft.com/office/drawing/2014/main" id="{0B5DA084-AC79-3826-808D-1E1DAC25A653}"/>
              </a:ext>
            </a:extLst>
          </p:cNvPr>
          <p:cNvSpPr/>
          <p:nvPr/>
        </p:nvSpPr>
        <p:spPr>
          <a:xfrm>
            <a:off x="10707687" y="2410480"/>
            <a:ext cx="914400" cy="1885723"/>
          </a:xfrm>
          <a:prstGeom prst="rect">
            <a:avLst/>
          </a:prstGeom>
          <a:solidFill>
            <a:sysClr val="window" lastClr="FFFFFF"/>
          </a:solidFill>
          <a:ln w="19050" cap="rnd" cmpd="sng" algn="ctr">
            <a:solidFill>
              <a:srgbClr val="E7E7E7"/>
            </a:solidFill>
            <a:prstDash val="solid"/>
          </a:ln>
          <a:effectLst/>
        </p:spPr>
        <p:txBody>
          <a:bodyPr rtlCol="0" anchor="t" anchorCtr="0"/>
          <a:lstStyle/>
          <a:p>
            <a:pPr marL="114300" marR="0" lvl="1" indent="-114300" fontAlgn="auto">
              <a:spcBef>
                <a:spcPts val="0"/>
              </a:spcBef>
              <a:spcAft>
                <a:spcPts val="0"/>
              </a:spcAft>
              <a:buClr>
                <a:srgbClr val="000000"/>
              </a:buClr>
              <a:buSzPct val="100000"/>
              <a:buFont typeface="Trebuchet MS" panose="020B0603020202020204" pitchFamily="34" charset="0"/>
              <a:buChar char="•"/>
              <a:defRPr/>
            </a:pPr>
            <a:r>
              <a:rPr lang="en-US" sz="1000" err="1">
                <a:solidFill>
                  <a:srgbClr val="000000"/>
                </a:solidFill>
                <a:latin typeface="Franklin Gothic Book" panose="020B0503020102020204" pitchFamily="34" charset="0"/>
              </a:rPr>
              <a:t>Optimise</a:t>
            </a:r>
            <a:r>
              <a:rPr lang="en-US" sz="1000">
                <a:solidFill>
                  <a:srgbClr val="000000"/>
                </a:solidFill>
                <a:latin typeface="Franklin Gothic Book" panose="020B0503020102020204" pitchFamily="34" charset="0"/>
              </a:rPr>
              <a:t> or reduce </a:t>
            </a:r>
            <a:r>
              <a:rPr lang="en-US" sz="1000" err="1">
                <a:solidFill>
                  <a:srgbClr val="000000"/>
                </a:solidFill>
                <a:latin typeface="Franklin Gothic Book" panose="020B0503020102020204" pitchFamily="34" charset="0"/>
              </a:rPr>
              <a:t>fertiliser</a:t>
            </a:r>
            <a:r>
              <a:rPr lang="en-US" sz="1000">
                <a:solidFill>
                  <a:srgbClr val="000000"/>
                </a:solidFill>
                <a:latin typeface="Franklin Gothic Book" panose="020B0503020102020204" pitchFamily="34" charset="0"/>
              </a:rPr>
              <a:t> application</a:t>
            </a:r>
            <a:endParaRPr lang="en-GB" sz="1000">
              <a:solidFill>
                <a:srgbClr val="000000"/>
              </a:solidFill>
              <a:latin typeface="Franklin Gothic Book" panose="020B0503020102020204" pitchFamily="34" charset="0"/>
            </a:endParaRPr>
          </a:p>
          <a:p>
            <a:pPr marL="114300" marR="0" lvl="1" indent="-114300" fontAlgn="auto">
              <a:spcBef>
                <a:spcPts val="0"/>
              </a:spcBef>
              <a:spcAft>
                <a:spcPts val="0"/>
              </a:spcAft>
              <a:buClr>
                <a:srgbClr val="000000"/>
              </a:buClr>
              <a:buFont typeface="Trebuchet MS" panose="020B0603020202020204" pitchFamily="34" charset="0"/>
              <a:buChar char="•"/>
              <a:defRPr/>
            </a:pPr>
            <a:r>
              <a:rPr lang="en-US" sz="1000">
                <a:solidFill>
                  <a:srgbClr val="000000"/>
                </a:solidFill>
                <a:latin typeface="Franklin Gothic Book" panose="020B0503020102020204" pitchFamily="34" charset="0"/>
              </a:rPr>
              <a:t>Alternate Wetting and Drying in rice fields</a:t>
            </a:r>
          </a:p>
          <a:p>
            <a:pPr marL="114300" marR="0" lvl="1" indent="-114300" fontAlgn="auto">
              <a:spcBef>
                <a:spcPts val="0"/>
              </a:spcBef>
              <a:spcAft>
                <a:spcPts val="0"/>
              </a:spcAft>
              <a:buClr>
                <a:srgbClr val="000000"/>
              </a:buClr>
              <a:buFont typeface="Trebuchet MS" panose="020B0603020202020204" pitchFamily="34" charset="0"/>
              <a:buChar char="•"/>
              <a:defRPr/>
            </a:pPr>
            <a:r>
              <a:rPr lang="en-US" sz="1000">
                <a:solidFill>
                  <a:srgbClr val="000000"/>
                </a:solidFill>
                <a:latin typeface="Franklin Gothic Book" panose="020B0503020102020204" pitchFamily="34" charset="0"/>
              </a:rPr>
              <a:t>…</a:t>
            </a:r>
            <a:endParaRPr lang="en-GB" sz="1000">
              <a:solidFill>
                <a:srgbClr val="000000"/>
              </a:solidFill>
              <a:latin typeface="Franklin Gothic Book" panose="020B0503020102020204" pitchFamily="34" charset="0"/>
            </a:endParaRPr>
          </a:p>
        </p:txBody>
      </p:sp>
      <p:cxnSp>
        <p:nvCxnSpPr>
          <p:cNvPr id="68" name="Connector: Elbow 67">
            <a:extLst>
              <a:ext uri="{FF2B5EF4-FFF2-40B4-BE49-F238E27FC236}">
                <a16:creationId xmlns:a16="http://schemas.microsoft.com/office/drawing/2014/main" id="{E714E502-AA39-B60D-5485-A4373FA4AE95}"/>
              </a:ext>
            </a:extLst>
          </p:cNvPr>
          <p:cNvCxnSpPr>
            <a:cxnSpLocks/>
            <a:endCxn id="65" idx="2"/>
          </p:cNvCxnSpPr>
          <p:nvPr/>
        </p:nvCxnSpPr>
        <p:spPr>
          <a:xfrm rot="5400000" flipH="1" flipV="1">
            <a:off x="8679605" y="4584531"/>
            <a:ext cx="637942" cy="77152"/>
          </a:xfrm>
          <a:prstGeom prst="bentConnector3">
            <a:avLst/>
          </a:prstGeom>
          <a:noFill/>
          <a:ln w="19050" cap="rnd" cmpd="sng" algn="ctr">
            <a:solidFill>
              <a:srgbClr val="797979"/>
            </a:solidFill>
            <a:prstDash val="solid"/>
            <a:headEnd type="oval"/>
            <a:tailEnd type="none" w="sm" len="sm"/>
          </a:ln>
          <a:effectLst/>
        </p:spPr>
      </p:cxnSp>
      <p:cxnSp>
        <p:nvCxnSpPr>
          <p:cNvPr id="69" name="Connector: Elbow 68">
            <a:extLst>
              <a:ext uri="{FF2B5EF4-FFF2-40B4-BE49-F238E27FC236}">
                <a16:creationId xmlns:a16="http://schemas.microsoft.com/office/drawing/2014/main" id="{1630AC8D-13FD-E03B-D7ED-B3618C442906}"/>
              </a:ext>
            </a:extLst>
          </p:cNvPr>
          <p:cNvCxnSpPr>
            <a:cxnSpLocks/>
            <a:endCxn id="66" idx="2"/>
          </p:cNvCxnSpPr>
          <p:nvPr/>
        </p:nvCxnSpPr>
        <p:spPr>
          <a:xfrm rot="5400000" flipH="1" flipV="1">
            <a:off x="9651038" y="4592434"/>
            <a:ext cx="740260" cy="163664"/>
          </a:xfrm>
          <a:prstGeom prst="bentConnector3">
            <a:avLst>
              <a:gd name="adj1" fmla="val 50000"/>
            </a:avLst>
          </a:prstGeom>
          <a:noFill/>
          <a:ln w="19050" cap="rnd" cmpd="sng" algn="ctr">
            <a:solidFill>
              <a:srgbClr val="797979"/>
            </a:solidFill>
            <a:prstDash val="solid"/>
            <a:headEnd type="oval"/>
            <a:tailEnd type="none" w="sm" len="sm"/>
          </a:ln>
          <a:effectLst/>
        </p:spPr>
      </p:cxnSp>
      <p:cxnSp>
        <p:nvCxnSpPr>
          <p:cNvPr id="70" name="Connector: Elbow 69">
            <a:extLst>
              <a:ext uri="{FF2B5EF4-FFF2-40B4-BE49-F238E27FC236}">
                <a16:creationId xmlns:a16="http://schemas.microsoft.com/office/drawing/2014/main" id="{7BF46F65-C137-C1A0-EBC7-BD73D3FB1B41}"/>
              </a:ext>
            </a:extLst>
          </p:cNvPr>
          <p:cNvCxnSpPr>
            <a:cxnSpLocks/>
            <a:endCxn id="67" idx="2"/>
          </p:cNvCxnSpPr>
          <p:nvPr/>
        </p:nvCxnSpPr>
        <p:spPr>
          <a:xfrm rot="5400000" flipH="1" flipV="1">
            <a:off x="10599714" y="4544996"/>
            <a:ext cx="813966" cy="316380"/>
          </a:xfrm>
          <a:prstGeom prst="bentConnector3">
            <a:avLst>
              <a:gd name="adj1" fmla="val 50000"/>
            </a:avLst>
          </a:prstGeom>
          <a:noFill/>
          <a:ln w="19050" cap="rnd" cmpd="sng" algn="ctr">
            <a:solidFill>
              <a:srgbClr val="797979"/>
            </a:solidFill>
            <a:prstDash val="solid"/>
            <a:headEnd type="oval"/>
            <a:tailEnd type="none" w="sm" len="sm"/>
          </a:ln>
          <a:effectLst/>
        </p:spPr>
      </p:cxnSp>
      <p:sp>
        <p:nvSpPr>
          <p:cNvPr id="71" name="Rectangle 70">
            <a:extLst>
              <a:ext uri="{FF2B5EF4-FFF2-40B4-BE49-F238E27FC236}">
                <a16:creationId xmlns:a16="http://schemas.microsoft.com/office/drawing/2014/main" id="{BC43D73C-BB36-62A2-48E0-8B6B29894EA5}"/>
              </a:ext>
            </a:extLst>
          </p:cNvPr>
          <p:cNvSpPr/>
          <p:nvPr/>
        </p:nvSpPr>
        <p:spPr>
          <a:xfrm>
            <a:off x="9869557" y="5008080"/>
            <a:ext cx="625406" cy="161281"/>
          </a:xfrm>
          <a:prstGeom prst="rect">
            <a:avLst/>
          </a:prstGeom>
          <a:no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100">
              <a:solidFill>
                <a:schemeClr val="tx1"/>
              </a:solidFill>
              <a:latin typeface="Franklin Gothic Book" panose="020B0503020102020204" pitchFamily="34" charset="0"/>
            </a:endParaRPr>
          </a:p>
        </p:txBody>
      </p:sp>
      <p:sp>
        <p:nvSpPr>
          <p:cNvPr id="72" name="Rectangle 71">
            <a:extLst>
              <a:ext uri="{FF2B5EF4-FFF2-40B4-BE49-F238E27FC236}">
                <a16:creationId xmlns:a16="http://schemas.microsoft.com/office/drawing/2014/main" id="{16DB6902-3A8F-F2FB-055A-E8D6E7D4A3C8}"/>
              </a:ext>
            </a:extLst>
          </p:cNvPr>
          <p:cNvSpPr/>
          <p:nvPr/>
        </p:nvSpPr>
        <p:spPr>
          <a:xfrm>
            <a:off x="8579951" y="1961215"/>
            <a:ext cx="3033293" cy="473079"/>
          </a:xfrm>
          <a:prstGeom prst="rect">
            <a:avLst/>
          </a:prstGeom>
          <a:noFill/>
          <a:ln w="19050" cap="rnd"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19050" cap="rnd" cmpd="sng" algn="ctr">
                <a:solidFill>
                  <a:srgbClr val="E7E7E7"/>
                </a:solidFill>
                <a:prstDash val="solid"/>
              </a14:hiddenLine>
            </a:ext>
          </a:extLst>
        </p:spPr>
        <p:txBody>
          <a:bodyPr lIns="18000" tIns="18000" rIns="18000" bIns="18000" rtlCol="0" anchor="t" anchorCtr="0"/>
          <a:lstStyle/>
          <a:p>
            <a:pPr marL="0" marR="0" lvl="1" fontAlgn="auto">
              <a:spcBef>
                <a:spcPts val="0"/>
              </a:spcBef>
              <a:spcAft>
                <a:spcPts val="0"/>
              </a:spcAft>
              <a:buClr>
                <a:srgbClr val="000000"/>
              </a:buClr>
              <a:buSzPct val="100000"/>
              <a:defRPr/>
            </a:pPr>
            <a:r>
              <a:rPr lang="en-GB" sz="1000" i="1">
                <a:solidFill>
                  <a:srgbClr val="000000"/>
                </a:solidFill>
                <a:latin typeface="Franklin Gothic Book" panose="020B0503020102020204" pitchFamily="34" charset="0"/>
              </a:rPr>
              <a:t>Critical to scale-up non-energy abatement to address expected emissions growth (as projected by LT-LEDS)</a:t>
            </a:r>
          </a:p>
        </p:txBody>
      </p:sp>
      <p:sp>
        <p:nvSpPr>
          <p:cNvPr id="78" name="ee4pContent1">
            <a:extLst>
              <a:ext uri="{FF2B5EF4-FFF2-40B4-BE49-F238E27FC236}">
                <a16:creationId xmlns:a16="http://schemas.microsoft.com/office/drawing/2014/main" id="{8B3661B6-942F-6A97-D675-593449E1D1EB}"/>
              </a:ext>
            </a:extLst>
          </p:cNvPr>
          <p:cNvSpPr txBox="1"/>
          <p:nvPr/>
        </p:nvSpPr>
        <p:spPr>
          <a:xfrm>
            <a:off x="642941" y="5591912"/>
            <a:ext cx="3489323" cy="702344"/>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5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a:buClr>
                <a:srgbClr val="DADADA"/>
              </a:buClr>
              <a:buSzPct val="100000"/>
              <a:buFont typeface="Trebuchet MS" panose="020B0603020202020204" pitchFamily="34" charset="0"/>
              <a:buChar char="​"/>
              <a:defRPr sz="2000">
                <a:solidFill>
                  <a:srgbClr val="000000"/>
                </a:solidFill>
              </a:defRPr>
            </a:lvl1pPr>
            <a:lvl2pPr marL="324000" lvl="1" indent="-216000">
              <a:buClr>
                <a:srgbClr val="000000"/>
              </a:buClr>
              <a:buSzPct val="100000"/>
              <a:buFont typeface="Trebuchet MS" panose="020B0603020202020204" pitchFamily="34" charset="0"/>
              <a:buChar char="•"/>
              <a:defRPr sz="2000">
                <a:solidFill>
                  <a:srgbClr val="000000"/>
                </a:solidFill>
              </a:defRPr>
            </a:lvl2pPr>
            <a:lvl3pPr marL="648000" lvl="2" indent="-216000">
              <a:buClr>
                <a:srgbClr val="000000"/>
              </a:buClr>
              <a:buSzPct val="100000"/>
              <a:buFont typeface="Trebuchet MS" panose="020B0603020202020204" pitchFamily="34" charset="0"/>
              <a:buChar char="–"/>
              <a:defRPr sz="2000">
                <a:solidFill>
                  <a:srgbClr val="000000"/>
                </a:solidFill>
              </a:defRPr>
            </a:lvl3pPr>
            <a:lvl4pPr marL="0" lvl="3">
              <a:buClr>
                <a:srgbClr val="DADADA"/>
              </a:buClr>
              <a:buSzPct val="100000"/>
              <a:buFont typeface="Trebuchet MS" panose="020B0603020202020204" pitchFamily="34" charset="0"/>
              <a:buChar char="​"/>
              <a:defRPr sz="2400" b="1">
                <a:solidFill>
                  <a:srgbClr val="000000"/>
                </a:solidFill>
              </a:defRPr>
            </a:lvl4pPr>
            <a:lvl5pPr marL="0" lvl="4">
              <a:buClr>
                <a:srgbClr val="DADADA"/>
              </a:buClr>
              <a:buSzPct val="100000"/>
              <a:buFont typeface="Trebuchet MS" panose="020B0603020202020204" pitchFamily="34" charset="0"/>
              <a:buChar char="​"/>
              <a:defRPr sz="2400" b="1">
                <a:solidFill>
                  <a:srgbClr val="000000"/>
                </a:solidFill>
              </a:defRPr>
            </a:lvl5pPr>
            <a:lvl6pPr marL="324000" lvl="5" indent="-216000">
              <a:buClr>
                <a:srgbClr val="000000"/>
              </a:buClr>
              <a:buSzPct val="100000"/>
              <a:buFont typeface="Trebuchet MS" panose="020B0603020202020204" pitchFamily="34" charset="0"/>
              <a:buChar char="•"/>
              <a:defRPr sz="2400">
                <a:solidFill>
                  <a:srgbClr val="000000"/>
                </a:solidFill>
              </a:defRPr>
            </a:lvl6pPr>
            <a:lvl7pPr marL="0" lvl="6">
              <a:buClr>
                <a:srgbClr val="DADADA"/>
              </a:buClr>
              <a:buSzPct val="100000"/>
              <a:buFont typeface="Trebuchet MS" panose="020B0603020202020204" pitchFamily="34" charset="0"/>
              <a:buChar char="​"/>
              <a:defRPr sz="5400">
                <a:solidFill>
                  <a:srgbClr val="000000"/>
                </a:solidFill>
              </a:defRPr>
            </a:lvl7pPr>
            <a:lvl8pPr marL="0" lvl="7">
              <a:buClr>
                <a:srgbClr val="DADADA"/>
              </a:buClr>
              <a:buSzPct val="100000"/>
              <a:buFont typeface="Trebuchet MS" panose="020B0603020202020204" pitchFamily="34" charset="0"/>
              <a:buChar char="​"/>
              <a:defRPr sz="6600" b="1">
                <a:solidFill>
                  <a:srgbClr val="000000"/>
                </a:solidFill>
              </a:defRPr>
            </a:lvl8pPr>
            <a:lvl9pPr marL="0" lvl="8">
              <a:buClr>
                <a:srgbClr val="DADADA"/>
              </a:buClr>
              <a:buSzPct val="100000"/>
              <a:buFont typeface="Trebuchet MS" panose="020B0603020202020204" pitchFamily="34" charset="0"/>
              <a:buChar char="​"/>
              <a:defRPr sz="4400" b="1">
                <a:solidFill>
                  <a:srgbClr val="000000"/>
                </a:solidFill>
              </a:defRPr>
            </a:lvl9pPr>
          </a:lstStyle>
          <a:p>
            <a:pPr marL="0" marR="0" lvl="0" indent="0" algn="l" defTabSz="914400" rtl="0" eaLnBrk="1" fontAlgn="auto" latinLnBrk="0" hangingPunct="1">
              <a:lnSpc>
                <a:spcPct val="110000"/>
              </a:lnSpc>
              <a:spcBef>
                <a:spcPct val="0"/>
              </a:spcBef>
              <a:spcAft>
                <a:spcPct val="0"/>
              </a:spcAft>
              <a:buClrTx/>
              <a:buSzTx/>
              <a:buNone/>
              <a:tabLst/>
              <a:defRPr/>
            </a:pPr>
            <a:r>
              <a:rPr lang="en-US" sz="800" b="1">
                <a:latin typeface="Franklin Gothic Book" panose="020B0503020102020204" pitchFamily="34" charset="0"/>
                <a:sym typeface="Henderson BCG Sans" panose="020B0502030402020204" pitchFamily="34" charset="0"/>
              </a:rPr>
              <a:t>Note: </a:t>
            </a:r>
            <a:r>
              <a:rPr lang="en-US" sz="800">
                <a:latin typeface="Franklin Gothic Book" panose="020B0503020102020204" pitchFamily="34" charset="0"/>
                <a:sym typeface="Henderson BCG Sans" panose="020B0502030402020204" pitchFamily="34" charset="0"/>
              </a:rPr>
              <a:t>Emissions pathway is estimated by multiplying primary fuel source in TPES to emissions factor by primary source. The emissions factor is sourced from the 2006 IPCC Guidelines for National Greenhouse Gas Inventories. The objective of this method is to provide directional guidance on policy decisions and is not intended as a submission to UNFCCC nor any other international bodies.</a:t>
            </a:r>
            <a:endParaRPr lang="en-US" sz="800" strike="noStrike" normalizeH="0" noProof="0">
              <a:ln>
                <a:noFill/>
              </a:ln>
              <a:effectLst/>
              <a:uLnTx/>
              <a:uFillTx/>
              <a:latin typeface="Franklin Gothic Book" panose="020B0503020102020204" pitchFamily="34" charset="0"/>
              <a:sym typeface="Henderson BCG Sans" panose="020B0502030402020204" pitchFamily="34" charset="0"/>
            </a:endParaRPr>
          </a:p>
        </p:txBody>
      </p:sp>
      <p:sp>
        <p:nvSpPr>
          <p:cNvPr id="79" name="ee4pContent1">
            <a:extLst>
              <a:ext uri="{FF2B5EF4-FFF2-40B4-BE49-F238E27FC236}">
                <a16:creationId xmlns:a16="http://schemas.microsoft.com/office/drawing/2014/main" id="{EBD81A01-35BE-080C-10ED-22732443CA77}"/>
              </a:ext>
            </a:extLst>
          </p:cNvPr>
          <p:cNvSpPr txBox="1"/>
          <p:nvPr/>
        </p:nvSpPr>
        <p:spPr>
          <a:xfrm>
            <a:off x="4268786" y="5991325"/>
            <a:ext cx="3489323" cy="17135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5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a:buClr>
                <a:srgbClr val="DADADA"/>
              </a:buClr>
              <a:buSzPct val="100000"/>
              <a:buFont typeface="Trebuchet MS" panose="020B0603020202020204" pitchFamily="34" charset="0"/>
              <a:buChar char="​"/>
              <a:defRPr sz="2000">
                <a:solidFill>
                  <a:srgbClr val="000000"/>
                </a:solidFill>
              </a:defRPr>
            </a:lvl1pPr>
            <a:lvl2pPr marL="324000" lvl="1" indent="-216000">
              <a:buClr>
                <a:srgbClr val="000000"/>
              </a:buClr>
              <a:buSzPct val="100000"/>
              <a:buFont typeface="Trebuchet MS" panose="020B0603020202020204" pitchFamily="34" charset="0"/>
              <a:buChar char="•"/>
              <a:defRPr sz="2000">
                <a:solidFill>
                  <a:srgbClr val="000000"/>
                </a:solidFill>
              </a:defRPr>
            </a:lvl2pPr>
            <a:lvl3pPr marL="648000" lvl="2" indent="-216000">
              <a:buClr>
                <a:srgbClr val="000000"/>
              </a:buClr>
              <a:buSzPct val="100000"/>
              <a:buFont typeface="Trebuchet MS" panose="020B0603020202020204" pitchFamily="34" charset="0"/>
              <a:buChar char="–"/>
              <a:defRPr sz="2000">
                <a:solidFill>
                  <a:srgbClr val="000000"/>
                </a:solidFill>
              </a:defRPr>
            </a:lvl3pPr>
            <a:lvl4pPr marL="0" lvl="3">
              <a:buClr>
                <a:srgbClr val="DADADA"/>
              </a:buClr>
              <a:buSzPct val="100000"/>
              <a:buFont typeface="Trebuchet MS" panose="020B0603020202020204" pitchFamily="34" charset="0"/>
              <a:buChar char="​"/>
              <a:defRPr sz="2400" b="1">
                <a:solidFill>
                  <a:srgbClr val="000000"/>
                </a:solidFill>
              </a:defRPr>
            </a:lvl4pPr>
            <a:lvl5pPr marL="0" lvl="4">
              <a:buClr>
                <a:srgbClr val="DADADA"/>
              </a:buClr>
              <a:buSzPct val="100000"/>
              <a:buFont typeface="Trebuchet MS" panose="020B0603020202020204" pitchFamily="34" charset="0"/>
              <a:buChar char="​"/>
              <a:defRPr sz="2400" b="1">
                <a:solidFill>
                  <a:srgbClr val="000000"/>
                </a:solidFill>
              </a:defRPr>
            </a:lvl5pPr>
            <a:lvl6pPr marL="324000" lvl="5" indent="-216000">
              <a:buClr>
                <a:srgbClr val="000000"/>
              </a:buClr>
              <a:buSzPct val="100000"/>
              <a:buFont typeface="Trebuchet MS" panose="020B0603020202020204" pitchFamily="34" charset="0"/>
              <a:buChar char="•"/>
              <a:defRPr sz="2400">
                <a:solidFill>
                  <a:srgbClr val="000000"/>
                </a:solidFill>
              </a:defRPr>
            </a:lvl6pPr>
            <a:lvl7pPr marL="0" lvl="6">
              <a:buClr>
                <a:srgbClr val="DADADA"/>
              </a:buClr>
              <a:buSzPct val="100000"/>
              <a:buFont typeface="Trebuchet MS" panose="020B0603020202020204" pitchFamily="34" charset="0"/>
              <a:buChar char="​"/>
              <a:defRPr sz="5400">
                <a:solidFill>
                  <a:srgbClr val="000000"/>
                </a:solidFill>
              </a:defRPr>
            </a:lvl7pPr>
            <a:lvl8pPr marL="0" lvl="7">
              <a:buClr>
                <a:srgbClr val="DADADA"/>
              </a:buClr>
              <a:buSzPct val="100000"/>
              <a:buFont typeface="Trebuchet MS" panose="020B0603020202020204" pitchFamily="34" charset="0"/>
              <a:buChar char="​"/>
              <a:defRPr sz="6600" b="1">
                <a:solidFill>
                  <a:srgbClr val="000000"/>
                </a:solidFill>
              </a:defRPr>
            </a:lvl8pPr>
            <a:lvl9pPr marL="0" lvl="8">
              <a:buClr>
                <a:srgbClr val="DADADA"/>
              </a:buClr>
              <a:buSzPct val="100000"/>
              <a:buFont typeface="Trebuchet MS" panose="020B0603020202020204" pitchFamily="34" charset="0"/>
              <a:buChar char="​"/>
              <a:defRPr sz="4400" b="1">
                <a:solidFill>
                  <a:srgbClr val="000000"/>
                </a:solidFill>
              </a:defRPr>
            </a:lvl9pPr>
          </a:lstStyle>
          <a:p>
            <a:pPr marR="0" lvl="0" algn="l" defTabSz="914400" rtl="0" eaLnBrk="1" fontAlgn="auto" latinLnBrk="0" hangingPunct="1">
              <a:lnSpc>
                <a:spcPct val="110000"/>
              </a:lnSpc>
              <a:spcBef>
                <a:spcPct val="0"/>
              </a:spcBef>
              <a:spcAft>
                <a:spcPct val="0"/>
              </a:spcAft>
              <a:buClrTx/>
              <a:buSzTx/>
              <a:buNone/>
              <a:tabLst/>
              <a:defRPr/>
            </a:pPr>
            <a:r>
              <a:rPr lang="en-US" sz="800">
                <a:latin typeface="Franklin Gothic Book" panose="020B0503020102020204" pitchFamily="34" charset="0"/>
                <a:sym typeface="Henderson BCG Sans" panose="020B0502030402020204" pitchFamily="34" charset="0"/>
              </a:rPr>
              <a:t>1. Includes IPPU (industrial processes and product use), waste and agriculture</a:t>
            </a:r>
          </a:p>
          <a:p>
            <a:pPr marR="0" lvl="0" algn="l" defTabSz="914400" rtl="0" eaLnBrk="1" fontAlgn="auto" latinLnBrk="0" hangingPunct="1">
              <a:lnSpc>
                <a:spcPct val="110000"/>
              </a:lnSpc>
              <a:spcBef>
                <a:spcPct val="0"/>
              </a:spcBef>
              <a:spcAft>
                <a:spcPct val="0"/>
              </a:spcAft>
              <a:buClrTx/>
              <a:buSzTx/>
              <a:buNone/>
              <a:tabLst/>
              <a:defRPr/>
            </a:pPr>
            <a:r>
              <a:rPr lang="en-US" sz="800" strike="noStrike" normalizeH="0" noProof="0">
                <a:ln>
                  <a:noFill/>
                </a:ln>
                <a:effectLst/>
                <a:uLnTx/>
                <a:uFillTx/>
                <a:latin typeface="Franklin Gothic Book" panose="020B0503020102020204" pitchFamily="34" charset="0"/>
                <a:sym typeface="Henderson BCG Sans" panose="020B0502030402020204" pitchFamily="34" charset="0"/>
              </a:rPr>
              <a:t>2. LULUCF = land use, land-use change and forestry</a:t>
            </a:r>
          </a:p>
        </p:txBody>
      </p:sp>
      <p:sp>
        <p:nvSpPr>
          <p:cNvPr id="74" name="Text Placeholder 1">
            <a:extLst>
              <a:ext uri="{FF2B5EF4-FFF2-40B4-BE49-F238E27FC236}">
                <a16:creationId xmlns:a16="http://schemas.microsoft.com/office/drawing/2014/main" id="{750B538B-A630-9083-08B8-13BC3B93A3EC}"/>
              </a:ext>
            </a:extLst>
          </p:cNvPr>
          <p:cNvSpPr txBox="1">
            <a:spLocks/>
          </p:cNvSpPr>
          <p:nvPr/>
        </p:nvSpPr>
        <p:spPr>
          <a:xfrm>
            <a:off x="500427" y="767360"/>
            <a:ext cx="3501661" cy="8422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1E598A"/>
                </a:solidFill>
              </a:rPr>
              <a:t>Projected GHG Emissions Reduction</a:t>
            </a:r>
          </a:p>
        </p:txBody>
      </p:sp>
      <p:sp>
        <p:nvSpPr>
          <p:cNvPr id="75" name="Text Placeholder 1">
            <a:extLst>
              <a:ext uri="{FF2B5EF4-FFF2-40B4-BE49-F238E27FC236}">
                <a16:creationId xmlns:a16="http://schemas.microsoft.com/office/drawing/2014/main" id="{141B91D6-3B9D-EFA7-9948-3A088D043775}"/>
              </a:ext>
            </a:extLst>
          </p:cNvPr>
          <p:cNvSpPr txBox="1">
            <a:spLocks/>
          </p:cNvSpPr>
          <p:nvPr/>
        </p:nvSpPr>
        <p:spPr>
          <a:xfrm>
            <a:off x="4132264" y="712592"/>
            <a:ext cx="6716243" cy="951776"/>
          </a:xfrm>
          <a:prstGeom prst="rect">
            <a:avLst/>
          </a:prstGeom>
          <a:no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a:solidFill>
                  <a:schemeClr val="tx1">
                    <a:lumMod val="65000"/>
                    <a:lumOff val="35000"/>
                  </a:schemeClr>
                </a:solidFill>
                <a:latin typeface="Franklin Gothic Book" panose="020B0503020102020204" pitchFamily="34" charset="0"/>
              </a:rPr>
              <a:t>Projected </a:t>
            </a:r>
            <a:r>
              <a:rPr lang="en-US" sz="2000" b="1">
                <a:solidFill>
                  <a:srgbClr val="1E598A"/>
                </a:solidFill>
                <a:latin typeface="Franklin Gothic Book" panose="020B0503020102020204" pitchFamily="34" charset="0"/>
              </a:rPr>
              <a:t>32% reduction of GHG emissions </a:t>
            </a:r>
            <a:r>
              <a:rPr lang="en-US" sz="2000">
                <a:solidFill>
                  <a:schemeClr val="tx1">
                    <a:lumMod val="65000"/>
                    <a:lumOff val="35000"/>
                  </a:schemeClr>
                </a:solidFill>
                <a:latin typeface="Franklin Gothic Book" panose="020B0503020102020204" pitchFamily="34" charset="0"/>
              </a:rPr>
              <a:t>for the energy sector from 261 MtCO2eq. (2019) to 175 MtCO2eq (2050)</a:t>
            </a:r>
            <a:endParaRPr lang="en-US" sz="2000" b="1">
              <a:solidFill>
                <a:srgbClr val="1E598A"/>
              </a:solidFill>
              <a:latin typeface="Franklin Gothic Book" panose="020B0503020102020204" pitchFamily="34" charset="0"/>
            </a:endParaRPr>
          </a:p>
        </p:txBody>
      </p:sp>
      <p:sp>
        <p:nvSpPr>
          <p:cNvPr id="337" name="BJPseudoFooter">
            <a:extLst>
              <a:ext uri="{FF2B5EF4-FFF2-40B4-BE49-F238E27FC236}">
                <a16:creationId xmlns:a16="http://schemas.microsoft.com/office/drawing/2014/main" id="{19066617-EB86-9150-AB86-F33F1AD5348E}"/>
              </a:ext>
            </a:extLst>
          </p:cNvPr>
          <p:cNvSpPr txBox="1"/>
          <p:nvPr>
            <p:custDataLst>
              <p:tags r:id="rId33"/>
            </p:custDataLst>
          </p:nvPr>
        </p:nvSpPr>
        <p:spPr>
          <a:xfrm>
            <a:off x="127000" y="6673334"/>
            <a:ext cx="388248" cy="184666"/>
          </a:xfrm>
          <a:prstGeom prst="rect">
            <a:avLst/>
          </a:prstGeom>
          <a:noFill/>
        </p:spPr>
        <p:txBody>
          <a:bodyPr vert="horz" wrap="none" rtlCol="0">
            <a:spAutoFit/>
          </a:bodyPr>
          <a:lstStyle/>
          <a:p>
            <a:r>
              <a:rPr lang="en-US" sz="600">
                <a:solidFill>
                  <a:srgbClr val="000000"/>
                </a:solidFill>
                <a:latin typeface="Verdana" panose="020B0604030504040204" pitchFamily="34" charset="0"/>
              </a:rPr>
              <a:t>Open</a:t>
            </a:r>
          </a:p>
        </p:txBody>
      </p:sp>
    </p:spTree>
    <p:extLst>
      <p:ext uri="{BB962C8B-B14F-4D97-AF65-F5344CB8AC3E}">
        <p14:creationId xmlns:p14="http://schemas.microsoft.com/office/powerpoint/2010/main" val="3403164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18F9-DE67-2E27-1B0C-F0256E5C5B30}"/>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0A52B18F-6E8D-34E9-DEDD-FE4B071C3DD0}"/>
              </a:ext>
            </a:extLst>
          </p:cNvPr>
          <p:cNvSpPr>
            <a:spLocks noGrp="1"/>
          </p:cNvSpPr>
          <p:nvPr>
            <p:ph type="subTitle" idx="1"/>
          </p:nvPr>
        </p:nvSpPr>
        <p:spPr/>
        <p:txBody>
          <a:bodyPr/>
          <a:lstStyle/>
          <a:p>
            <a:r>
              <a:rPr lang="en-US"/>
              <a:t>https://aperc.or.jp</a:t>
            </a:r>
          </a:p>
          <a:p>
            <a:endParaRPr lang="en-US"/>
          </a:p>
        </p:txBody>
      </p:sp>
    </p:spTree>
    <p:extLst>
      <p:ext uri="{BB962C8B-B14F-4D97-AF65-F5344CB8AC3E}">
        <p14:creationId xmlns:p14="http://schemas.microsoft.com/office/powerpoint/2010/main" val="1286788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highlight>
                  <a:srgbClr val="FFFF00"/>
                </a:highlight>
              </a:rPr>
              <a:t>Summary</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44</a:t>
            </a:fld>
            <a:endParaRPr lang="en-AU"/>
          </a:p>
        </p:txBody>
      </p:sp>
    </p:spTree>
    <p:extLst>
      <p:ext uri="{BB962C8B-B14F-4D97-AF65-F5344CB8AC3E}">
        <p14:creationId xmlns:p14="http://schemas.microsoft.com/office/powerpoint/2010/main" val="2871597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fld id="{69F6399B-E970-48CA-821C-EAB94E252A21}" type="slidenum">
              <a:rPr lang="en-AU" smtClean="0"/>
              <a:t>45</a:t>
            </a:fld>
            <a:endParaRPr lang="en-AU"/>
          </a:p>
        </p:txBody>
      </p:sp>
      <p:sp>
        <p:nvSpPr>
          <p:cNvPr id="6" name="Text Placeholder 1">
            <a:extLst>
              <a:ext uri="{FF2B5EF4-FFF2-40B4-BE49-F238E27FC236}">
                <a16:creationId xmlns:a16="http://schemas.microsoft.com/office/drawing/2014/main" id="{8631C902-1D12-5A69-D0E8-873EEE006FB0}"/>
              </a:ext>
            </a:extLst>
          </p:cNvPr>
          <p:cNvSpPr txBox="1">
            <a:spLocks/>
          </p:cNvSpPr>
          <p:nvPr/>
        </p:nvSpPr>
        <p:spPr>
          <a:xfrm>
            <a:off x="3422301" y="98286"/>
            <a:ext cx="5175159" cy="8422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ranklin Gothic Medium Cond" panose="020B06060304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1E598A"/>
                </a:solidFill>
              </a:rPr>
              <a:t>Summary of Energy Flow Chart 2020</a:t>
            </a:r>
          </a:p>
        </p:txBody>
      </p:sp>
      <p:pic>
        <p:nvPicPr>
          <p:cNvPr id="8" name="Picture 7" descr="A chart of a supply chain&#10;&#10;Description automatically generated with medium confidence">
            <a:extLst>
              <a:ext uri="{FF2B5EF4-FFF2-40B4-BE49-F238E27FC236}">
                <a16:creationId xmlns:a16="http://schemas.microsoft.com/office/drawing/2014/main" id="{5B79B11F-3005-B3E4-DE25-401AA087B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50" y="526329"/>
            <a:ext cx="5649113" cy="602064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3E12B5A-5AD3-A428-823F-9AB3253AA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19621"/>
            <a:ext cx="5658640" cy="6201640"/>
          </a:xfrm>
          <a:prstGeom prst="rect">
            <a:avLst/>
          </a:prstGeom>
        </p:spPr>
      </p:pic>
    </p:spTree>
    <p:extLst>
      <p:ext uri="{BB962C8B-B14F-4D97-AF65-F5344CB8AC3E}">
        <p14:creationId xmlns:p14="http://schemas.microsoft.com/office/powerpoint/2010/main" val="3425807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391812"/>
            <a:ext cx="11328400" cy="535420"/>
          </a:xfrm>
        </p:spPr>
        <p:txBody>
          <a:bodyPr>
            <a:normAutofit/>
          </a:bodyPr>
          <a:lstStyle/>
          <a:p>
            <a:r>
              <a:rPr lang="en-US"/>
              <a:t>Malaysia’s generation development plan and future retiring plants </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2254D17-66BC-0196-2C1E-AFA32E9AE044}"/>
              </a:ext>
            </a:extLst>
          </p:cNvPr>
          <p:cNvSpPr txBox="1"/>
          <p:nvPr/>
        </p:nvSpPr>
        <p:spPr>
          <a:xfrm>
            <a:off x="1621024" y="6415801"/>
            <a:ext cx="336605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Source: </a:t>
            </a:r>
            <a:r>
              <a:rPr lang="en-US" sz="1000" i="1">
                <a:solidFill>
                  <a:prstClr val="black"/>
                </a:solidFill>
                <a:cs typeface="Arial" panose="020B0604020202020204" pitchFamily="34" charset="0"/>
              </a:rPr>
              <a:t>Energy Commission, Malaysia</a:t>
            </a:r>
          </a:p>
        </p:txBody>
      </p:sp>
      <p:graphicFrame>
        <p:nvGraphicFramePr>
          <p:cNvPr id="7" name="Table 6">
            <a:extLst>
              <a:ext uri="{FF2B5EF4-FFF2-40B4-BE49-F238E27FC236}">
                <a16:creationId xmlns:a16="http://schemas.microsoft.com/office/drawing/2014/main" id="{D62F3145-2E60-CF45-37C5-E5C1356DD697}"/>
              </a:ext>
            </a:extLst>
          </p:cNvPr>
          <p:cNvGraphicFramePr>
            <a:graphicFrameLocks noGrp="1"/>
          </p:cNvGraphicFramePr>
          <p:nvPr/>
        </p:nvGraphicFramePr>
        <p:xfrm>
          <a:off x="540982" y="927232"/>
          <a:ext cx="11219219" cy="5139759"/>
        </p:xfrm>
        <a:graphic>
          <a:graphicData uri="http://schemas.openxmlformats.org/drawingml/2006/table">
            <a:tbl>
              <a:tblPr firstRow="1" firstCol="1" bandRow="1">
                <a:tableStyleId>{5C22544A-7EE6-4342-B048-85BDC9FD1C3A}</a:tableStyleId>
              </a:tblPr>
              <a:tblGrid>
                <a:gridCol w="1043378">
                  <a:extLst>
                    <a:ext uri="{9D8B030D-6E8A-4147-A177-3AD203B41FA5}">
                      <a16:colId xmlns:a16="http://schemas.microsoft.com/office/drawing/2014/main" val="252736136"/>
                    </a:ext>
                  </a:extLst>
                </a:gridCol>
                <a:gridCol w="4199430">
                  <a:extLst>
                    <a:ext uri="{9D8B030D-6E8A-4147-A177-3AD203B41FA5}">
                      <a16:colId xmlns:a16="http://schemas.microsoft.com/office/drawing/2014/main" val="983213743"/>
                    </a:ext>
                  </a:extLst>
                </a:gridCol>
                <a:gridCol w="5976411">
                  <a:extLst>
                    <a:ext uri="{9D8B030D-6E8A-4147-A177-3AD203B41FA5}">
                      <a16:colId xmlns:a16="http://schemas.microsoft.com/office/drawing/2014/main" val="229742591"/>
                    </a:ext>
                  </a:extLst>
                </a:gridCol>
              </a:tblGrid>
              <a:tr h="103664">
                <a:tc>
                  <a:txBody>
                    <a:bodyPr/>
                    <a:lstStyle/>
                    <a:p>
                      <a:pPr marL="0" marR="0" algn="ctr">
                        <a:lnSpc>
                          <a:spcPct val="107000"/>
                        </a:lnSpc>
                        <a:spcBef>
                          <a:spcPts val="0"/>
                        </a:spcBef>
                        <a:spcAft>
                          <a:spcPts val="0"/>
                        </a:spcAft>
                      </a:pPr>
                      <a:r>
                        <a:rPr lang="en-GB" sz="1800">
                          <a:effectLst/>
                        </a:rPr>
                        <a:t>Year</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Generation Capacity</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Retiring Plants</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1558738396"/>
                  </a:ext>
                </a:extLst>
              </a:tr>
              <a:tr h="212143">
                <a:tc>
                  <a:txBody>
                    <a:bodyPr/>
                    <a:lstStyle/>
                    <a:p>
                      <a:pPr marL="0" marR="0" algn="ctr">
                        <a:lnSpc>
                          <a:spcPct val="107000"/>
                        </a:lnSpc>
                        <a:spcBef>
                          <a:spcPts val="0"/>
                        </a:spcBef>
                        <a:spcAft>
                          <a:spcPts val="0"/>
                        </a:spcAft>
                      </a:pPr>
                      <a:r>
                        <a:rPr lang="en-GB" sz="1800">
                          <a:effectLst/>
                        </a:rPr>
                        <a:t>2021</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Edra Energy (CCGT) (3x747 MW) RE (860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YTL Power (CCGT) (585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1737508682"/>
                  </a:ext>
                </a:extLst>
              </a:tr>
              <a:tr h="212143">
                <a:tc>
                  <a:txBody>
                    <a:bodyPr/>
                    <a:lstStyle/>
                    <a:p>
                      <a:pPr marL="0" marR="0" algn="ctr">
                        <a:lnSpc>
                          <a:spcPct val="107000"/>
                        </a:lnSpc>
                        <a:spcBef>
                          <a:spcPts val="0"/>
                        </a:spcBef>
                        <a:spcAft>
                          <a:spcPts val="0"/>
                        </a:spcAft>
                      </a:pPr>
                      <a:r>
                        <a:rPr lang="en-GB" sz="1800">
                          <a:effectLst/>
                        </a:rPr>
                        <a:t>2022</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RE (652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TNB Pasir Gudang (CCGT) (275 MW)</a:t>
                      </a:r>
                      <a:endParaRPr lang="en-US" sz="1800">
                        <a:effectLst/>
                      </a:endParaRPr>
                    </a:p>
                    <a:p>
                      <a:pPr marL="0" marR="0" algn="ctr">
                        <a:lnSpc>
                          <a:spcPct val="107000"/>
                        </a:lnSpc>
                        <a:spcBef>
                          <a:spcPts val="0"/>
                        </a:spcBef>
                        <a:spcAft>
                          <a:spcPts val="0"/>
                        </a:spcAft>
                      </a:pPr>
                      <a:r>
                        <a:rPr lang="en-GB" sz="1800">
                          <a:effectLst/>
                        </a:rPr>
                        <a:t>GB3 (CCGT) (640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2611827454"/>
                  </a:ext>
                </a:extLst>
              </a:tr>
              <a:tr h="103664">
                <a:tc>
                  <a:txBody>
                    <a:bodyPr/>
                    <a:lstStyle/>
                    <a:p>
                      <a:pPr marL="0" marR="0" algn="ctr">
                        <a:lnSpc>
                          <a:spcPct val="107000"/>
                        </a:lnSpc>
                        <a:spcBef>
                          <a:spcPts val="0"/>
                        </a:spcBef>
                        <a:spcAft>
                          <a:spcPts val="0"/>
                        </a:spcAft>
                      </a:pPr>
                      <a:r>
                        <a:rPr lang="en-GB" sz="1800">
                          <a:effectLst/>
                        </a:rPr>
                        <a:t>2023</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RE (663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Panglima (CCGT) (720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3117145976"/>
                  </a:ext>
                </a:extLst>
              </a:tr>
              <a:tr h="212143">
                <a:tc>
                  <a:txBody>
                    <a:bodyPr/>
                    <a:lstStyle/>
                    <a:p>
                      <a:pPr marL="0" marR="0" algn="ctr">
                        <a:lnSpc>
                          <a:spcPct val="107000"/>
                        </a:lnSpc>
                        <a:spcBef>
                          <a:spcPts val="0"/>
                        </a:spcBef>
                        <a:spcAft>
                          <a:spcPts val="0"/>
                        </a:spcAft>
                      </a:pPr>
                      <a:r>
                        <a:rPr lang="en-GB" sz="1800">
                          <a:effectLst/>
                        </a:rPr>
                        <a:t>2024</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TADMAX (CCGT) (2x600 MW)</a:t>
                      </a:r>
                      <a:endParaRPr lang="en-US" sz="1800">
                        <a:effectLst/>
                      </a:endParaRPr>
                    </a:p>
                    <a:p>
                      <a:pPr marL="0" marR="0" algn="ctr">
                        <a:lnSpc>
                          <a:spcPct val="107000"/>
                        </a:lnSpc>
                        <a:spcBef>
                          <a:spcPts val="0"/>
                        </a:spcBef>
                        <a:spcAft>
                          <a:spcPts val="0"/>
                        </a:spcAft>
                      </a:pPr>
                      <a:r>
                        <a:rPr lang="en-GB" sz="1800">
                          <a:effectLst/>
                        </a:rPr>
                        <a:t>RE (855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SKS Prai CCGT (341 MW) TTPC (CCGT) (650 MW) TNB Gelugor (CCGT) (310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636796479"/>
                  </a:ext>
                </a:extLst>
              </a:tr>
              <a:tr h="103664">
                <a:tc>
                  <a:txBody>
                    <a:bodyPr/>
                    <a:lstStyle/>
                    <a:p>
                      <a:pPr marL="0" marR="0" algn="ctr">
                        <a:lnSpc>
                          <a:spcPct val="107000"/>
                        </a:lnSpc>
                        <a:spcBef>
                          <a:spcPts val="0"/>
                        </a:spcBef>
                        <a:spcAft>
                          <a:spcPts val="0"/>
                        </a:spcAft>
                      </a:pPr>
                      <a:r>
                        <a:rPr lang="en-GB" sz="1800">
                          <a:effectLst/>
                        </a:rPr>
                        <a:t>2025</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RE (818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TNB Putrajaya GT4 &amp; GT5 (OCGT) (249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930745677"/>
                  </a:ext>
                </a:extLst>
              </a:tr>
              <a:tr h="212143">
                <a:tc>
                  <a:txBody>
                    <a:bodyPr/>
                    <a:lstStyle/>
                    <a:p>
                      <a:pPr marL="0" marR="0" algn="ctr">
                        <a:lnSpc>
                          <a:spcPct val="107000"/>
                        </a:lnSpc>
                        <a:spcBef>
                          <a:spcPts val="0"/>
                        </a:spcBef>
                        <a:spcAft>
                          <a:spcPts val="0"/>
                        </a:spcAft>
                      </a:pPr>
                      <a:r>
                        <a:rPr lang="en-GB" sz="1800">
                          <a:effectLst/>
                        </a:rPr>
                        <a:t>2026</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THB (CCGT) (2x600 MW)</a:t>
                      </a:r>
                      <a:endParaRPr lang="en-US" sz="1800">
                        <a:effectLst/>
                      </a:endParaRPr>
                    </a:p>
                    <a:p>
                      <a:pPr marL="0" marR="0" algn="ctr">
                        <a:lnSpc>
                          <a:spcPct val="107000"/>
                        </a:lnSpc>
                        <a:spcBef>
                          <a:spcPts val="0"/>
                        </a:spcBef>
                        <a:spcAft>
                          <a:spcPts val="0"/>
                        </a:spcAft>
                      </a:pPr>
                      <a:r>
                        <a:rPr lang="en-GB" sz="1800">
                          <a:effectLst/>
                        </a:rPr>
                        <a:t>RE (117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KLPP (CCGT) (675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3405651961"/>
                  </a:ext>
                </a:extLst>
              </a:tr>
              <a:tr h="212143">
                <a:tc>
                  <a:txBody>
                    <a:bodyPr/>
                    <a:lstStyle/>
                    <a:p>
                      <a:pPr marL="0" marR="0" algn="ctr">
                        <a:lnSpc>
                          <a:spcPct val="107000"/>
                        </a:lnSpc>
                        <a:spcBef>
                          <a:spcPts val="0"/>
                        </a:spcBef>
                        <a:spcAft>
                          <a:spcPts val="0"/>
                        </a:spcAft>
                      </a:pPr>
                      <a:r>
                        <a:rPr lang="en-GB" sz="1800">
                          <a:effectLst/>
                        </a:rPr>
                        <a:t>2027</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Nenggiri (Hydro) (300 MW)</a:t>
                      </a:r>
                      <a:endParaRPr lang="en-US" sz="1800">
                        <a:effectLst/>
                      </a:endParaRPr>
                    </a:p>
                    <a:p>
                      <a:pPr marL="0" marR="0" algn="ctr">
                        <a:lnSpc>
                          <a:spcPct val="107000"/>
                        </a:lnSpc>
                        <a:spcBef>
                          <a:spcPts val="0"/>
                        </a:spcBef>
                        <a:spcAft>
                          <a:spcPts val="0"/>
                        </a:spcAft>
                      </a:pPr>
                      <a:r>
                        <a:rPr lang="en-GB" sz="1800">
                          <a:effectLst/>
                        </a:rPr>
                        <a:t>RE (184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Segari Energy Ventures (CCGT) (1,303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1435002675"/>
                  </a:ext>
                </a:extLst>
              </a:tr>
              <a:tr h="103664">
                <a:tc>
                  <a:txBody>
                    <a:bodyPr/>
                    <a:lstStyle/>
                    <a:p>
                      <a:pPr marL="0" marR="0" algn="ctr">
                        <a:lnSpc>
                          <a:spcPct val="107000"/>
                        </a:lnSpc>
                        <a:spcBef>
                          <a:spcPts val="0"/>
                        </a:spcBef>
                        <a:spcAft>
                          <a:spcPts val="0"/>
                        </a:spcAft>
                      </a:pPr>
                      <a:r>
                        <a:rPr lang="en-GB" sz="1800">
                          <a:effectLst/>
                        </a:rPr>
                        <a:t>2028</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RE (192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TNB </a:t>
                      </a:r>
                      <a:r>
                        <a:rPr lang="en-GB" sz="1800" err="1">
                          <a:effectLst/>
                        </a:rPr>
                        <a:t>Tuanku</a:t>
                      </a:r>
                      <a:r>
                        <a:rPr lang="en-GB" sz="1800">
                          <a:effectLst/>
                        </a:rPr>
                        <a:t> Jaafar PD1 (CCGT) (703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4114482504"/>
                  </a:ext>
                </a:extLst>
              </a:tr>
              <a:tr h="212143">
                <a:tc>
                  <a:txBody>
                    <a:bodyPr/>
                    <a:lstStyle/>
                    <a:p>
                      <a:pPr marL="0" marR="0" algn="ctr">
                        <a:lnSpc>
                          <a:spcPct val="107000"/>
                        </a:lnSpc>
                        <a:spcBef>
                          <a:spcPts val="0"/>
                        </a:spcBef>
                        <a:spcAft>
                          <a:spcPts val="0"/>
                        </a:spcAft>
                      </a:pPr>
                      <a:r>
                        <a:rPr lang="en-GB" sz="1800">
                          <a:effectLst/>
                        </a:rPr>
                        <a:t>2029</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CCGT (1x700 MW) CCGT (1x500MW) RE (199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KEV Gas U1 &amp; U2 (Thermal Gas) (578 MW)</a:t>
                      </a:r>
                      <a:endParaRPr lang="en-US" sz="1800">
                        <a:effectLst/>
                      </a:endParaRPr>
                    </a:p>
                    <a:p>
                      <a:pPr marL="0" marR="0" algn="ctr">
                        <a:lnSpc>
                          <a:spcPct val="107000"/>
                        </a:lnSpc>
                        <a:spcBef>
                          <a:spcPts val="0"/>
                        </a:spcBef>
                        <a:spcAft>
                          <a:spcPts val="0"/>
                        </a:spcAft>
                      </a:pPr>
                      <a:r>
                        <a:rPr lang="en-GB" sz="1800">
                          <a:effectLst/>
                        </a:rPr>
                        <a:t>KEV Coal U3-U6 (Coal) (1,474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3692544806"/>
                  </a:ext>
                </a:extLst>
              </a:tr>
              <a:tr h="212143">
                <a:tc>
                  <a:txBody>
                    <a:bodyPr/>
                    <a:lstStyle/>
                    <a:p>
                      <a:pPr marL="0" marR="0" algn="ctr">
                        <a:lnSpc>
                          <a:spcPct val="107000"/>
                        </a:lnSpc>
                        <a:spcBef>
                          <a:spcPts val="0"/>
                        </a:spcBef>
                        <a:spcAft>
                          <a:spcPts val="0"/>
                        </a:spcAft>
                      </a:pPr>
                      <a:r>
                        <a:rPr lang="en-GB" sz="1800">
                          <a:effectLst/>
                        </a:rPr>
                        <a:t>2030</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CCGT (4x700 MW) RE (207 MW) BESS (1X100MW)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800">
                          <a:effectLst/>
                        </a:rPr>
                        <a:t>TNB </a:t>
                      </a:r>
                      <a:r>
                        <a:rPr lang="en-GB" sz="1800" err="1">
                          <a:effectLst/>
                        </a:rPr>
                        <a:t>Tuanku</a:t>
                      </a:r>
                      <a:r>
                        <a:rPr lang="en-GB" sz="1800">
                          <a:effectLst/>
                        </a:rPr>
                        <a:t> Jaafar PD2 (CCGT) (708 MW) TNB </a:t>
                      </a:r>
                      <a:r>
                        <a:rPr lang="en-GB" sz="1800" err="1">
                          <a:effectLst/>
                        </a:rPr>
                        <a:t>Janamanjung</a:t>
                      </a:r>
                      <a:r>
                        <a:rPr lang="en-GB" sz="1800">
                          <a:effectLst/>
                        </a:rPr>
                        <a:t> (Coal) (2,070 MW)</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2322757721"/>
                  </a:ext>
                </a:extLst>
              </a:tr>
            </a:tbl>
          </a:graphicData>
        </a:graphic>
      </p:graphicFrame>
      <p:sp>
        <p:nvSpPr>
          <p:cNvPr id="6" name="TextBox 5">
            <a:extLst>
              <a:ext uri="{FF2B5EF4-FFF2-40B4-BE49-F238E27FC236}">
                <a16:creationId xmlns:a16="http://schemas.microsoft.com/office/drawing/2014/main" id="{AB1A91F3-EED3-423A-6D8D-206F92617B20}"/>
              </a:ext>
            </a:extLst>
          </p:cNvPr>
          <p:cNvSpPr txBox="1"/>
          <p:nvPr/>
        </p:nvSpPr>
        <p:spPr>
          <a:xfrm>
            <a:off x="3838434" y="6171524"/>
            <a:ext cx="6093724" cy="430887"/>
          </a:xfrm>
          <a:prstGeom prst="rect">
            <a:avLst/>
          </a:prstGeom>
          <a:noFill/>
        </p:spPr>
        <p:txBody>
          <a:bodyPr wrap="square">
            <a:spAutoFit/>
          </a:bodyPr>
          <a:lstStyle/>
          <a:p>
            <a:pPr algn="l"/>
            <a:r>
              <a:rPr lang="en-US" sz="1100" b="0" i="1" u="none" strike="noStrike" baseline="0"/>
              <a:t>Note: CCGT = Combined Cycle Gas Turbine; OCGT = Open Cycle Gas Turbine.</a:t>
            </a:r>
          </a:p>
          <a:p>
            <a:pPr algn="l"/>
            <a:r>
              <a:rPr lang="en-US" sz="1100" b="0" i="1" u="none" strike="noStrike" baseline="0"/>
              <a:t>BESS = Battery Energy Storage System</a:t>
            </a:r>
            <a:endParaRPr lang="en-US" sz="1100" i="1"/>
          </a:p>
        </p:txBody>
      </p:sp>
    </p:spTree>
    <p:extLst>
      <p:ext uri="{BB962C8B-B14F-4D97-AF65-F5344CB8AC3E}">
        <p14:creationId xmlns:p14="http://schemas.microsoft.com/office/powerpoint/2010/main" val="666529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391812"/>
            <a:ext cx="11328400" cy="535420"/>
          </a:xfrm>
        </p:spPr>
        <p:txBody>
          <a:bodyPr>
            <a:normAutofit/>
          </a:bodyPr>
          <a:lstStyle/>
          <a:p>
            <a:r>
              <a:rPr lang="en-US"/>
              <a:t>Malaysia’s generation development plan and future retiring plants </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82254D17-66BC-0196-2C1E-AFA32E9AE044}"/>
              </a:ext>
            </a:extLst>
          </p:cNvPr>
          <p:cNvSpPr txBox="1"/>
          <p:nvPr/>
        </p:nvSpPr>
        <p:spPr>
          <a:xfrm>
            <a:off x="1621024" y="6415801"/>
            <a:ext cx="336605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ea typeface="+mn-ea"/>
                <a:cs typeface="Arial" panose="020B0604020202020204" pitchFamily="34" charset="0"/>
              </a:rPr>
              <a:t>Source: </a:t>
            </a:r>
            <a:r>
              <a:rPr lang="en-US" sz="1000" i="1">
                <a:solidFill>
                  <a:prstClr val="black"/>
                </a:solidFill>
                <a:cs typeface="Arial" panose="020B0604020202020204" pitchFamily="34" charset="0"/>
              </a:rPr>
              <a:t>Energy Commission, Malaysia</a:t>
            </a:r>
          </a:p>
        </p:txBody>
      </p:sp>
      <p:graphicFrame>
        <p:nvGraphicFramePr>
          <p:cNvPr id="7" name="Table 6">
            <a:extLst>
              <a:ext uri="{FF2B5EF4-FFF2-40B4-BE49-F238E27FC236}">
                <a16:creationId xmlns:a16="http://schemas.microsoft.com/office/drawing/2014/main" id="{D62F3145-2E60-CF45-37C5-E5C1356DD697}"/>
              </a:ext>
            </a:extLst>
          </p:cNvPr>
          <p:cNvGraphicFramePr>
            <a:graphicFrameLocks noGrp="1"/>
          </p:cNvGraphicFramePr>
          <p:nvPr/>
        </p:nvGraphicFramePr>
        <p:xfrm>
          <a:off x="540982" y="927232"/>
          <a:ext cx="11219219" cy="5377817"/>
        </p:xfrm>
        <a:graphic>
          <a:graphicData uri="http://schemas.openxmlformats.org/drawingml/2006/table">
            <a:tbl>
              <a:tblPr firstRow="1" firstCol="1" bandRow="1">
                <a:tableStyleId>{5C22544A-7EE6-4342-B048-85BDC9FD1C3A}</a:tableStyleId>
              </a:tblPr>
              <a:tblGrid>
                <a:gridCol w="1043378">
                  <a:extLst>
                    <a:ext uri="{9D8B030D-6E8A-4147-A177-3AD203B41FA5}">
                      <a16:colId xmlns:a16="http://schemas.microsoft.com/office/drawing/2014/main" val="252736136"/>
                    </a:ext>
                  </a:extLst>
                </a:gridCol>
                <a:gridCol w="4199430">
                  <a:extLst>
                    <a:ext uri="{9D8B030D-6E8A-4147-A177-3AD203B41FA5}">
                      <a16:colId xmlns:a16="http://schemas.microsoft.com/office/drawing/2014/main" val="983213743"/>
                    </a:ext>
                  </a:extLst>
                </a:gridCol>
                <a:gridCol w="5976411">
                  <a:extLst>
                    <a:ext uri="{9D8B030D-6E8A-4147-A177-3AD203B41FA5}">
                      <a16:colId xmlns:a16="http://schemas.microsoft.com/office/drawing/2014/main" val="229742591"/>
                    </a:ext>
                  </a:extLst>
                </a:gridCol>
              </a:tblGrid>
              <a:tr h="103664">
                <a:tc>
                  <a:txBody>
                    <a:bodyPr/>
                    <a:lstStyle/>
                    <a:p>
                      <a:pPr marL="0" marR="0" algn="ctr">
                        <a:lnSpc>
                          <a:spcPct val="107000"/>
                        </a:lnSpc>
                        <a:spcBef>
                          <a:spcPts val="0"/>
                        </a:spcBef>
                        <a:spcAft>
                          <a:spcPts val="0"/>
                        </a:spcAft>
                      </a:pPr>
                      <a:r>
                        <a:rPr lang="en-GB" sz="1400">
                          <a:effectLst/>
                        </a:rPr>
                        <a:t>Year</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Generation Capacity</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Retiring Plants</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1558738396"/>
                  </a:ext>
                </a:extLst>
              </a:tr>
              <a:tr h="429102">
                <a:tc>
                  <a:txBody>
                    <a:bodyPr/>
                    <a:lstStyle/>
                    <a:p>
                      <a:pPr marL="0" marR="0" algn="ctr">
                        <a:lnSpc>
                          <a:spcPct val="107000"/>
                        </a:lnSpc>
                        <a:spcBef>
                          <a:spcPts val="0"/>
                        </a:spcBef>
                        <a:spcAft>
                          <a:spcPts val="0"/>
                        </a:spcAft>
                      </a:pPr>
                      <a:r>
                        <a:rPr lang="en-GB" sz="1400">
                          <a:effectLst/>
                        </a:rPr>
                        <a:t>2031</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CCGT (1x700 MW)</a:t>
                      </a:r>
                      <a:endParaRPr lang="en-US" sz="1400">
                        <a:effectLst/>
                      </a:endParaRPr>
                    </a:p>
                    <a:p>
                      <a:pPr marL="0" marR="0" algn="ctr">
                        <a:lnSpc>
                          <a:spcPct val="107000"/>
                        </a:lnSpc>
                        <a:spcBef>
                          <a:spcPts val="0"/>
                        </a:spcBef>
                        <a:spcAft>
                          <a:spcPts val="0"/>
                        </a:spcAft>
                      </a:pPr>
                      <a:r>
                        <a:rPr lang="en-GB" sz="1400">
                          <a:effectLst/>
                        </a:rPr>
                        <a:t>Coal (2x700 MW)</a:t>
                      </a:r>
                      <a:endParaRPr lang="en-US" sz="1400">
                        <a:effectLst/>
                      </a:endParaRPr>
                    </a:p>
                    <a:p>
                      <a:pPr marL="0" marR="0" algn="ctr">
                        <a:lnSpc>
                          <a:spcPct val="107000"/>
                        </a:lnSpc>
                        <a:spcBef>
                          <a:spcPts val="0"/>
                        </a:spcBef>
                        <a:spcAft>
                          <a:spcPts val="0"/>
                        </a:spcAft>
                      </a:pPr>
                      <a:r>
                        <a:rPr lang="en-GB" sz="1400">
                          <a:effectLst/>
                        </a:rPr>
                        <a:t>BESS (1x100 MW)</a:t>
                      </a:r>
                      <a:endParaRPr lang="en-US" sz="1400">
                        <a:effectLst/>
                      </a:endParaRPr>
                    </a:p>
                    <a:p>
                      <a:pPr marL="0" marR="0" algn="ctr">
                        <a:lnSpc>
                          <a:spcPct val="107000"/>
                        </a:lnSpc>
                        <a:spcBef>
                          <a:spcPts val="0"/>
                        </a:spcBef>
                        <a:spcAft>
                          <a:spcPts val="0"/>
                        </a:spcAft>
                      </a:pPr>
                      <a:r>
                        <a:rPr lang="en-GB" sz="1400">
                          <a:effectLst/>
                        </a:rPr>
                        <a:t>RE (215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Tanjung Bin Power (Coal) (2,100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2742838840"/>
                  </a:ext>
                </a:extLst>
              </a:tr>
              <a:tr h="320622">
                <a:tc>
                  <a:txBody>
                    <a:bodyPr/>
                    <a:lstStyle/>
                    <a:p>
                      <a:pPr marL="0" marR="0" algn="ctr">
                        <a:lnSpc>
                          <a:spcPct val="107000"/>
                        </a:lnSpc>
                        <a:spcBef>
                          <a:spcPts val="0"/>
                        </a:spcBef>
                        <a:spcAft>
                          <a:spcPts val="0"/>
                        </a:spcAft>
                      </a:pPr>
                      <a:r>
                        <a:rPr lang="en-GB" sz="1400">
                          <a:effectLst/>
                        </a:rPr>
                        <a:t>2032</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CCGT (1x700 MW)</a:t>
                      </a:r>
                      <a:endParaRPr lang="en-US" sz="1400">
                        <a:effectLst/>
                      </a:endParaRPr>
                    </a:p>
                    <a:p>
                      <a:pPr marL="0" marR="0" algn="ctr">
                        <a:lnSpc>
                          <a:spcPct val="107000"/>
                        </a:lnSpc>
                        <a:spcBef>
                          <a:spcPts val="0"/>
                        </a:spcBef>
                        <a:spcAft>
                          <a:spcPts val="0"/>
                        </a:spcAft>
                      </a:pPr>
                      <a:r>
                        <a:rPr lang="en-GB" sz="1400">
                          <a:effectLst/>
                        </a:rPr>
                        <a:t>BESS (1x100 MW)</a:t>
                      </a:r>
                      <a:endParaRPr lang="en-US" sz="1400">
                        <a:effectLst/>
                      </a:endParaRPr>
                    </a:p>
                    <a:p>
                      <a:pPr marL="0" marR="0" algn="ctr">
                        <a:lnSpc>
                          <a:spcPct val="107000"/>
                        </a:lnSpc>
                        <a:spcBef>
                          <a:spcPts val="0"/>
                        </a:spcBef>
                        <a:spcAft>
                          <a:spcPts val="0"/>
                        </a:spcAft>
                      </a:pPr>
                      <a:r>
                        <a:rPr lang="en-GB" sz="1400">
                          <a:effectLst/>
                        </a:rPr>
                        <a:t>RE (224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NA</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1030515162"/>
                  </a:ext>
                </a:extLst>
              </a:tr>
              <a:tr h="320622">
                <a:tc>
                  <a:txBody>
                    <a:bodyPr/>
                    <a:lstStyle/>
                    <a:p>
                      <a:pPr marL="0" marR="0" algn="ctr">
                        <a:lnSpc>
                          <a:spcPct val="107000"/>
                        </a:lnSpc>
                        <a:spcBef>
                          <a:spcPts val="0"/>
                        </a:spcBef>
                        <a:spcAft>
                          <a:spcPts val="0"/>
                        </a:spcAft>
                      </a:pPr>
                      <a:r>
                        <a:rPr lang="en-GB" sz="1400">
                          <a:effectLst/>
                        </a:rPr>
                        <a:t>2033</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CCGT (2x700 MW)</a:t>
                      </a:r>
                      <a:endParaRPr lang="en-US" sz="1400">
                        <a:effectLst/>
                      </a:endParaRPr>
                    </a:p>
                    <a:p>
                      <a:pPr marL="0" marR="0" algn="ctr">
                        <a:lnSpc>
                          <a:spcPct val="107000"/>
                        </a:lnSpc>
                        <a:spcBef>
                          <a:spcPts val="0"/>
                        </a:spcBef>
                        <a:spcAft>
                          <a:spcPts val="0"/>
                        </a:spcAft>
                      </a:pPr>
                      <a:r>
                        <a:rPr lang="en-GB" sz="1400">
                          <a:effectLst/>
                        </a:rPr>
                        <a:t>BESS (1x100 MW)</a:t>
                      </a:r>
                      <a:endParaRPr lang="en-US" sz="1400">
                        <a:effectLst/>
                      </a:endParaRPr>
                    </a:p>
                    <a:p>
                      <a:pPr marL="0" marR="0" algn="ctr">
                        <a:lnSpc>
                          <a:spcPct val="107000"/>
                        </a:lnSpc>
                        <a:spcBef>
                          <a:spcPts val="0"/>
                        </a:spcBef>
                        <a:spcAft>
                          <a:spcPts val="0"/>
                        </a:spcAft>
                      </a:pPr>
                      <a:r>
                        <a:rPr lang="en-GB" sz="1400">
                          <a:effectLst/>
                        </a:rPr>
                        <a:t>RE (232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Jimah Energy Venture (Coal) (1,400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4248610176"/>
                  </a:ext>
                </a:extLst>
              </a:tr>
              <a:tr h="320622">
                <a:tc>
                  <a:txBody>
                    <a:bodyPr/>
                    <a:lstStyle/>
                    <a:p>
                      <a:pPr marL="0" marR="0" algn="ctr">
                        <a:lnSpc>
                          <a:spcPct val="107000"/>
                        </a:lnSpc>
                        <a:spcBef>
                          <a:spcPts val="0"/>
                        </a:spcBef>
                        <a:spcAft>
                          <a:spcPts val="0"/>
                        </a:spcAft>
                      </a:pPr>
                      <a:r>
                        <a:rPr lang="en-GB" sz="1400">
                          <a:effectLst/>
                        </a:rPr>
                        <a:t>2034</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Coal (1x700 MW)</a:t>
                      </a:r>
                      <a:endParaRPr lang="en-US" sz="1400">
                        <a:effectLst/>
                      </a:endParaRPr>
                    </a:p>
                    <a:p>
                      <a:pPr marL="0" marR="0" algn="ctr">
                        <a:lnSpc>
                          <a:spcPct val="107000"/>
                        </a:lnSpc>
                        <a:spcBef>
                          <a:spcPts val="0"/>
                        </a:spcBef>
                        <a:spcAft>
                          <a:spcPts val="0"/>
                        </a:spcAft>
                      </a:pPr>
                      <a:r>
                        <a:rPr lang="en-GB" sz="1400">
                          <a:effectLst/>
                        </a:rPr>
                        <a:t>BESS (1x100 MW)</a:t>
                      </a:r>
                      <a:endParaRPr lang="en-US" sz="1400">
                        <a:effectLst/>
                      </a:endParaRPr>
                    </a:p>
                    <a:p>
                      <a:pPr marL="0" marR="0" algn="ctr">
                        <a:lnSpc>
                          <a:spcPct val="107000"/>
                        </a:lnSpc>
                        <a:spcBef>
                          <a:spcPts val="0"/>
                        </a:spcBef>
                        <a:spcAft>
                          <a:spcPts val="0"/>
                        </a:spcAft>
                      </a:pPr>
                      <a:r>
                        <a:rPr lang="en-GB" sz="1400">
                          <a:effectLst/>
                        </a:rPr>
                        <a:t>RE (242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NA</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1773425454"/>
                  </a:ext>
                </a:extLst>
              </a:tr>
              <a:tr h="103664">
                <a:tc>
                  <a:txBody>
                    <a:bodyPr/>
                    <a:lstStyle/>
                    <a:p>
                      <a:pPr marL="0" marR="0" algn="ctr">
                        <a:lnSpc>
                          <a:spcPct val="107000"/>
                        </a:lnSpc>
                        <a:spcBef>
                          <a:spcPts val="0"/>
                        </a:spcBef>
                        <a:spcAft>
                          <a:spcPts val="0"/>
                        </a:spcAft>
                      </a:pPr>
                      <a:r>
                        <a:rPr lang="en-GB" sz="1400">
                          <a:effectLst/>
                        </a:rPr>
                        <a:t>2035</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RE (278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NA</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3164642541"/>
                  </a:ext>
                </a:extLst>
              </a:tr>
              <a:tr h="212143">
                <a:tc>
                  <a:txBody>
                    <a:bodyPr/>
                    <a:lstStyle/>
                    <a:p>
                      <a:pPr marL="0" marR="0" algn="ctr">
                        <a:lnSpc>
                          <a:spcPct val="107000"/>
                        </a:lnSpc>
                        <a:spcBef>
                          <a:spcPts val="0"/>
                        </a:spcBef>
                        <a:spcAft>
                          <a:spcPts val="0"/>
                        </a:spcAft>
                      </a:pPr>
                      <a:r>
                        <a:rPr lang="en-GB" sz="1400">
                          <a:effectLst/>
                        </a:rPr>
                        <a:t>2036</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CCGT (1x700 MW)</a:t>
                      </a:r>
                      <a:endParaRPr lang="en-US" sz="1400">
                        <a:effectLst/>
                      </a:endParaRPr>
                    </a:p>
                    <a:p>
                      <a:pPr marL="0" marR="0" algn="ctr">
                        <a:lnSpc>
                          <a:spcPct val="107000"/>
                        </a:lnSpc>
                        <a:spcBef>
                          <a:spcPts val="0"/>
                        </a:spcBef>
                        <a:spcAft>
                          <a:spcPts val="0"/>
                        </a:spcAft>
                      </a:pPr>
                      <a:r>
                        <a:rPr lang="en-GB" sz="1400">
                          <a:effectLst/>
                        </a:rPr>
                        <a:t>RE (80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NA</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3230055620"/>
                  </a:ext>
                </a:extLst>
              </a:tr>
              <a:tr h="429102">
                <a:tc>
                  <a:txBody>
                    <a:bodyPr/>
                    <a:lstStyle/>
                    <a:p>
                      <a:pPr marL="0" marR="0" algn="ctr">
                        <a:lnSpc>
                          <a:spcPct val="107000"/>
                        </a:lnSpc>
                        <a:spcBef>
                          <a:spcPts val="0"/>
                        </a:spcBef>
                        <a:spcAft>
                          <a:spcPts val="0"/>
                        </a:spcAft>
                      </a:pPr>
                      <a:r>
                        <a:rPr lang="en-GB" sz="1400">
                          <a:effectLst/>
                        </a:rPr>
                        <a:t>2037</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CCGT (1x700 MW)</a:t>
                      </a:r>
                      <a:endParaRPr lang="en-US" sz="1400">
                        <a:effectLst/>
                      </a:endParaRPr>
                    </a:p>
                    <a:p>
                      <a:pPr marL="0" marR="0" algn="ctr">
                        <a:lnSpc>
                          <a:spcPct val="107000"/>
                        </a:lnSpc>
                        <a:spcBef>
                          <a:spcPts val="0"/>
                        </a:spcBef>
                        <a:spcAft>
                          <a:spcPts val="0"/>
                        </a:spcAft>
                      </a:pPr>
                      <a:r>
                        <a:rPr lang="en-GB" sz="1400">
                          <a:effectLst/>
                        </a:rPr>
                        <a:t>Coal (1x700 MW)</a:t>
                      </a:r>
                      <a:endParaRPr lang="en-US" sz="1400">
                        <a:effectLst/>
                      </a:endParaRPr>
                    </a:p>
                    <a:p>
                      <a:pPr marL="0" marR="0" algn="ctr">
                        <a:lnSpc>
                          <a:spcPct val="107000"/>
                        </a:lnSpc>
                        <a:spcBef>
                          <a:spcPts val="0"/>
                        </a:spcBef>
                        <a:spcAft>
                          <a:spcPts val="0"/>
                        </a:spcAft>
                      </a:pPr>
                      <a:r>
                        <a:rPr lang="en-GB" sz="1400">
                          <a:effectLst/>
                        </a:rPr>
                        <a:t>OCGT (1x100 MW)</a:t>
                      </a:r>
                      <a:endParaRPr lang="en-US" sz="1400">
                        <a:effectLst/>
                      </a:endParaRPr>
                    </a:p>
                    <a:p>
                      <a:pPr marL="0" marR="0" algn="ctr">
                        <a:lnSpc>
                          <a:spcPct val="107000"/>
                        </a:lnSpc>
                        <a:spcBef>
                          <a:spcPts val="0"/>
                        </a:spcBef>
                        <a:spcAft>
                          <a:spcPts val="0"/>
                        </a:spcAft>
                      </a:pPr>
                      <a:r>
                        <a:rPr lang="en-GB" sz="1400">
                          <a:effectLst/>
                        </a:rPr>
                        <a:t>RE (77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TNB Prai (CCGT) (1,071 MW)</a:t>
                      </a:r>
                      <a:endParaRPr lang="en-US" sz="1400">
                        <a:effectLst/>
                      </a:endParaRPr>
                    </a:p>
                    <a:p>
                      <a:pPr marL="0" marR="0" algn="ctr">
                        <a:lnSpc>
                          <a:spcPct val="107000"/>
                        </a:lnSpc>
                        <a:spcBef>
                          <a:spcPts val="0"/>
                        </a:spcBef>
                        <a:spcAft>
                          <a:spcPts val="0"/>
                        </a:spcAft>
                      </a:pPr>
                      <a:r>
                        <a:rPr lang="en-GB" sz="1400">
                          <a:effectLst/>
                        </a:rPr>
                        <a:t>TNB CBPS (CCGT) (375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4267282091"/>
                  </a:ext>
                </a:extLst>
              </a:tr>
              <a:tr h="212143">
                <a:tc>
                  <a:txBody>
                    <a:bodyPr/>
                    <a:lstStyle/>
                    <a:p>
                      <a:pPr marL="0" marR="0" algn="ctr">
                        <a:lnSpc>
                          <a:spcPct val="107000"/>
                        </a:lnSpc>
                        <a:spcBef>
                          <a:spcPts val="0"/>
                        </a:spcBef>
                        <a:spcAft>
                          <a:spcPts val="0"/>
                        </a:spcAft>
                      </a:pPr>
                      <a:r>
                        <a:rPr lang="en-GB" sz="1400">
                          <a:effectLst/>
                        </a:rPr>
                        <a:t>2038</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CCGT (1x700 MW)</a:t>
                      </a:r>
                      <a:endParaRPr lang="en-US" sz="1400">
                        <a:effectLst/>
                      </a:endParaRPr>
                    </a:p>
                    <a:p>
                      <a:pPr marL="0" marR="0" algn="ctr">
                        <a:lnSpc>
                          <a:spcPct val="107000"/>
                        </a:lnSpc>
                        <a:spcBef>
                          <a:spcPts val="0"/>
                        </a:spcBef>
                        <a:spcAft>
                          <a:spcPts val="0"/>
                        </a:spcAft>
                      </a:pPr>
                      <a:r>
                        <a:rPr lang="en-GB" sz="1400">
                          <a:effectLst/>
                        </a:rPr>
                        <a:t>RE (76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Pengerang Power (Co-Gen) (600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1611055486"/>
                  </a:ext>
                </a:extLst>
              </a:tr>
              <a:tr h="103664">
                <a:tc>
                  <a:txBody>
                    <a:bodyPr/>
                    <a:lstStyle/>
                    <a:p>
                      <a:pPr marL="0" marR="0" algn="ctr">
                        <a:lnSpc>
                          <a:spcPct val="107000"/>
                        </a:lnSpc>
                        <a:spcBef>
                          <a:spcPts val="0"/>
                        </a:spcBef>
                        <a:spcAft>
                          <a:spcPts val="0"/>
                        </a:spcAft>
                      </a:pPr>
                      <a:r>
                        <a:rPr lang="en-GB" sz="1400">
                          <a:effectLst/>
                        </a:rPr>
                        <a:t>2039</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CCGT (1x700 MW)</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tc>
                  <a:txBody>
                    <a:bodyPr/>
                    <a:lstStyle/>
                    <a:p>
                      <a:pPr marL="0" marR="0" algn="ctr">
                        <a:lnSpc>
                          <a:spcPct val="107000"/>
                        </a:lnSpc>
                        <a:spcBef>
                          <a:spcPts val="0"/>
                        </a:spcBef>
                        <a:spcAft>
                          <a:spcPts val="0"/>
                        </a:spcAft>
                      </a:pPr>
                      <a:r>
                        <a:rPr lang="en-GB" sz="1400">
                          <a:effectLst/>
                        </a:rPr>
                        <a:t>NA</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45622" marR="45622" marT="0" marB="0"/>
                </a:tc>
                <a:extLst>
                  <a:ext uri="{0D108BD9-81ED-4DB2-BD59-A6C34878D82A}">
                    <a16:rowId xmlns:a16="http://schemas.microsoft.com/office/drawing/2014/main" val="266612680"/>
                  </a:ext>
                </a:extLst>
              </a:tr>
            </a:tbl>
          </a:graphicData>
        </a:graphic>
      </p:graphicFrame>
    </p:spTree>
    <p:extLst>
      <p:ext uri="{BB962C8B-B14F-4D97-AF65-F5344CB8AC3E}">
        <p14:creationId xmlns:p14="http://schemas.microsoft.com/office/powerpoint/2010/main" val="1453741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A94514A-2D46-4497-B162-943F58E55F77}"/>
              </a:ext>
            </a:extLst>
          </p:cNvPr>
          <p:cNvSpPr txBox="1"/>
          <p:nvPr/>
        </p:nvSpPr>
        <p:spPr>
          <a:xfrm>
            <a:off x="10703293" y="262419"/>
            <a:ext cx="1373204" cy="1200329"/>
          </a:xfrm>
          <a:prstGeom prst="rect">
            <a:avLst/>
          </a:prstGeom>
          <a:solidFill>
            <a:schemeClr val="bg1"/>
          </a:solidFill>
        </p:spPr>
        <p:txBody>
          <a:bodyPr wrap="square" rtlCol="0">
            <a:spAutoFit/>
          </a:bodyPr>
          <a:lstStyle/>
          <a:p>
            <a:endParaRPr lang="en-US" sz="2400"/>
          </a:p>
          <a:p>
            <a:endParaRPr lang="en-US" sz="2400"/>
          </a:p>
          <a:p>
            <a:endParaRPr lang="en-US" sz="2400"/>
          </a:p>
        </p:txBody>
      </p:sp>
      <p:pic>
        <p:nvPicPr>
          <p:cNvPr id="2" name="Picture 2">
            <a:extLst>
              <a:ext uri="{FF2B5EF4-FFF2-40B4-BE49-F238E27FC236}">
                <a16:creationId xmlns:a16="http://schemas.microsoft.com/office/drawing/2014/main" id="{63482A75-8F70-402F-9C34-56ED8163A0B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38008" y="256996"/>
            <a:ext cx="9781117" cy="637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a:extLst>
              <a:ext uri="{FF2B5EF4-FFF2-40B4-BE49-F238E27FC236}">
                <a16:creationId xmlns:a16="http://schemas.microsoft.com/office/drawing/2014/main" id="{BD66C8CA-1A50-437C-97D9-05B6F4E3876D}"/>
              </a:ext>
            </a:extLst>
          </p:cNvPr>
          <p:cNvSpPr txBox="1">
            <a:spLocks/>
          </p:cNvSpPr>
          <p:nvPr/>
        </p:nvSpPr>
        <p:spPr>
          <a:xfrm>
            <a:off x="1968501" y="90735"/>
            <a:ext cx="8877299" cy="1402791"/>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NL" sz="3200" b="1">
                <a:solidFill>
                  <a:schemeClr val="bg1"/>
                </a:solidFill>
                <a:latin typeface="Arial" panose="020B0604020202020204" pitchFamily="34" charset="0"/>
                <a:cs typeface="Arial" panose="020B0604020202020204" pitchFamily="34" charset="0"/>
              </a:rPr>
              <a:t>Feed-in Tariff (FiT) Concept</a:t>
            </a:r>
          </a:p>
        </p:txBody>
      </p:sp>
      <p:sp>
        <p:nvSpPr>
          <p:cNvPr id="6" name="Rectangle 5">
            <a:extLst>
              <a:ext uri="{FF2B5EF4-FFF2-40B4-BE49-F238E27FC236}">
                <a16:creationId xmlns:a16="http://schemas.microsoft.com/office/drawing/2014/main" id="{685500AC-D296-4B27-BF50-8E24BF8B73E4}"/>
              </a:ext>
            </a:extLst>
          </p:cNvPr>
          <p:cNvSpPr/>
          <p:nvPr/>
        </p:nvSpPr>
        <p:spPr>
          <a:xfrm>
            <a:off x="2" y="203201"/>
            <a:ext cx="2556933" cy="6478495"/>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a:extLst>
              <a:ext uri="{FF2B5EF4-FFF2-40B4-BE49-F238E27FC236}">
                <a16:creationId xmlns:a16="http://schemas.microsoft.com/office/drawing/2014/main" id="{005A8BD2-5748-44DD-8CEC-9CB6D5F4D561}"/>
              </a:ext>
            </a:extLst>
          </p:cNvPr>
          <p:cNvSpPr txBox="1">
            <a:spLocks/>
          </p:cNvSpPr>
          <p:nvPr/>
        </p:nvSpPr>
        <p:spPr>
          <a:xfrm>
            <a:off x="25612" y="256996"/>
            <a:ext cx="2531323" cy="6510269"/>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GB" sz="2000" b="1">
              <a:solidFill>
                <a:schemeClr val="bg1"/>
              </a:solidFill>
              <a:latin typeface="Arial" panose="020B0604020202020204" pitchFamily="34" charset="0"/>
              <a:cs typeface="Arial" panose="020B0604020202020204" pitchFamily="34" charset="0"/>
            </a:endParaRPr>
          </a:p>
          <a:p>
            <a:r>
              <a:rPr lang="en-GB" sz="2267" b="1">
                <a:solidFill>
                  <a:schemeClr val="bg1"/>
                </a:solidFill>
                <a:latin typeface="Arial" panose="020B0604020202020204" pitchFamily="34" charset="0"/>
                <a:cs typeface="Arial" panose="020B0604020202020204" pitchFamily="34" charset="0"/>
              </a:rPr>
              <a:t>Feed-in Tariff (</a:t>
            </a:r>
            <a:r>
              <a:rPr lang="en-GB" sz="2267" b="1" err="1">
                <a:solidFill>
                  <a:schemeClr val="bg1"/>
                </a:solidFill>
                <a:latin typeface="Arial" panose="020B0604020202020204" pitchFamily="34" charset="0"/>
                <a:cs typeface="Arial" panose="020B0604020202020204" pitchFamily="34" charset="0"/>
              </a:rPr>
              <a:t>FiT</a:t>
            </a:r>
            <a:r>
              <a:rPr lang="en-GB" sz="2267" b="1">
                <a:solidFill>
                  <a:schemeClr val="bg1"/>
                </a:solidFill>
                <a:latin typeface="Arial" panose="020B0604020202020204" pitchFamily="34" charset="0"/>
                <a:cs typeface="Arial" panose="020B0604020202020204" pitchFamily="34" charset="0"/>
              </a:rPr>
              <a:t>) </a:t>
            </a:r>
          </a:p>
          <a:p>
            <a:r>
              <a:rPr lang="en-GB" sz="2267" b="1">
                <a:solidFill>
                  <a:schemeClr val="bg1"/>
                </a:solidFill>
                <a:latin typeface="Arial" panose="020B0604020202020204" pitchFamily="34" charset="0"/>
                <a:cs typeface="Arial" panose="020B0604020202020204" pitchFamily="34" charset="0"/>
              </a:rPr>
              <a:t>Concept</a:t>
            </a:r>
          </a:p>
          <a:p>
            <a:endParaRPr lang="en-GB" sz="2267" b="1">
              <a:solidFill>
                <a:schemeClr val="bg1"/>
              </a:solidFill>
              <a:latin typeface="Arial" panose="020B0604020202020204" pitchFamily="34" charset="0"/>
              <a:cs typeface="Arial" panose="020B0604020202020204" pitchFamily="34" charset="0"/>
            </a:endParaRPr>
          </a:p>
          <a:p>
            <a:r>
              <a:rPr lang="en-MY" sz="2133">
                <a:solidFill>
                  <a:schemeClr val="bg1"/>
                </a:solidFill>
                <a:latin typeface="Arial" panose="020B0604020202020204" pitchFamily="34" charset="0"/>
                <a:cs typeface="Arial" panose="020B0604020202020204" pitchFamily="34" charset="0"/>
              </a:rPr>
              <a:t>A mechanism that allows electricity that is produced from indigenous RE resources to be </a:t>
            </a:r>
            <a:r>
              <a:rPr lang="en-MY" sz="2133" b="1">
                <a:solidFill>
                  <a:schemeClr val="bg1"/>
                </a:solidFill>
                <a:latin typeface="Arial" panose="020B0604020202020204" pitchFamily="34" charset="0"/>
                <a:cs typeface="Arial" panose="020B0604020202020204" pitchFamily="34" charset="0"/>
              </a:rPr>
              <a:t>sold to power utilities </a:t>
            </a:r>
            <a:r>
              <a:rPr lang="en-MY" sz="2133">
                <a:solidFill>
                  <a:schemeClr val="bg1"/>
                </a:solidFill>
                <a:latin typeface="Arial" panose="020B0604020202020204" pitchFamily="34" charset="0"/>
                <a:cs typeface="Arial" panose="020B0604020202020204" pitchFamily="34" charset="0"/>
              </a:rPr>
              <a:t>at a </a:t>
            </a:r>
            <a:r>
              <a:rPr lang="en-MY" sz="2133" b="1">
                <a:solidFill>
                  <a:schemeClr val="bg1"/>
                </a:solidFill>
                <a:latin typeface="Arial" panose="020B0604020202020204" pitchFamily="34" charset="0"/>
                <a:cs typeface="Arial" panose="020B0604020202020204" pitchFamily="34" charset="0"/>
              </a:rPr>
              <a:t>fixed premium price </a:t>
            </a:r>
            <a:r>
              <a:rPr lang="en-MY" sz="2133">
                <a:solidFill>
                  <a:schemeClr val="bg1"/>
                </a:solidFill>
                <a:latin typeface="Arial" panose="020B0604020202020204" pitchFamily="34" charset="0"/>
                <a:cs typeface="Arial" panose="020B0604020202020204" pitchFamily="34" charset="0"/>
              </a:rPr>
              <a:t>and for </a:t>
            </a:r>
            <a:r>
              <a:rPr lang="en-MY" sz="2133" b="1">
                <a:solidFill>
                  <a:schemeClr val="bg1"/>
                </a:solidFill>
                <a:latin typeface="Arial" panose="020B0604020202020204" pitchFamily="34" charset="0"/>
                <a:cs typeface="Arial" panose="020B0604020202020204" pitchFamily="34" charset="0"/>
              </a:rPr>
              <a:t>specific duration</a:t>
            </a:r>
            <a:r>
              <a:rPr lang="en-MY" sz="2133">
                <a:solidFill>
                  <a:schemeClr val="bg1"/>
                </a:solidFill>
                <a:latin typeface="Arial" panose="020B0604020202020204" pitchFamily="34" charset="0"/>
                <a:cs typeface="Arial" panose="020B0604020202020204" pitchFamily="34" charset="0"/>
              </a:rPr>
              <a:t>.</a:t>
            </a:r>
            <a:r>
              <a:rPr lang="en-MY" sz="2267">
                <a:solidFill>
                  <a:schemeClr val="bg1"/>
                </a:solidFill>
                <a:latin typeface="Arial" panose="020B0604020202020204" pitchFamily="34" charset="0"/>
                <a:cs typeface="Arial" panose="020B0604020202020204" pitchFamily="34" charset="0"/>
              </a:rPr>
              <a:t> </a:t>
            </a:r>
          </a:p>
          <a:p>
            <a:endParaRPr lang="en-GB" sz="2000" b="1">
              <a:solidFill>
                <a:schemeClr val="bg1"/>
              </a:solidFill>
              <a:latin typeface="Arial" panose="020B0604020202020204" pitchFamily="34" charset="0"/>
              <a:cs typeface="Arial" panose="020B0604020202020204" pitchFamily="34" charset="0"/>
            </a:endParaRPr>
          </a:p>
          <a:p>
            <a:endParaRPr lang="en-GB" sz="2000" b="1">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B11942F-0C49-4497-8956-5EFD59A7C6F5}"/>
              </a:ext>
            </a:extLst>
          </p:cNvPr>
          <p:cNvSpPr txBox="1"/>
          <p:nvPr/>
        </p:nvSpPr>
        <p:spPr>
          <a:xfrm>
            <a:off x="5832763" y="2833255"/>
            <a:ext cx="1039092" cy="32823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l"/>
            <a:r>
              <a:rPr lang="en-US" sz="1333" b="1" u="sng">
                <a:solidFill>
                  <a:srgbClr val="231E36"/>
                </a:solidFill>
              </a:rPr>
              <a:t>ROM</a:t>
            </a:r>
            <a:endParaRPr lang="en-US" sz="1333" b="1" u="sng">
              <a:solidFill>
                <a:srgbClr val="231E36"/>
              </a:solidFill>
              <a:cs typeface="Calibri"/>
            </a:endParaRPr>
          </a:p>
        </p:txBody>
      </p:sp>
      <p:sp>
        <p:nvSpPr>
          <p:cNvPr id="8" name="TextBox 7">
            <a:extLst>
              <a:ext uri="{FF2B5EF4-FFF2-40B4-BE49-F238E27FC236}">
                <a16:creationId xmlns:a16="http://schemas.microsoft.com/office/drawing/2014/main" id="{3A578CE6-CB4F-4503-A80B-C49C2EF31E8F}"/>
              </a:ext>
            </a:extLst>
          </p:cNvPr>
          <p:cNvSpPr txBox="1"/>
          <p:nvPr/>
        </p:nvSpPr>
        <p:spPr>
          <a:xfrm>
            <a:off x="8049490" y="4911436"/>
            <a:ext cx="1039092" cy="32823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l"/>
            <a:r>
              <a:rPr lang="en-US" sz="1333" b="1" u="sng">
                <a:solidFill>
                  <a:srgbClr val="231E36"/>
                </a:solidFill>
                <a:cs typeface="Calibri"/>
              </a:rPr>
              <a:t>AOT</a:t>
            </a:r>
          </a:p>
        </p:txBody>
      </p:sp>
    </p:spTree>
    <p:extLst>
      <p:ext uri="{BB962C8B-B14F-4D97-AF65-F5344CB8AC3E}">
        <p14:creationId xmlns:p14="http://schemas.microsoft.com/office/powerpoint/2010/main" val="2266230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E53DE7-5B8D-4B59-B650-437A7D4B5809}"/>
              </a:ext>
            </a:extLst>
          </p:cNvPr>
          <p:cNvPicPr>
            <a:picLocks noChangeAspect="1"/>
          </p:cNvPicPr>
          <p:nvPr/>
        </p:nvPicPr>
        <p:blipFill rotWithShape="1">
          <a:blip r:embed="rId3"/>
          <a:srcRect t="6079"/>
          <a:stretch/>
        </p:blipFill>
        <p:spPr>
          <a:xfrm>
            <a:off x="1399907" y="911702"/>
            <a:ext cx="3793136" cy="2790215"/>
          </a:xfrm>
          <a:prstGeom prst="rect">
            <a:avLst/>
          </a:prstGeom>
        </p:spPr>
      </p:pic>
      <p:sp>
        <p:nvSpPr>
          <p:cNvPr id="18" name="Rectangle 17">
            <a:extLst>
              <a:ext uri="{FF2B5EF4-FFF2-40B4-BE49-F238E27FC236}">
                <a16:creationId xmlns:a16="http://schemas.microsoft.com/office/drawing/2014/main" id="{D1865D6D-74FE-4F61-965D-99720302D8B3}"/>
              </a:ext>
            </a:extLst>
          </p:cNvPr>
          <p:cNvSpPr/>
          <p:nvPr/>
        </p:nvSpPr>
        <p:spPr>
          <a:xfrm>
            <a:off x="6265132" y="4730072"/>
            <a:ext cx="5614240" cy="1323439"/>
          </a:xfrm>
          <a:prstGeom prst="rect">
            <a:avLst/>
          </a:prstGeom>
          <a:solidFill>
            <a:srgbClr val="002060"/>
          </a:solidFill>
        </p:spPr>
        <p:txBody>
          <a:bodyPr wrap="square">
            <a:spAutoFit/>
          </a:bodyPr>
          <a:lstStyle/>
          <a:p>
            <a:pPr algn="just"/>
            <a:r>
              <a:rPr lang="en-GB" sz="1600" b="1">
                <a:solidFill>
                  <a:schemeClr val="bg1"/>
                </a:solidFill>
                <a:latin typeface="Arial" panose="020B0604020202020204" pitchFamily="34" charset="0"/>
                <a:cs typeface="Arial" panose="020B0604020202020204" pitchFamily="34" charset="0"/>
              </a:rPr>
              <a:t>The concept of NEM 3.0 (NEM Rakyat and NEM </a:t>
            </a:r>
            <a:r>
              <a:rPr lang="en-GB" sz="1600" b="1" err="1">
                <a:solidFill>
                  <a:schemeClr val="bg1"/>
                </a:solidFill>
                <a:latin typeface="Arial" panose="020B0604020202020204" pitchFamily="34" charset="0"/>
                <a:cs typeface="Arial" panose="020B0604020202020204" pitchFamily="34" charset="0"/>
              </a:rPr>
              <a:t>GoMEn</a:t>
            </a:r>
            <a:r>
              <a:rPr lang="en-GB" sz="1600" b="1">
                <a:solidFill>
                  <a:schemeClr val="bg1"/>
                </a:solidFill>
                <a:latin typeface="Arial" panose="020B0604020202020204" pitchFamily="34" charset="0"/>
                <a:cs typeface="Arial" panose="020B0604020202020204" pitchFamily="34" charset="0"/>
              </a:rPr>
              <a:t>) is that the energy produced from the installed solar PV system will be consumed first, and any excess will be exported to TNB on a “one-on-one” offset basis.  Opportunity to save your electricity bill.</a:t>
            </a:r>
          </a:p>
        </p:txBody>
      </p:sp>
      <p:sp>
        <p:nvSpPr>
          <p:cNvPr id="20" name="Title 1">
            <a:extLst>
              <a:ext uri="{FF2B5EF4-FFF2-40B4-BE49-F238E27FC236}">
                <a16:creationId xmlns:a16="http://schemas.microsoft.com/office/drawing/2014/main" id="{5D54D1A4-3AF6-4F2B-A7CC-D7A7B407306A}"/>
              </a:ext>
            </a:extLst>
          </p:cNvPr>
          <p:cNvSpPr txBox="1">
            <a:spLocks/>
          </p:cNvSpPr>
          <p:nvPr/>
        </p:nvSpPr>
        <p:spPr>
          <a:xfrm>
            <a:off x="2066262" y="242647"/>
            <a:ext cx="8572865" cy="125984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MY" sz="3600" b="1">
                <a:latin typeface="Arial Narrow" panose="020B0606020202030204" pitchFamily="34" charset="0"/>
                <a:cs typeface="Arial" panose="020B0604020202020204" pitchFamily="34" charset="0"/>
              </a:rPr>
              <a:t>Net Energy Metering 3.0 – NEM Concept</a:t>
            </a:r>
          </a:p>
          <a:p>
            <a:endParaRPr lang="en-GB" sz="3600" b="1">
              <a:latin typeface="Arial Narrow" panose="020B0606020202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6130774-0E28-487B-976B-0190B4DC5C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43323" y="2950209"/>
            <a:ext cx="695656" cy="625419"/>
          </a:xfrm>
          <a:prstGeom prst="rect">
            <a:avLst/>
          </a:prstGeom>
        </p:spPr>
      </p:pic>
      <p:pic>
        <p:nvPicPr>
          <p:cNvPr id="8" name="Picture 7">
            <a:extLst>
              <a:ext uri="{FF2B5EF4-FFF2-40B4-BE49-F238E27FC236}">
                <a16:creationId xmlns:a16="http://schemas.microsoft.com/office/drawing/2014/main" id="{1E8EB2BB-A888-40CF-83D5-ACD6CEE011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99723" y="1875065"/>
            <a:ext cx="889608" cy="845959"/>
          </a:xfrm>
          <a:prstGeom prst="rect">
            <a:avLst/>
          </a:prstGeom>
        </p:spPr>
      </p:pic>
      <p:pic>
        <p:nvPicPr>
          <p:cNvPr id="9" name="Picture 8">
            <a:extLst>
              <a:ext uri="{FF2B5EF4-FFF2-40B4-BE49-F238E27FC236}">
                <a16:creationId xmlns:a16="http://schemas.microsoft.com/office/drawing/2014/main" id="{82F01D5A-79D8-4DA2-9A02-D58D7AF72C5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0" y="1935539"/>
            <a:ext cx="2548656" cy="598853"/>
          </a:xfrm>
          <a:prstGeom prst="rect">
            <a:avLst/>
          </a:prstGeom>
        </p:spPr>
      </p:pic>
      <p:sp>
        <p:nvSpPr>
          <p:cNvPr id="10" name="TextBox 9">
            <a:extLst>
              <a:ext uri="{FF2B5EF4-FFF2-40B4-BE49-F238E27FC236}">
                <a16:creationId xmlns:a16="http://schemas.microsoft.com/office/drawing/2014/main" id="{E82E4785-9E3D-405C-9E5E-3FF2D40C985C}"/>
              </a:ext>
            </a:extLst>
          </p:cNvPr>
          <p:cNvSpPr txBox="1"/>
          <p:nvPr/>
        </p:nvSpPr>
        <p:spPr>
          <a:xfrm>
            <a:off x="6456804" y="2721021"/>
            <a:ext cx="1931569" cy="379656"/>
          </a:xfrm>
          <a:prstGeom prst="rect">
            <a:avLst/>
          </a:prstGeom>
          <a:solidFill>
            <a:srgbClr val="002060"/>
          </a:solidFill>
          <a:ln>
            <a:noFill/>
          </a:ln>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1867">
                <a:solidFill>
                  <a:schemeClr val="bg1"/>
                </a:solidFill>
                <a:latin typeface="Arial" panose="020B0604020202020204" pitchFamily="34" charset="0"/>
                <a:cs typeface="Arial" panose="020B0604020202020204" pitchFamily="34" charset="0"/>
              </a:rPr>
              <a:t>Regulator</a:t>
            </a:r>
            <a:endParaRPr lang="en-MY" sz="1867">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28FCEA6-47FF-4AC6-8918-4681C72CDD2A}"/>
              </a:ext>
            </a:extLst>
          </p:cNvPr>
          <p:cNvSpPr txBox="1"/>
          <p:nvPr/>
        </p:nvSpPr>
        <p:spPr>
          <a:xfrm>
            <a:off x="9248980" y="2755879"/>
            <a:ext cx="2578893" cy="379656"/>
          </a:xfrm>
          <a:prstGeom prst="rect">
            <a:avLst/>
          </a:prstGeom>
          <a:solidFill>
            <a:srgbClr val="002060"/>
          </a:solidFill>
          <a:ln>
            <a:noFill/>
          </a:ln>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1867">
                <a:solidFill>
                  <a:schemeClr val="bg1"/>
                </a:solidFill>
                <a:highlight>
                  <a:srgbClr val="000080"/>
                </a:highlight>
                <a:latin typeface="Arial" panose="020B0604020202020204" pitchFamily="34" charset="0"/>
                <a:cs typeface="Arial" panose="020B0604020202020204" pitchFamily="34" charset="0"/>
              </a:rPr>
              <a:t>Implementing Agency</a:t>
            </a:r>
            <a:endParaRPr lang="en-MY" sz="1867">
              <a:solidFill>
                <a:schemeClr val="bg1"/>
              </a:solidFill>
              <a:highlight>
                <a:srgbClr val="000080"/>
              </a:highligh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6DAD589-F542-413F-97F4-DFAA25DE4969}"/>
              </a:ext>
            </a:extLst>
          </p:cNvPr>
          <p:cNvSpPr txBox="1"/>
          <p:nvPr/>
        </p:nvSpPr>
        <p:spPr>
          <a:xfrm>
            <a:off x="7709857" y="3671086"/>
            <a:ext cx="2531511" cy="379656"/>
          </a:xfrm>
          <a:prstGeom prst="rect">
            <a:avLst/>
          </a:prstGeom>
          <a:solidFill>
            <a:srgbClr val="002060"/>
          </a:solidFill>
          <a:ln>
            <a:noFill/>
          </a:ln>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1867">
                <a:solidFill>
                  <a:schemeClr val="bg1"/>
                </a:solidFill>
                <a:latin typeface="Arial" panose="020B0604020202020204" pitchFamily="34" charset="0"/>
                <a:cs typeface="Arial" panose="020B0604020202020204" pitchFamily="34" charset="0"/>
              </a:rPr>
              <a:t>Distribution Licensee</a:t>
            </a:r>
            <a:endParaRPr lang="en-MY" sz="1867">
              <a:solidFill>
                <a:schemeClr val="bg1"/>
              </a:solidFill>
              <a:latin typeface="Arial" panose="020B0604020202020204" pitchFamily="34" charset="0"/>
              <a:cs typeface="Arial" panose="020B0604020202020204" pitchFamily="34" charset="0"/>
            </a:endParaRPr>
          </a:p>
        </p:txBody>
      </p:sp>
      <p:sp>
        <p:nvSpPr>
          <p:cNvPr id="14" name="Rounded Rectangle 21">
            <a:extLst>
              <a:ext uri="{FF2B5EF4-FFF2-40B4-BE49-F238E27FC236}">
                <a16:creationId xmlns:a16="http://schemas.microsoft.com/office/drawing/2014/main" id="{D7ACC10C-8B0B-44EA-90CE-6A0ABE5F4B58}"/>
              </a:ext>
            </a:extLst>
          </p:cNvPr>
          <p:cNvSpPr/>
          <p:nvPr/>
        </p:nvSpPr>
        <p:spPr>
          <a:xfrm>
            <a:off x="6206001" y="1748904"/>
            <a:ext cx="5732505" cy="2375624"/>
          </a:xfrm>
          <a:prstGeom prst="roundRect">
            <a:avLst>
              <a:gd name="adj" fmla="val 78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2400"/>
          </a:p>
        </p:txBody>
      </p:sp>
      <p:pic>
        <p:nvPicPr>
          <p:cNvPr id="4" name="Picture 3">
            <a:extLst>
              <a:ext uri="{FF2B5EF4-FFF2-40B4-BE49-F238E27FC236}">
                <a16:creationId xmlns:a16="http://schemas.microsoft.com/office/drawing/2014/main" id="{55F72508-EFA8-44AD-9DA4-9F868BCBDDAF}"/>
              </a:ext>
            </a:extLst>
          </p:cNvPr>
          <p:cNvPicPr>
            <a:picLocks noChangeAspect="1"/>
          </p:cNvPicPr>
          <p:nvPr/>
        </p:nvPicPr>
        <p:blipFill>
          <a:blip r:embed="rId7"/>
          <a:stretch>
            <a:fillRect/>
          </a:stretch>
        </p:blipFill>
        <p:spPr>
          <a:xfrm>
            <a:off x="1078231" y="3730103"/>
            <a:ext cx="4375843" cy="2885251"/>
          </a:xfrm>
          <a:prstGeom prst="rect">
            <a:avLst/>
          </a:prstGeom>
        </p:spPr>
      </p:pic>
    </p:spTree>
    <p:extLst>
      <p:ext uri="{BB962C8B-B14F-4D97-AF65-F5344CB8AC3E}">
        <p14:creationId xmlns:p14="http://schemas.microsoft.com/office/powerpoint/2010/main" val="71961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National Energy Balance</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Content Placeholder 2">
            <a:extLst>
              <a:ext uri="{FF2B5EF4-FFF2-40B4-BE49-F238E27FC236}">
                <a16:creationId xmlns:a16="http://schemas.microsoft.com/office/drawing/2014/main" id="{5DF23D42-9CA8-60BC-B9A0-2E3A6C592E07}"/>
              </a:ext>
            </a:extLst>
          </p:cNvPr>
          <p:cNvSpPr>
            <a:spLocks noGrp="1"/>
          </p:cNvSpPr>
          <p:nvPr>
            <p:ph idx="1"/>
          </p:nvPr>
        </p:nvSpPr>
        <p:spPr>
          <a:xfrm>
            <a:off x="431800" y="849746"/>
            <a:ext cx="11328400" cy="633265"/>
          </a:xfrm>
        </p:spPr>
        <p:txBody>
          <a:bodyPr/>
          <a:lstStyle/>
          <a:p>
            <a:r>
              <a:rPr lang="en-US"/>
              <a:t>Total Final Energy Consumption – 57,169ktoe</a:t>
            </a:r>
          </a:p>
        </p:txBody>
      </p:sp>
      <p:pic>
        <p:nvPicPr>
          <p:cNvPr id="8" name="Picture 7" descr="A graph of different colored bars&#10;&#10;Description automatically generated with medium confidence">
            <a:extLst>
              <a:ext uri="{FF2B5EF4-FFF2-40B4-BE49-F238E27FC236}">
                <a16:creationId xmlns:a16="http://schemas.microsoft.com/office/drawing/2014/main" id="{1E4B750B-70E3-5056-69F0-3992BDED3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00" y="1733392"/>
            <a:ext cx="5960100" cy="3017685"/>
          </a:xfrm>
          <a:prstGeom prst="rect">
            <a:avLst/>
          </a:prstGeom>
        </p:spPr>
      </p:pic>
      <p:sp>
        <p:nvSpPr>
          <p:cNvPr id="9" name="TextBox 8">
            <a:extLst>
              <a:ext uri="{FF2B5EF4-FFF2-40B4-BE49-F238E27FC236}">
                <a16:creationId xmlns:a16="http://schemas.microsoft.com/office/drawing/2014/main" id="{79F5B2C8-621E-143B-4A44-07CCE84C362A}"/>
              </a:ext>
            </a:extLst>
          </p:cNvPr>
          <p:cNvSpPr txBox="1"/>
          <p:nvPr/>
        </p:nvSpPr>
        <p:spPr>
          <a:xfrm>
            <a:off x="2011680" y="1419497"/>
            <a:ext cx="2220686" cy="369332"/>
          </a:xfrm>
          <a:prstGeom prst="rect">
            <a:avLst/>
          </a:prstGeom>
          <a:noFill/>
        </p:spPr>
        <p:txBody>
          <a:bodyPr wrap="square" rtlCol="0">
            <a:spAutoFit/>
          </a:bodyPr>
          <a:lstStyle/>
          <a:p>
            <a:pPr algn="ctr"/>
            <a:r>
              <a:rPr lang="en-US"/>
              <a:t>by Sectors</a:t>
            </a:r>
          </a:p>
        </p:txBody>
      </p:sp>
      <p:sp>
        <p:nvSpPr>
          <p:cNvPr id="11" name="TextBox 10">
            <a:extLst>
              <a:ext uri="{FF2B5EF4-FFF2-40B4-BE49-F238E27FC236}">
                <a16:creationId xmlns:a16="http://schemas.microsoft.com/office/drawing/2014/main" id="{1B157C61-13E2-6C1C-C27B-12FF548EFE98}"/>
              </a:ext>
            </a:extLst>
          </p:cNvPr>
          <p:cNvSpPr txBox="1"/>
          <p:nvPr/>
        </p:nvSpPr>
        <p:spPr>
          <a:xfrm>
            <a:off x="7807234" y="1364060"/>
            <a:ext cx="2220686" cy="369332"/>
          </a:xfrm>
          <a:prstGeom prst="rect">
            <a:avLst/>
          </a:prstGeom>
          <a:noFill/>
        </p:spPr>
        <p:txBody>
          <a:bodyPr wrap="square" rtlCol="0">
            <a:spAutoFit/>
          </a:bodyPr>
          <a:lstStyle/>
          <a:p>
            <a:pPr algn="ctr"/>
            <a:r>
              <a:rPr lang="en-US"/>
              <a:t>by Fuel Type</a:t>
            </a:r>
          </a:p>
        </p:txBody>
      </p:sp>
      <p:pic>
        <p:nvPicPr>
          <p:cNvPr id="14" name="Picture 13" descr="A graph of statistics with numbers and numbers&#10;&#10;Description automatically generated with medium confidence">
            <a:extLst>
              <a:ext uri="{FF2B5EF4-FFF2-40B4-BE49-F238E27FC236}">
                <a16:creationId xmlns:a16="http://schemas.microsoft.com/office/drawing/2014/main" id="{B4FE51AF-C558-CD41-5316-0BAB3BF68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7610" y="1805247"/>
            <a:ext cx="5241579" cy="2962337"/>
          </a:xfrm>
          <a:prstGeom prst="rect">
            <a:avLst/>
          </a:prstGeom>
        </p:spPr>
      </p:pic>
      <p:sp>
        <p:nvSpPr>
          <p:cNvPr id="16" name="TextBox 15">
            <a:extLst>
              <a:ext uri="{FF2B5EF4-FFF2-40B4-BE49-F238E27FC236}">
                <a16:creationId xmlns:a16="http://schemas.microsoft.com/office/drawing/2014/main" id="{C2099D95-3484-239E-EE24-E38B9245A440}"/>
              </a:ext>
            </a:extLst>
          </p:cNvPr>
          <p:cNvSpPr txBox="1"/>
          <p:nvPr/>
        </p:nvSpPr>
        <p:spPr>
          <a:xfrm>
            <a:off x="6276731" y="4909165"/>
            <a:ext cx="4606834" cy="584775"/>
          </a:xfrm>
          <a:prstGeom prst="rect">
            <a:avLst/>
          </a:prstGeom>
          <a:noFill/>
        </p:spPr>
        <p:txBody>
          <a:bodyPr wrap="square" rtlCol="0">
            <a:spAutoFit/>
          </a:bodyPr>
          <a:lstStyle/>
          <a:p>
            <a:pPr marL="285750" indent="-285750">
              <a:buFont typeface="Arial" panose="020B0604020202020204" pitchFamily="34" charset="0"/>
              <a:buChar char="•"/>
            </a:pPr>
            <a:r>
              <a:rPr lang="en-US" sz="1600"/>
              <a:t> The highest consumption by fuel type is petroleum products, 45% ~ transportation   </a:t>
            </a:r>
          </a:p>
        </p:txBody>
      </p:sp>
      <p:sp>
        <p:nvSpPr>
          <p:cNvPr id="17" name="TextBox 16">
            <a:extLst>
              <a:ext uri="{FF2B5EF4-FFF2-40B4-BE49-F238E27FC236}">
                <a16:creationId xmlns:a16="http://schemas.microsoft.com/office/drawing/2014/main" id="{7BD7C0D3-6241-76F2-FA93-145AB88E2283}"/>
              </a:ext>
            </a:extLst>
          </p:cNvPr>
          <p:cNvSpPr txBox="1"/>
          <p:nvPr/>
        </p:nvSpPr>
        <p:spPr>
          <a:xfrm>
            <a:off x="342298" y="4934668"/>
            <a:ext cx="5686425" cy="1292662"/>
          </a:xfrm>
          <a:prstGeom prst="rect">
            <a:avLst/>
          </a:prstGeom>
          <a:noFill/>
        </p:spPr>
        <p:txBody>
          <a:bodyPr wrap="square" rtlCol="0">
            <a:spAutoFit/>
          </a:bodyPr>
          <a:lstStyle/>
          <a:p>
            <a:pPr marL="285750" indent="-285750">
              <a:buFont typeface="Arial" panose="020B0604020202020204" pitchFamily="34" charset="0"/>
              <a:buChar char="•"/>
            </a:pPr>
            <a:r>
              <a:rPr lang="en-US" sz="1600"/>
              <a:t>The transport, power, and industry sectors represent the largest components of energy demand and collectively constitute approximately 75% of the total final energy demand. </a:t>
            </a:r>
          </a:p>
          <a:p>
            <a:pPr marL="285750" indent="-285750">
              <a:buFont typeface="Arial" panose="020B0604020202020204" pitchFamily="34" charset="0"/>
              <a:buChar char="•"/>
            </a:pPr>
            <a:r>
              <a:rPr lang="en-US" sz="1600"/>
              <a:t>Growing at a rate of 4% per annum. </a:t>
            </a:r>
          </a:p>
          <a:p>
            <a:endParaRPr lang="en-US" sz="1400"/>
          </a:p>
        </p:txBody>
      </p:sp>
      <p:sp>
        <p:nvSpPr>
          <p:cNvPr id="18" name="TextBox 17">
            <a:extLst>
              <a:ext uri="{FF2B5EF4-FFF2-40B4-BE49-F238E27FC236}">
                <a16:creationId xmlns:a16="http://schemas.microsoft.com/office/drawing/2014/main" id="{0C2A3DE6-F30C-8CD1-60CB-72F5D66889EA}"/>
              </a:ext>
            </a:extLst>
          </p:cNvPr>
          <p:cNvSpPr txBox="1"/>
          <p:nvPr/>
        </p:nvSpPr>
        <p:spPr>
          <a:xfrm>
            <a:off x="1502485" y="6410922"/>
            <a:ext cx="3366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Source: </a:t>
            </a:r>
            <a:r>
              <a:rPr lang="en-US" sz="1200" i="1">
                <a:solidFill>
                  <a:prstClr val="black"/>
                </a:solidFill>
                <a:cs typeface="Arial" panose="020B0604020202020204" pitchFamily="34" charset="0"/>
              </a:rPr>
              <a:t>NEB, EC 2023</a:t>
            </a:r>
            <a:endPar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endParaRPr>
          </a:p>
        </p:txBody>
      </p:sp>
    </p:spTree>
    <p:extLst>
      <p:ext uri="{BB962C8B-B14F-4D97-AF65-F5344CB8AC3E}">
        <p14:creationId xmlns:p14="http://schemas.microsoft.com/office/powerpoint/2010/main" val="4072041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FE9C59-8C65-4B5B-8F45-171ED9EF2CE5}"/>
              </a:ext>
            </a:extLst>
          </p:cNvPr>
          <p:cNvSpPr/>
          <p:nvPr/>
        </p:nvSpPr>
        <p:spPr>
          <a:xfrm>
            <a:off x="0" y="5750004"/>
            <a:ext cx="12192000" cy="1077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80990" indent="-380990" defTabSz="609585">
              <a:buFont typeface="Arial" panose="020B0604020202020204" pitchFamily="34" charset="0"/>
              <a:buChar char="•"/>
              <a:defRPr/>
            </a:pPr>
            <a:r>
              <a:rPr lang="en-US" sz="2133" err="1">
                <a:solidFill>
                  <a:prstClr val="white"/>
                </a:solidFill>
                <a:latin typeface="Calibri"/>
              </a:rPr>
              <a:t>SelCo</a:t>
            </a:r>
            <a:r>
              <a:rPr lang="en-US" sz="2133">
                <a:solidFill>
                  <a:prstClr val="white"/>
                </a:solidFill>
                <a:latin typeface="Calibri"/>
              </a:rPr>
              <a:t> allows consumer to self-consume 100% from solar PV energy, while reducing energy import from TNB/SESB.</a:t>
            </a:r>
          </a:p>
          <a:p>
            <a:pPr marL="380990" indent="-380990" defTabSz="609585">
              <a:buFont typeface="Arial" panose="020B0604020202020204" pitchFamily="34" charset="0"/>
              <a:buChar char="•"/>
              <a:defRPr/>
            </a:pPr>
            <a:r>
              <a:rPr lang="en-US" sz="2133">
                <a:solidFill>
                  <a:prstClr val="white"/>
                </a:solidFill>
                <a:latin typeface="Calibri"/>
              </a:rPr>
              <a:t>Reduce electricity bill (Less energy import from TNB)</a:t>
            </a:r>
          </a:p>
        </p:txBody>
      </p:sp>
      <p:pic>
        <p:nvPicPr>
          <p:cNvPr id="4" name="Picture 3">
            <a:extLst>
              <a:ext uri="{FF2B5EF4-FFF2-40B4-BE49-F238E27FC236}">
                <a16:creationId xmlns:a16="http://schemas.microsoft.com/office/drawing/2014/main" id="{660A02B0-C07A-4A1A-A19D-79A38D866E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33350" y="1735569"/>
            <a:ext cx="6525301" cy="4014436"/>
          </a:xfrm>
          <a:prstGeom prst="rect">
            <a:avLst/>
          </a:prstGeom>
        </p:spPr>
      </p:pic>
      <p:sp>
        <p:nvSpPr>
          <p:cNvPr id="5" name="Rectangle 4">
            <a:extLst>
              <a:ext uri="{FF2B5EF4-FFF2-40B4-BE49-F238E27FC236}">
                <a16:creationId xmlns:a16="http://schemas.microsoft.com/office/drawing/2014/main" id="{DB362DBC-8390-4FD4-8E4A-41146E4D041F}"/>
              </a:ext>
            </a:extLst>
          </p:cNvPr>
          <p:cNvSpPr/>
          <p:nvPr/>
        </p:nvSpPr>
        <p:spPr>
          <a:xfrm>
            <a:off x="2441180" y="1379718"/>
            <a:ext cx="7108960" cy="420564"/>
          </a:xfrm>
          <a:prstGeom prst="rect">
            <a:avLst/>
          </a:prstGeom>
          <a:solidFill>
            <a:schemeClr val="tx2">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2133" err="1">
                <a:solidFill>
                  <a:prstClr val="black"/>
                </a:solidFill>
                <a:latin typeface="Calibri"/>
              </a:rPr>
              <a:t>SelCo</a:t>
            </a:r>
            <a:r>
              <a:rPr lang="en-US" sz="2133">
                <a:solidFill>
                  <a:prstClr val="black"/>
                </a:solidFill>
                <a:latin typeface="Calibri"/>
              </a:rPr>
              <a:t> = Solar PV energy generated 100% for own-used only</a:t>
            </a:r>
            <a:endParaRPr lang="en-MY" sz="2133">
              <a:solidFill>
                <a:prstClr val="black"/>
              </a:solidFill>
              <a:latin typeface="Calibri"/>
            </a:endParaRPr>
          </a:p>
        </p:txBody>
      </p:sp>
      <p:sp>
        <p:nvSpPr>
          <p:cNvPr id="6" name="Title 2">
            <a:extLst>
              <a:ext uri="{FF2B5EF4-FFF2-40B4-BE49-F238E27FC236}">
                <a16:creationId xmlns:a16="http://schemas.microsoft.com/office/drawing/2014/main" id="{2C656C35-72D0-4EB8-B358-75FBEF13AF9E}"/>
              </a:ext>
            </a:extLst>
          </p:cNvPr>
          <p:cNvSpPr txBox="1">
            <a:spLocks/>
          </p:cNvSpPr>
          <p:nvPr/>
        </p:nvSpPr>
        <p:spPr>
          <a:xfrm>
            <a:off x="609600" y="274639"/>
            <a:ext cx="109728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609585">
              <a:defRPr/>
            </a:pPr>
            <a:r>
              <a:rPr lang="en-US" sz="4267" b="1">
                <a:solidFill>
                  <a:prstClr val="black"/>
                </a:solidFill>
                <a:latin typeface="Calibri"/>
              </a:rPr>
              <a:t>Self-Consumption (</a:t>
            </a:r>
            <a:r>
              <a:rPr lang="en-US" sz="4267" b="1" err="1">
                <a:solidFill>
                  <a:prstClr val="black"/>
                </a:solidFill>
                <a:latin typeface="Calibri"/>
              </a:rPr>
              <a:t>SelCo</a:t>
            </a:r>
            <a:r>
              <a:rPr lang="en-US" sz="4267" b="1">
                <a:solidFill>
                  <a:prstClr val="black"/>
                </a:solidFill>
                <a:latin typeface="Calibri"/>
              </a:rPr>
              <a:t>) Scheme (since 2017)</a:t>
            </a:r>
          </a:p>
        </p:txBody>
      </p:sp>
    </p:spTree>
    <p:extLst>
      <p:ext uri="{BB962C8B-B14F-4D97-AF65-F5344CB8AC3E}">
        <p14:creationId xmlns:p14="http://schemas.microsoft.com/office/powerpoint/2010/main" val="2772151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9E5E1D-3139-42EB-9045-A42AA78BC3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6353" y="4882109"/>
            <a:ext cx="3099295" cy="577316"/>
          </a:xfrm>
          <a:prstGeom prst="rect">
            <a:avLst/>
          </a:prstGeom>
        </p:spPr>
      </p:pic>
      <p:pic>
        <p:nvPicPr>
          <p:cNvPr id="4" name="Picture 2" descr="Image result for lss malaysia">
            <a:extLst>
              <a:ext uri="{FF2B5EF4-FFF2-40B4-BE49-F238E27FC236}">
                <a16:creationId xmlns:a16="http://schemas.microsoft.com/office/drawing/2014/main" id="{3CFC56B9-BEDF-4A7E-A7DF-47696E2BEFE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15438" y="1037545"/>
            <a:ext cx="5831852" cy="3828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itle 2">
            <a:extLst>
              <a:ext uri="{FF2B5EF4-FFF2-40B4-BE49-F238E27FC236}">
                <a16:creationId xmlns:a16="http://schemas.microsoft.com/office/drawing/2014/main" id="{AE99A647-202D-4D47-8D6B-DC5B3AAD5228}"/>
              </a:ext>
            </a:extLst>
          </p:cNvPr>
          <p:cNvSpPr txBox="1">
            <a:spLocks/>
          </p:cNvSpPr>
          <p:nvPr/>
        </p:nvSpPr>
        <p:spPr>
          <a:xfrm>
            <a:off x="609600" y="274639"/>
            <a:ext cx="109728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609585">
              <a:defRPr/>
            </a:pPr>
            <a:r>
              <a:rPr lang="en-US" sz="4267" b="1">
                <a:solidFill>
                  <a:srgbClr val="1F497D">
                    <a:lumMod val="75000"/>
                  </a:srgbClr>
                </a:solidFill>
                <a:latin typeface="Calibri"/>
              </a:rPr>
              <a:t>Large Scale Solar (since 2016)</a:t>
            </a:r>
          </a:p>
        </p:txBody>
      </p:sp>
      <p:sp>
        <p:nvSpPr>
          <p:cNvPr id="6" name="Rectangle 5">
            <a:extLst>
              <a:ext uri="{FF2B5EF4-FFF2-40B4-BE49-F238E27FC236}">
                <a16:creationId xmlns:a16="http://schemas.microsoft.com/office/drawing/2014/main" id="{14C57CE4-D781-4BAC-AE84-2372C6BC5E72}"/>
              </a:ext>
            </a:extLst>
          </p:cNvPr>
          <p:cNvSpPr/>
          <p:nvPr/>
        </p:nvSpPr>
        <p:spPr>
          <a:xfrm>
            <a:off x="0" y="5685268"/>
            <a:ext cx="12192000" cy="1077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80990" indent="-380990" defTabSz="609585">
              <a:buFont typeface="Arial" panose="020B0604020202020204" pitchFamily="34" charset="0"/>
              <a:buChar char="•"/>
              <a:defRPr/>
            </a:pPr>
            <a:r>
              <a:rPr lang="en-GB" sz="2133">
                <a:solidFill>
                  <a:prstClr val="white"/>
                </a:solidFill>
                <a:latin typeface="Calibri"/>
              </a:rPr>
              <a:t>LSS is designed for the supply large scale of solar PV power into the utility grid. </a:t>
            </a:r>
          </a:p>
          <a:p>
            <a:pPr marL="380990" indent="-380990" defTabSz="609585">
              <a:buFont typeface="Arial" panose="020B0604020202020204" pitchFamily="34" charset="0"/>
              <a:buChar char="•"/>
              <a:defRPr/>
            </a:pPr>
            <a:r>
              <a:rPr lang="en-GB" sz="2133">
                <a:solidFill>
                  <a:prstClr val="white"/>
                </a:solidFill>
                <a:latin typeface="Calibri"/>
              </a:rPr>
              <a:t>Installed capacity 1 – 100 MW Via Bidding process.</a:t>
            </a:r>
          </a:p>
          <a:p>
            <a:pPr marL="380990" indent="-380990" defTabSz="609585">
              <a:buFont typeface="Arial" panose="020B0604020202020204" pitchFamily="34" charset="0"/>
              <a:buChar char="•"/>
              <a:defRPr/>
            </a:pPr>
            <a:r>
              <a:rPr lang="en-GB" sz="2133">
                <a:solidFill>
                  <a:prstClr val="white"/>
                </a:solidFill>
                <a:latin typeface="Calibri"/>
              </a:rPr>
              <a:t>Target Installed capacity is 958MWp between end of this year until 2020.</a:t>
            </a:r>
            <a:endParaRPr lang="en-US" sz="2133">
              <a:solidFill>
                <a:prstClr val="white"/>
              </a:solidFill>
              <a:latin typeface="Calibri"/>
            </a:endParaRPr>
          </a:p>
        </p:txBody>
      </p:sp>
    </p:spTree>
    <p:extLst>
      <p:ext uri="{BB962C8B-B14F-4D97-AF65-F5344CB8AC3E}">
        <p14:creationId xmlns:p14="http://schemas.microsoft.com/office/powerpoint/2010/main" val="2809415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p:txBody>
          <a:bodyPr/>
          <a:lstStyle/>
          <a:p>
            <a:r>
              <a:rPr lang="en-US"/>
              <a:t>Total Final Energy Consumption, by Sector</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99AE853B-BA7E-1A33-498D-71C29D47937D}"/>
              </a:ext>
            </a:extLst>
          </p:cNvPr>
          <p:cNvSpPr txBox="1"/>
          <p:nvPr/>
        </p:nvSpPr>
        <p:spPr>
          <a:xfrm>
            <a:off x="1667496" y="6400026"/>
            <a:ext cx="3366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Source: NEB, ST 2023</a:t>
            </a:r>
          </a:p>
        </p:txBody>
      </p:sp>
      <p:sp>
        <p:nvSpPr>
          <p:cNvPr id="10" name="TextBox 9">
            <a:extLst>
              <a:ext uri="{FF2B5EF4-FFF2-40B4-BE49-F238E27FC236}">
                <a16:creationId xmlns:a16="http://schemas.microsoft.com/office/drawing/2014/main" id="{426EAC7A-AAE5-04F2-4EBD-A3AE9276C4A3}"/>
              </a:ext>
            </a:extLst>
          </p:cNvPr>
          <p:cNvSpPr txBox="1"/>
          <p:nvPr/>
        </p:nvSpPr>
        <p:spPr>
          <a:xfrm>
            <a:off x="431799" y="919460"/>
            <a:ext cx="11602545" cy="646331"/>
          </a:xfrm>
          <a:prstGeom prst="rect">
            <a:avLst/>
          </a:prstGeom>
          <a:noFill/>
        </p:spPr>
        <p:txBody>
          <a:bodyPr wrap="square">
            <a:spAutoFit/>
          </a:bodyPr>
          <a:lstStyle/>
          <a:p>
            <a:r>
              <a:rPr lang="en-US"/>
              <a:t>ANNUAL GROWTH RATES OF GDP, PRIMARY ENERGY SUPPLY, FINAL ENERGY CONSUMPTION </a:t>
            </a:r>
          </a:p>
          <a:p>
            <a:r>
              <a:rPr lang="en-US"/>
              <a:t>AND ELECTRICITY CONSUMPTION</a:t>
            </a:r>
          </a:p>
        </p:txBody>
      </p:sp>
      <p:pic>
        <p:nvPicPr>
          <p:cNvPr id="5" name="Picture 4" descr="A graph of lines and numbers&#10;&#10;Description automatically generated with medium confidence">
            <a:extLst>
              <a:ext uri="{FF2B5EF4-FFF2-40B4-BE49-F238E27FC236}">
                <a16:creationId xmlns:a16="http://schemas.microsoft.com/office/drawing/2014/main" id="{33086FBB-C039-D3D1-BCED-C91A17C3D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240" y="1565791"/>
            <a:ext cx="7640328" cy="4790559"/>
          </a:xfrm>
          <a:prstGeom prst="rect">
            <a:avLst/>
          </a:prstGeom>
        </p:spPr>
      </p:pic>
    </p:spTree>
    <p:extLst>
      <p:ext uri="{BB962C8B-B14F-4D97-AF65-F5344CB8AC3E}">
        <p14:creationId xmlns:p14="http://schemas.microsoft.com/office/powerpoint/2010/main" val="1184497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imeline of climate change&#10;&#10;Description automatically generated">
            <a:extLst>
              <a:ext uri="{FF2B5EF4-FFF2-40B4-BE49-F238E27FC236}">
                <a16:creationId xmlns:a16="http://schemas.microsoft.com/office/drawing/2014/main" id="{45593AB6-158E-546A-841D-C3097C683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595" y="935270"/>
            <a:ext cx="9937005" cy="5603642"/>
          </a:xfrm>
          <a:prstGeom prst="rect">
            <a:avLst/>
          </a:prstGeom>
        </p:spPr>
      </p:pic>
      <p:sp>
        <p:nvSpPr>
          <p:cNvPr id="3" name="Rectangle: Rounded Corners 2">
            <a:extLst>
              <a:ext uri="{FF2B5EF4-FFF2-40B4-BE49-F238E27FC236}">
                <a16:creationId xmlns:a16="http://schemas.microsoft.com/office/drawing/2014/main" id="{066E737D-C336-AF63-56F6-EF6F26179964}"/>
              </a:ext>
            </a:extLst>
          </p:cNvPr>
          <p:cNvSpPr/>
          <p:nvPr/>
        </p:nvSpPr>
        <p:spPr>
          <a:xfrm>
            <a:off x="7190762" y="1012432"/>
            <a:ext cx="567558" cy="294290"/>
          </a:xfrm>
          <a:prstGeom prst="round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a:solidFill>
                    <a:schemeClr val="bg1"/>
                  </a:solidFill>
                </a:ln>
              </a:rPr>
              <a:t>2023</a:t>
            </a:r>
          </a:p>
        </p:txBody>
      </p:sp>
      <p:sp>
        <p:nvSpPr>
          <p:cNvPr id="4" name="Slide Number Placeholder 3">
            <a:extLst>
              <a:ext uri="{FF2B5EF4-FFF2-40B4-BE49-F238E27FC236}">
                <a16:creationId xmlns:a16="http://schemas.microsoft.com/office/drawing/2014/main" id="{AF8FC357-9702-F763-3241-ED035CD19803}"/>
              </a:ext>
            </a:extLst>
          </p:cNvPr>
          <p:cNvSpPr>
            <a:spLocks noGrp="1"/>
          </p:cNvSpPr>
          <p:nvPr>
            <p:ph type="sldNum" sz="quarter" idx="12"/>
          </p:nvPr>
        </p:nvSpPr>
        <p:spPr/>
        <p:txBody>
          <a:bodyPr/>
          <a:lstStyle/>
          <a:p>
            <a:fld id="{69F6399B-E970-48CA-821C-EAB94E252A21}" type="slidenum">
              <a:rPr lang="en-AU" smtClean="0"/>
              <a:t>6</a:t>
            </a:fld>
            <a:endParaRPr lang="en-AU"/>
          </a:p>
        </p:txBody>
      </p:sp>
      <p:pic>
        <p:nvPicPr>
          <p:cNvPr id="2" name="Picture 1">
            <a:extLst>
              <a:ext uri="{FF2B5EF4-FFF2-40B4-BE49-F238E27FC236}">
                <a16:creationId xmlns:a16="http://schemas.microsoft.com/office/drawing/2014/main" id="{1747E513-23E3-E76D-D674-3C75A4EF4A2E}"/>
              </a:ext>
            </a:extLst>
          </p:cNvPr>
          <p:cNvPicPr>
            <a:picLocks noChangeAspect="1"/>
          </p:cNvPicPr>
          <p:nvPr/>
        </p:nvPicPr>
        <p:blipFill>
          <a:blip r:embed="rId3"/>
          <a:stretch>
            <a:fillRect/>
          </a:stretch>
        </p:blipFill>
        <p:spPr>
          <a:xfrm>
            <a:off x="7157552" y="1243509"/>
            <a:ext cx="626204" cy="880885"/>
          </a:xfrm>
          <a:prstGeom prst="rect">
            <a:avLst/>
          </a:prstGeom>
        </p:spPr>
      </p:pic>
      <p:cxnSp>
        <p:nvCxnSpPr>
          <p:cNvPr id="7" name="Straight Connector 6">
            <a:extLst>
              <a:ext uri="{FF2B5EF4-FFF2-40B4-BE49-F238E27FC236}">
                <a16:creationId xmlns:a16="http://schemas.microsoft.com/office/drawing/2014/main" id="{D5C1FEC5-B9EC-701D-E72E-406F57A1DF51}"/>
              </a:ext>
            </a:extLst>
          </p:cNvPr>
          <p:cNvCxnSpPr>
            <a:cxnSpLocks/>
          </p:cNvCxnSpPr>
          <p:nvPr/>
        </p:nvCxnSpPr>
        <p:spPr>
          <a:xfrm>
            <a:off x="7912083" y="2124394"/>
            <a:ext cx="0" cy="109177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57D5FBB-B6CF-4437-7706-6597185D2A59}"/>
              </a:ext>
            </a:extLst>
          </p:cNvPr>
          <p:cNvSpPr/>
          <p:nvPr/>
        </p:nvSpPr>
        <p:spPr>
          <a:xfrm>
            <a:off x="7790113" y="3216166"/>
            <a:ext cx="243939" cy="234270"/>
          </a:xfrm>
          <a:prstGeom prst="ellipse">
            <a:avLst/>
          </a:prstGeom>
          <a:solidFill>
            <a:schemeClr val="accent2">
              <a:lumMod val="60000"/>
              <a:lumOff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3A7C55-991E-D5DD-8EEC-B57DD1D28FCA}"/>
              </a:ext>
            </a:extLst>
          </p:cNvPr>
          <p:cNvSpPr txBox="1"/>
          <p:nvPr/>
        </p:nvSpPr>
        <p:spPr>
          <a:xfrm>
            <a:off x="9982648" y="1843134"/>
            <a:ext cx="1240216" cy="430887"/>
          </a:xfrm>
          <a:prstGeom prst="rect">
            <a:avLst/>
          </a:prstGeom>
          <a:noFill/>
        </p:spPr>
        <p:txBody>
          <a:bodyPr wrap="square" rtlCol="0">
            <a:spAutoFit/>
          </a:bodyPr>
          <a:lstStyle/>
          <a:p>
            <a:pPr algn="ctr"/>
            <a:r>
              <a:rPr lang="en-US" sz="1100" b="1"/>
              <a:t>NETR’s </a:t>
            </a:r>
          </a:p>
          <a:p>
            <a:pPr algn="ctr"/>
            <a:r>
              <a:rPr lang="en-US" sz="1100" b="1"/>
              <a:t> 2050</a:t>
            </a:r>
          </a:p>
        </p:txBody>
      </p:sp>
      <p:cxnSp>
        <p:nvCxnSpPr>
          <p:cNvPr id="11" name="Straight Connector 10">
            <a:extLst>
              <a:ext uri="{FF2B5EF4-FFF2-40B4-BE49-F238E27FC236}">
                <a16:creationId xmlns:a16="http://schemas.microsoft.com/office/drawing/2014/main" id="{A80CAF02-96B0-BCCA-0079-FFAD8152886C}"/>
              </a:ext>
            </a:extLst>
          </p:cNvPr>
          <p:cNvCxnSpPr>
            <a:cxnSpLocks/>
          </p:cNvCxnSpPr>
          <p:nvPr/>
        </p:nvCxnSpPr>
        <p:spPr>
          <a:xfrm>
            <a:off x="9693587" y="2436903"/>
            <a:ext cx="0" cy="109177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96A9790-5040-B2C9-363B-65773FDABC6C}"/>
              </a:ext>
            </a:extLst>
          </p:cNvPr>
          <p:cNvSpPr/>
          <p:nvPr/>
        </p:nvSpPr>
        <p:spPr>
          <a:xfrm>
            <a:off x="9571617" y="2222702"/>
            <a:ext cx="243939" cy="234270"/>
          </a:xfrm>
          <a:prstGeom prst="ellipse">
            <a:avLst/>
          </a:prstGeom>
          <a:solidFill>
            <a:schemeClr val="accent2">
              <a:lumMod val="60000"/>
              <a:lumOff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2345259-8466-258F-3F7F-F8DFFAF97631}"/>
              </a:ext>
            </a:extLst>
          </p:cNvPr>
          <p:cNvSpPr/>
          <p:nvPr/>
        </p:nvSpPr>
        <p:spPr>
          <a:xfrm>
            <a:off x="9420871" y="3528675"/>
            <a:ext cx="567558" cy="294290"/>
          </a:xfrm>
          <a:prstGeom prst="round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a:solidFill>
                    <a:schemeClr val="bg1"/>
                  </a:solidFill>
                </a:ln>
              </a:rPr>
              <a:t>2040</a:t>
            </a:r>
          </a:p>
        </p:txBody>
      </p:sp>
      <p:sp>
        <p:nvSpPr>
          <p:cNvPr id="16" name="TextBox 15">
            <a:extLst>
              <a:ext uri="{FF2B5EF4-FFF2-40B4-BE49-F238E27FC236}">
                <a16:creationId xmlns:a16="http://schemas.microsoft.com/office/drawing/2014/main" id="{1984993D-5CCD-C5DA-3F4C-9F9A06D97A4D}"/>
              </a:ext>
            </a:extLst>
          </p:cNvPr>
          <p:cNvSpPr txBox="1"/>
          <p:nvPr/>
        </p:nvSpPr>
        <p:spPr>
          <a:xfrm>
            <a:off x="9093654" y="3822965"/>
            <a:ext cx="1240216" cy="430887"/>
          </a:xfrm>
          <a:prstGeom prst="rect">
            <a:avLst/>
          </a:prstGeom>
          <a:noFill/>
        </p:spPr>
        <p:txBody>
          <a:bodyPr wrap="square" rtlCol="0">
            <a:spAutoFit/>
          </a:bodyPr>
          <a:lstStyle/>
          <a:p>
            <a:pPr algn="ctr"/>
            <a:r>
              <a:rPr lang="en-US" sz="1100" b="1"/>
              <a:t>NEP </a:t>
            </a:r>
          </a:p>
          <a:p>
            <a:pPr algn="ctr"/>
            <a:r>
              <a:rPr lang="en-US" sz="1100" b="1"/>
              <a:t>LCNA 2040</a:t>
            </a:r>
          </a:p>
        </p:txBody>
      </p:sp>
      <p:sp>
        <p:nvSpPr>
          <p:cNvPr id="17" name="Rectangle: Rounded Corners 16">
            <a:extLst>
              <a:ext uri="{FF2B5EF4-FFF2-40B4-BE49-F238E27FC236}">
                <a16:creationId xmlns:a16="http://schemas.microsoft.com/office/drawing/2014/main" id="{1BB0EEA1-C484-5CB3-D426-0EAA8AC78617}"/>
              </a:ext>
            </a:extLst>
          </p:cNvPr>
          <p:cNvSpPr/>
          <p:nvPr/>
        </p:nvSpPr>
        <p:spPr>
          <a:xfrm>
            <a:off x="6494065" y="1012432"/>
            <a:ext cx="567558" cy="294290"/>
          </a:xfrm>
          <a:prstGeom prst="round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a:solidFill>
                    <a:schemeClr val="bg1"/>
                  </a:solidFill>
                </a:ln>
              </a:rPr>
              <a:t>2023</a:t>
            </a:r>
          </a:p>
        </p:txBody>
      </p:sp>
      <p:pic>
        <p:nvPicPr>
          <p:cNvPr id="15" name="Picture 14" descr="A cover of a book&#10;&#10;Description automatically generated">
            <a:extLst>
              <a:ext uri="{FF2B5EF4-FFF2-40B4-BE49-F238E27FC236}">
                <a16:creationId xmlns:a16="http://schemas.microsoft.com/office/drawing/2014/main" id="{4232DCFE-6362-60B9-43ED-BC454D521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4742" y="1248300"/>
            <a:ext cx="626205" cy="887809"/>
          </a:xfrm>
          <a:prstGeom prst="rect">
            <a:avLst/>
          </a:prstGeom>
        </p:spPr>
      </p:pic>
      <p:sp>
        <p:nvSpPr>
          <p:cNvPr id="20" name="Rectangle: Rounded Corners 19">
            <a:extLst>
              <a:ext uri="{FF2B5EF4-FFF2-40B4-BE49-F238E27FC236}">
                <a16:creationId xmlns:a16="http://schemas.microsoft.com/office/drawing/2014/main" id="{8ED05729-8207-2450-B63F-06A748BDFAE8}"/>
              </a:ext>
            </a:extLst>
          </p:cNvPr>
          <p:cNvSpPr/>
          <p:nvPr/>
        </p:nvSpPr>
        <p:spPr>
          <a:xfrm>
            <a:off x="5027395" y="1012432"/>
            <a:ext cx="567558" cy="294290"/>
          </a:xfrm>
          <a:prstGeom prst="round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a:solidFill>
                    <a:schemeClr val="bg1"/>
                  </a:solidFill>
                </a:ln>
              </a:rPr>
              <a:t>2021</a:t>
            </a:r>
          </a:p>
        </p:txBody>
      </p:sp>
      <p:pic>
        <p:nvPicPr>
          <p:cNvPr id="19" name="Picture 18" descr="A poster of a city with a light bulb and a paper airplane&#10;&#10;Description automatically generated">
            <a:extLst>
              <a:ext uri="{FF2B5EF4-FFF2-40B4-BE49-F238E27FC236}">
                <a16:creationId xmlns:a16="http://schemas.microsoft.com/office/drawing/2014/main" id="{E4EE9074-39E9-BA5F-2CC2-A6F76DD9F8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040" y="1243509"/>
            <a:ext cx="724817" cy="937121"/>
          </a:xfrm>
          <a:prstGeom prst="rect">
            <a:avLst/>
          </a:prstGeom>
        </p:spPr>
      </p:pic>
      <p:cxnSp>
        <p:nvCxnSpPr>
          <p:cNvPr id="21" name="Straight Connector 20">
            <a:extLst>
              <a:ext uri="{FF2B5EF4-FFF2-40B4-BE49-F238E27FC236}">
                <a16:creationId xmlns:a16="http://schemas.microsoft.com/office/drawing/2014/main" id="{E3EA0534-722E-22AA-2198-04B8EA001863}"/>
              </a:ext>
            </a:extLst>
          </p:cNvPr>
          <p:cNvCxnSpPr>
            <a:cxnSpLocks/>
          </p:cNvCxnSpPr>
          <p:nvPr/>
        </p:nvCxnSpPr>
        <p:spPr>
          <a:xfrm>
            <a:off x="5584438" y="2170120"/>
            <a:ext cx="0" cy="185777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798F900B-8105-C596-E189-F36DD5F178E0}"/>
              </a:ext>
            </a:extLst>
          </p:cNvPr>
          <p:cNvSpPr/>
          <p:nvPr/>
        </p:nvSpPr>
        <p:spPr>
          <a:xfrm>
            <a:off x="5775013" y="1012432"/>
            <a:ext cx="567558" cy="294290"/>
          </a:xfrm>
          <a:prstGeom prst="round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a:solidFill>
                    <a:schemeClr val="bg1"/>
                  </a:solidFill>
                </a:ln>
              </a:rPr>
              <a:t>2023</a:t>
            </a:r>
          </a:p>
        </p:txBody>
      </p:sp>
      <p:pic>
        <p:nvPicPr>
          <p:cNvPr id="24" name="Picture 23" descr="A cover of a gas station&#10;&#10;Description automatically generated">
            <a:extLst>
              <a:ext uri="{FF2B5EF4-FFF2-40B4-BE49-F238E27FC236}">
                <a16:creationId xmlns:a16="http://schemas.microsoft.com/office/drawing/2014/main" id="{465ACC1F-9DA4-416D-3502-5D1C4E6D32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3492" y="1245360"/>
            <a:ext cx="661043" cy="935270"/>
          </a:xfrm>
          <a:prstGeom prst="rect">
            <a:avLst/>
          </a:prstGeom>
        </p:spPr>
      </p:pic>
      <p:sp>
        <p:nvSpPr>
          <p:cNvPr id="28" name="Rectangle: Rounded Corners 27">
            <a:extLst>
              <a:ext uri="{FF2B5EF4-FFF2-40B4-BE49-F238E27FC236}">
                <a16:creationId xmlns:a16="http://schemas.microsoft.com/office/drawing/2014/main" id="{C10892C3-06AE-4356-3ADE-7EA8337C22E5}"/>
              </a:ext>
            </a:extLst>
          </p:cNvPr>
          <p:cNvSpPr/>
          <p:nvPr/>
        </p:nvSpPr>
        <p:spPr>
          <a:xfrm>
            <a:off x="7887459" y="1010616"/>
            <a:ext cx="567558" cy="294290"/>
          </a:xfrm>
          <a:prstGeom prst="roundRect">
            <a:avLst/>
          </a:prstGeom>
          <a:solidFill>
            <a:schemeClr val="accent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n>
                  <a:solidFill>
                    <a:schemeClr val="bg1"/>
                  </a:solidFill>
                </a:ln>
              </a:rPr>
              <a:t>2023</a:t>
            </a:r>
          </a:p>
        </p:txBody>
      </p:sp>
      <p:pic>
        <p:nvPicPr>
          <p:cNvPr id="27" name="Picture 26" descr="A cover of a book&#10;&#10;Description automatically generated">
            <a:extLst>
              <a:ext uri="{FF2B5EF4-FFF2-40B4-BE49-F238E27FC236}">
                <a16:creationId xmlns:a16="http://schemas.microsoft.com/office/drawing/2014/main" id="{83C5CA5C-1696-2E25-B0A6-4C94946F65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9180" y="1243509"/>
            <a:ext cx="621320" cy="880885"/>
          </a:xfrm>
          <a:prstGeom prst="rect">
            <a:avLst/>
          </a:prstGeom>
        </p:spPr>
      </p:pic>
      <p:sp>
        <p:nvSpPr>
          <p:cNvPr id="29" name="Title 1">
            <a:extLst>
              <a:ext uri="{FF2B5EF4-FFF2-40B4-BE49-F238E27FC236}">
                <a16:creationId xmlns:a16="http://schemas.microsoft.com/office/drawing/2014/main" id="{94DB4576-7215-E65E-18DE-4D44D2A328EA}"/>
              </a:ext>
            </a:extLst>
          </p:cNvPr>
          <p:cNvSpPr>
            <a:spLocks noGrp="1"/>
          </p:cNvSpPr>
          <p:nvPr>
            <p:ph type="title"/>
          </p:nvPr>
        </p:nvSpPr>
        <p:spPr>
          <a:xfrm>
            <a:off x="431800" y="314326"/>
            <a:ext cx="11328400" cy="535420"/>
          </a:xfrm>
        </p:spPr>
        <p:txBody>
          <a:bodyPr/>
          <a:lstStyle/>
          <a:p>
            <a:r>
              <a:rPr lang="en-US"/>
              <a:t>Climate Change Policies and Guiding Documents</a:t>
            </a:r>
          </a:p>
        </p:txBody>
      </p:sp>
    </p:spTree>
    <p:extLst>
      <p:ext uri="{BB962C8B-B14F-4D97-AF65-F5344CB8AC3E}">
        <p14:creationId xmlns:p14="http://schemas.microsoft.com/office/powerpoint/2010/main" val="294985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314321"/>
            <a:ext cx="11328400" cy="535420"/>
          </a:xfrm>
        </p:spPr>
        <p:txBody>
          <a:bodyPr/>
          <a:lstStyle/>
          <a:p>
            <a:r>
              <a:rPr lang="en-US"/>
              <a:t>National Determined Contribution (NDC) and GHG Emissions</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Content Placeholder 2">
            <a:extLst>
              <a:ext uri="{FF2B5EF4-FFF2-40B4-BE49-F238E27FC236}">
                <a16:creationId xmlns:a16="http://schemas.microsoft.com/office/drawing/2014/main" id="{5DF23D42-9CA8-60BC-B9A0-2E3A6C592E07}"/>
              </a:ext>
            </a:extLst>
          </p:cNvPr>
          <p:cNvSpPr>
            <a:spLocks noGrp="1"/>
          </p:cNvSpPr>
          <p:nvPr>
            <p:ph idx="1"/>
          </p:nvPr>
        </p:nvSpPr>
        <p:spPr>
          <a:xfrm>
            <a:off x="431800" y="823613"/>
            <a:ext cx="11328400" cy="633265"/>
          </a:xfrm>
        </p:spPr>
        <p:txBody>
          <a:bodyPr>
            <a:noAutofit/>
          </a:bodyPr>
          <a:lstStyle/>
          <a:p>
            <a:r>
              <a:rPr lang="en-US" sz="1600">
                <a:latin typeface="+mn-lt"/>
              </a:rPr>
              <a:t>Malaysia sets an unconditional target of a 45% reduction in economy-wide carbon intensity against GDP compared to 2005 levels, to be achieved in 2030 (revised in 2021). </a:t>
            </a:r>
          </a:p>
          <a:p>
            <a:r>
              <a:rPr lang="en-US" sz="1600">
                <a:latin typeface="+mn-lt"/>
              </a:rPr>
              <a:t>As of 2019, Malaysia's carbon emission is at 116MtCO2 equivalent, which is less than 1% of global emissions.</a:t>
            </a:r>
          </a:p>
        </p:txBody>
      </p:sp>
      <p:sp>
        <p:nvSpPr>
          <p:cNvPr id="18" name="TextBox 17">
            <a:extLst>
              <a:ext uri="{FF2B5EF4-FFF2-40B4-BE49-F238E27FC236}">
                <a16:creationId xmlns:a16="http://schemas.microsoft.com/office/drawing/2014/main" id="{0C2A3DE6-F30C-8CD1-60CB-72F5D66889EA}"/>
              </a:ext>
            </a:extLst>
          </p:cNvPr>
          <p:cNvSpPr txBox="1"/>
          <p:nvPr/>
        </p:nvSpPr>
        <p:spPr>
          <a:xfrm>
            <a:off x="1502485" y="6410922"/>
            <a:ext cx="3366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ea typeface="+mn-ea"/>
                <a:cs typeface="Arial" panose="020B0604020202020204" pitchFamily="34" charset="0"/>
              </a:rPr>
              <a:t>Source: Malaysia NDC</a:t>
            </a:r>
          </a:p>
        </p:txBody>
      </p:sp>
      <p:pic>
        <p:nvPicPr>
          <p:cNvPr id="5" name="Picture 4">
            <a:extLst>
              <a:ext uri="{FF2B5EF4-FFF2-40B4-BE49-F238E27FC236}">
                <a16:creationId xmlns:a16="http://schemas.microsoft.com/office/drawing/2014/main" id="{1841B372-1D0F-0925-32B1-618163284346}"/>
              </a:ext>
            </a:extLst>
          </p:cNvPr>
          <p:cNvPicPr>
            <a:picLocks noChangeAspect="1"/>
          </p:cNvPicPr>
          <p:nvPr/>
        </p:nvPicPr>
        <p:blipFill rotWithShape="1">
          <a:blip r:embed="rId3">
            <a:extLst>
              <a:ext uri="{28A0092B-C50C-407E-A947-70E740481C1C}">
                <a14:useLocalDpi xmlns:a14="http://schemas.microsoft.com/office/drawing/2010/main" val="0"/>
              </a:ext>
            </a:extLst>
          </a:blip>
          <a:srcRect b="16659"/>
          <a:stretch/>
        </p:blipFill>
        <p:spPr bwMode="auto">
          <a:xfrm>
            <a:off x="511257" y="2271488"/>
            <a:ext cx="4095570" cy="2973759"/>
          </a:xfrm>
          <a:prstGeom prst="rect">
            <a:avLst/>
          </a:prstGeom>
          <a:noFill/>
          <a:ln>
            <a:noFill/>
          </a:ln>
          <a:extLst>
            <a:ext uri="{53640926-AAD7-44D8-BBD7-CCE9431645EC}">
              <a14:shadowObscured xmlns:a14="http://schemas.microsoft.com/office/drawing/2010/main"/>
            </a:ext>
          </a:extLst>
        </p:spPr>
      </p:pic>
      <p:pic>
        <p:nvPicPr>
          <p:cNvPr id="6" name="Picture 5" descr="A diagram of different colored lines&#10;&#10;Description automatically generated with medium confidence">
            <a:extLst>
              <a:ext uri="{FF2B5EF4-FFF2-40B4-BE49-F238E27FC236}">
                <a16:creationId xmlns:a16="http://schemas.microsoft.com/office/drawing/2014/main" id="{D41A513F-A124-3C80-31F7-077F63ADF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0662" y="2264877"/>
            <a:ext cx="5720533" cy="2955273"/>
          </a:xfrm>
          <a:prstGeom prst="rect">
            <a:avLst/>
          </a:prstGeom>
        </p:spPr>
      </p:pic>
      <p:sp>
        <p:nvSpPr>
          <p:cNvPr id="7" name="TextBox 6">
            <a:extLst>
              <a:ext uri="{FF2B5EF4-FFF2-40B4-BE49-F238E27FC236}">
                <a16:creationId xmlns:a16="http://schemas.microsoft.com/office/drawing/2014/main" id="{A98BEB1B-5B37-5BBE-9A7E-9D674E0E41E6}"/>
              </a:ext>
            </a:extLst>
          </p:cNvPr>
          <p:cNvSpPr txBox="1"/>
          <p:nvPr/>
        </p:nvSpPr>
        <p:spPr>
          <a:xfrm>
            <a:off x="683871" y="5245247"/>
            <a:ext cx="5033556" cy="400110"/>
          </a:xfrm>
          <a:prstGeom prst="rect">
            <a:avLst/>
          </a:prstGeom>
          <a:noFill/>
        </p:spPr>
        <p:txBody>
          <a:bodyPr wrap="square" rtlCol="0">
            <a:spAutoFit/>
          </a:bodyPr>
          <a:lstStyle/>
          <a:p>
            <a:r>
              <a:rPr lang="en-US" sz="1000" i="1"/>
              <a:t>IPPU – Industrial processes and product use</a:t>
            </a:r>
          </a:p>
          <a:p>
            <a:r>
              <a:rPr lang="en-US" sz="1000" i="1"/>
              <a:t>LULUCF – land use, land-use change and forestry</a:t>
            </a:r>
          </a:p>
        </p:txBody>
      </p:sp>
      <p:sp>
        <p:nvSpPr>
          <p:cNvPr id="8" name="TextBox 7">
            <a:extLst>
              <a:ext uri="{FF2B5EF4-FFF2-40B4-BE49-F238E27FC236}">
                <a16:creationId xmlns:a16="http://schemas.microsoft.com/office/drawing/2014/main" id="{F6C625F9-D576-AB20-B13D-A4C5F64E90AC}"/>
              </a:ext>
            </a:extLst>
          </p:cNvPr>
          <p:cNvSpPr txBox="1"/>
          <p:nvPr/>
        </p:nvSpPr>
        <p:spPr>
          <a:xfrm>
            <a:off x="7427677" y="2132988"/>
            <a:ext cx="2142309" cy="276999"/>
          </a:xfrm>
          <a:prstGeom prst="rect">
            <a:avLst/>
          </a:prstGeom>
          <a:noFill/>
        </p:spPr>
        <p:txBody>
          <a:bodyPr wrap="square" rtlCol="0">
            <a:spAutoFit/>
          </a:bodyPr>
          <a:lstStyle/>
          <a:p>
            <a:r>
              <a:rPr lang="en-US" sz="1200"/>
              <a:t>GHG Emission Time Series</a:t>
            </a:r>
          </a:p>
        </p:txBody>
      </p:sp>
      <p:sp>
        <p:nvSpPr>
          <p:cNvPr id="10" name="TextBox 9">
            <a:extLst>
              <a:ext uri="{FF2B5EF4-FFF2-40B4-BE49-F238E27FC236}">
                <a16:creationId xmlns:a16="http://schemas.microsoft.com/office/drawing/2014/main" id="{BFBF72C4-7510-8EEB-3F05-B60381B64BA2}"/>
              </a:ext>
            </a:extLst>
          </p:cNvPr>
          <p:cNvSpPr txBox="1"/>
          <p:nvPr/>
        </p:nvSpPr>
        <p:spPr>
          <a:xfrm>
            <a:off x="10531195" y="2647406"/>
            <a:ext cx="276142" cy="1107996"/>
          </a:xfrm>
          <a:prstGeom prst="rect">
            <a:avLst/>
          </a:prstGeom>
          <a:solidFill>
            <a:schemeClr val="accent2">
              <a:lumMod val="20000"/>
              <a:lumOff val="80000"/>
            </a:schemeClr>
          </a:solidFill>
          <a:ln>
            <a:solidFill>
              <a:srgbClr val="FF0000"/>
            </a:solidFill>
          </a:ln>
        </p:spPr>
        <p:txBody>
          <a:bodyPr wrap="square" rtlCol="0">
            <a:spAutoFit/>
          </a:bodyPr>
          <a:lstStyle/>
          <a:p>
            <a:pPr algn="ctr"/>
            <a:endParaRPr lang="en-US"/>
          </a:p>
          <a:p>
            <a:pPr algn="ctr"/>
            <a:r>
              <a:rPr lang="en-US"/>
              <a:t>A</a:t>
            </a:r>
          </a:p>
          <a:p>
            <a:pPr algn="ctr"/>
            <a:endParaRPr lang="en-US" sz="1000"/>
          </a:p>
          <a:p>
            <a:pPr algn="ctr"/>
            <a:endParaRPr lang="en-US" sz="1000"/>
          </a:p>
          <a:p>
            <a:pPr algn="ctr"/>
            <a:endParaRPr lang="en-US" sz="1000"/>
          </a:p>
        </p:txBody>
      </p:sp>
      <p:sp>
        <p:nvSpPr>
          <p:cNvPr id="9" name="TextBox 8">
            <a:extLst>
              <a:ext uri="{FF2B5EF4-FFF2-40B4-BE49-F238E27FC236}">
                <a16:creationId xmlns:a16="http://schemas.microsoft.com/office/drawing/2014/main" id="{9A1AAD57-CF3D-C836-1BDD-CA3F446703A9}"/>
              </a:ext>
            </a:extLst>
          </p:cNvPr>
          <p:cNvSpPr txBox="1"/>
          <p:nvPr/>
        </p:nvSpPr>
        <p:spPr>
          <a:xfrm>
            <a:off x="10531195" y="3783606"/>
            <a:ext cx="276142" cy="769441"/>
          </a:xfrm>
          <a:prstGeom prst="rect">
            <a:avLst/>
          </a:prstGeom>
          <a:solidFill>
            <a:schemeClr val="accent6">
              <a:lumMod val="20000"/>
              <a:lumOff val="80000"/>
            </a:schemeClr>
          </a:solidFill>
          <a:ln>
            <a:solidFill>
              <a:srgbClr val="FF0000"/>
            </a:solidFill>
          </a:ln>
        </p:spPr>
        <p:txBody>
          <a:bodyPr wrap="square" rtlCol="0">
            <a:spAutoFit/>
          </a:bodyPr>
          <a:lstStyle/>
          <a:p>
            <a:pPr algn="ctr"/>
            <a:endParaRPr lang="en-US" sz="1600"/>
          </a:p>
          <a:p>
            <a:pPr algn="ctr"/>
            <a:r>
              <a:rPr lang="en-US"/>
              <a:t>B</a:t>
            </a:r>
          </a:p>
          <a:p>
            <a:pPr algn="ctr"/>
            <a:endParaRPr lang="en-US" sz="1000"/>
          </a:p>
        </p:txBody>
      </p:sp>
      <p:sp>
        <p:nvSpPr>
          <p:cNvPr id="11" name="TextBox 10">
            <a:extLst>
              <a:ext uri="{FF2B5EF4-FFF2-40B4-BE49-F238E27FC236}">
                <a16:creationId xmlns:a16="http://schemas.microsoft.com/office/drawing/2014/main" id="{9F7FF228-A714-9CA4-F565-5B44AAFD5A1E}"/>
              </a:ext>
            </a:extLst>
          </p:cNvPr>
          <p:cNvSpPr txBox="1"/>
          <p:nvPr/>
        </p:nvSpPr>
        <p:spPr>
          <a:xfrm>
            <a:off x="10960768" y="2596280"/>
            <a:ext cx="890337" cy="1169551"/>
          </a:xfrm>
          <a:prstGeom prst="rect">
            <a:avLst/>
          </a:prstGeom>
          <a:noFill/>
        </p:spPr>
        <p:txBody>
          <a:bodyPr wrap="square" rtlCol="0">
            <a:spAutoFit/>
          </a:bodyPr>
          <a:lstStyle/>
          <a:p>
            <a:r>
              <a:rPr lang="en-US" sz="1000"/>
              <a:t>Over time, Malaysia’s priority is to reduce emissions (A) and increase removals (B)</a:t>
            </a:r>
          </a:p>
        </p:txBody>
      </p:sp>
      <p:sp>
        <p:nvSpPr>
          <p:cNvPr id="12" name="TextBox 11">
            <a:extLst>
              <a:ext uri="{FF2B5EF4-FFF2-40B4-BE49-F238E27FC236}">
                <a16:creationId xmlns:a16="http://schemas.microsoft.com/office/drawing/2014/main" id="{21D9FECC-F3D5-4C2F-31BE-B7019C3EF84E}"/>
              </a:ext>
            </a:extLst>
          </p:cNvPr>
          <p:cNvSpPr txBox="1"/>
          <p:nvPr/>
        </p:nvSpPr>
        <p:spPr>
          <a:xfrm>
            <a:off x="10960768" y="3891327"/>
            <a:ext cx="890337" cy="553998"/>
          </a:xfrm>
          <a:prstGeom prst="rect">
            <a:avLst/>
          </a:prstGeom>
          <a:noFill/>
        </p:spPr>
        <p:txBody>
          <a:bodyPr wrap="square" rtlCol="0">
            <a:spAutoFit/>
          </a:bodyPr>
          <a:lstStyle/>
          <a:p>
            <a:r>
              <a:rPr lang="en-US" sz="1000"/>
              <a:t>Net-Zero in 2050: </a:t>
            </a:r>
          </a:p>
          <a:p>
            <a:r>
              <a:rPr lang="en-US" sz="1000"/>
              <a:t>A+B = 0</a:t>
            </a:r>
          </a:p>
        </p:txBody>
      </p:sp>
    </p:spTree>
    <p:extLst>
      <p:ext uri="{BB962C8B-B14F-4D97-AF65-F5344CB8AC3E}">
        <p14:creationId xmlns:p14="http://schemas.microsoft.com/office/powerpoint/2010/main" val="845057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325922" y="136525"/>
            <a:ext cx="11328400" cy="535420"/>
          </a:xfrm>
        </p:spPr>
        <p:txBody>
          <a:bodyPr/>
          <a:lstStyle/>
          <a:p>
            <a:r>
              <a:rPr lang="en-US" dirty="0"/>
              <a:t>Agriculture (including fishery)</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Content Placeholder 2">
            <a:extLst>
              <a:ext uri="{FF2B5EF4-FFF2-40B4-BE49-F238E27FC236}">
                <a16:creationId xmlns:a16="http://schemas.microsoft.com/office/drawing/2014/main" id="{5DF23D42-9CA8-60BC-B9A0-2E3A6C592E07}"/>
              </a:ext>
            </a:extLst>
          </p:cNvPr>
          <p:cNvSpPr>
            <a:spLocks noGrp="1"/>
          </p:cNvSpPr>
          <p:nvPr>
            <p:ph idx="1"/>
          </p:nvPr>
        </p:nvSpPr>
        <p:spPr>
          <a:xfrm>
            <a:off x="325922" y="652870"/>
            <a:ext cx="6536891" cy="633265"/>
          </a:xfrm>
        </p:spPr>
        <p:txBody>
          <a:bodyPr>
            <a:noAutofit/>
          </a:bodyPr>
          <a:lstStyle/>
          <a:p>
            <a:pPr marL="0" indent="0">
              <a:buNone/>
            </a:pPr>
            <a:r>
              <a:rPr lang="en-US" sz="1600" dirty="0">
                <a:latin typeface="+mn-lt"/>
              </a:rPr>
              <a:t>Energy demand grows organically based on historical trends, including the replacement of petroleum and diesel with biodiesel, particularly for plantation machinery and fishery.</a:t>
            </a:r>
          </a:p>
          <a:p>
            <a:r>
              <a:rPr lang="en-US" sz="1600" dirty="0">
                <a:latin typeface="+mn-lt"/>
              </a:rPr>
              <a:t>Energy efficiency, fuel efficiency, and fuel switching trends continue.</a:t>
            </a:r>
          </a:p>
          <a:p>
            <a:r>
              <a:rPr lang="en-US" sz="1600" dirty="0">
                <a:latin typeface="+mn-lt"/>
              </a:rPr>
              <a:t>The agri-food industry aims to reduce GHG emissions and continue the development of agrifood while maintaining and strengthening the conservation of forestry and </a:t>
            </a:r>
            <a:r>
              <a:rPr lang="en-US" sz="1600" dirty="0" err="1">
                <a:latin typeface="+mn-lt"/>
              </a:rPr>
              <a:t>biodiversity</a:t>
            </a:r>
            <a:r>
              <a:rPr lang="en-US" sz="1600" baseline="30000" dirty="0" err="1">
                <a:latin typeface="+mn-lt"/>
              </a:rPr>
              <a:t>GTMP</a:t>
            </a:r>
            <a:r>
              <a:rPr lang="en-US" sz="1600" dirty="0">
                <a:latin typeface="+mn-lt"/>
              </a:rPr>
              <a:t>.</a:t>
            </a:r>
          </a:p>
          <a:p>
            <a:r>
              <a:rPr lang="en-US" sz="1600" dirty="0">
                <a:latin typeface="+mn-lt"/>
              </a:rPr>
              <a:t>Reduction of electricity intensity. From 1.5% in 2014 to 10% in 2025 and 15% in 2030.</a:t>
            </a:r>
          </a:p>
          <a:p>
            <a:r>
              <a:rPr lang="en-US" sz="1600" dirty="0">
                <a:latin typeface="+mn-lt"/>
              </a:rPr>
              <a:t>Malaysian standard MS1529:2015, certification to recognize good agricultural practices and organic farming – Malaysia Good Agriculture Practices (</a:t>
            </a:r>
            <a:r>
              <a:rPr lang="en-US" sz="1600" dirty="0" err="1">
                <a:latin typeface="+mn-lt"/>
              </a:rPr>
              <a:t>MyGAP</a:t>
            </a:r>
            <a:r>
              <a:rPr lang="en-US" sz="1600" dirty="0">
                <a:latin typeface="+mn-lt"/>
              </a:rPr>
              <a:t>). </a:t>
            </a:r>
          </a:p>
          <a:p>
            <a:r>
              <a:rPr lang="en-US" sz="1600" dirty="0">
                <a:latin typeface="+mn-lt"/>
              </a:rPr>
              <a:t>Overall, increase production efficiency/ optimization of energy consumption while maintaining the positive projection of the agri-food sector. </a:t>
            </a:r>
          </a:p>
          <a:p>
            <a:pPr marL="0" indent="0">
              <a:buNone/>
            </a:pPr>
            <a:endParaRPr lang="en-US" sz="1600" dirty="0">
              <a:latin typeface="+mn-lt"/>
            </a:endParaRPr>
          </a:p>
        </p:txBody>
      </p:sp>
      <p:sp>
        <p:nvSpPr>
          <p:cNvPr id="6" name="TextBox 5">
            <a:extLst>
              <a:ext uri="{FF2B5EF4-FFF2-40B4-BE49-F238E27FC236}">
                <a16:creationId xmlns:a16="http://schemas.microsoft.com/office/drawing/2014/main" id="{AC7FAC85-E296-7F9C-B341-F87608214D2A}"/>
              </a:ext>
            </a:extLst>
          </p:cNvPr>
          <p:cNvSpPr txBox="1"/>
          <p:nvPr/>
        </p:nvSpPr>
        <p:spPr>
          <a:xfrm>
            <a:off x="1259422" y="5929364"/>
            <a:ext cx="3366052" cy="861774"/>
          </a:xfrm>
          <a:prstGeom prst="rect">
            <a:avLst/>
          </a:prstGeom>
          <a:noFill/>
        </p:spPr>
        <p:txBody>
          <a:bodyPr wrap="square" rtlCol="0">
            <a:spAutoFit/>
          </a:bodyPr>
          <a:lstStyle/>
          <a:p>
            <a:pPr marL="273050" marR="0"/>
            <a:r>
              <a:rPr lang="en-US" sz="1000" i="1" dirty="0">
                <a:effectLst/>
                <a:latin typeface="Calibri" panose="020F0502020204030204" pitchFamily="34" charset="0"/>
                <a:ea typeface="SimSun" panose="02010600030101010101" pitchFamily="2" charset="-122"/>
                <a:cs typeface="Calibri" panose="020F0502020204030204" pitchFamily="34" charset="0"/>
              </a:rPr>
              <a:t>Source: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273050" marR="0"/>
            <a:r>
              <a:rPr lang="en-US" sz="1000" i="1" dirty="0">
                <a:effectLst/>
                <a:latin typeface="Calibri" panose="020F0502020204030204" pitchFamily="34" charset="0"/>
                <a:ea typeface="SimSun" panose="02010600030101010101" pitchFamily="2" charset="-122"/>
                <a:cs typeface="Calibri" panose="020F0502020204030204" pitchFamily="34" charset="0"/>
              </a:rPr>
              <a:t>Green Technology Masterplan 2017-2030</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273050" marR="0"/>
            <a:r>
              <a:rPr lang="en-US" sz="1000" i="1" dirty="0">
                <a:effectLst/>
                <a:latin typeface="Calibri" panose="020F0502020204030204" pitchFamily="34" charset="0"/>
                <a:ea typeface="SimSun" panose="02010600030101010101" pitchFamily="2" charset="-122"/>
                <a:cs typeface="Calibri" panose="020F0502020204030204" pitchFamily="34" charset="0"/>
              </a:rPr>
              <a:t>Green Practices Guideline for Agriculture Sector (2022) </a:t>
            </a:r>
            <a:r>
              <a:rPr lang="en-US" sz="1000" i="1" dirty="0">
                <a:effectLst/>
                <a:latin typeface="Calibri" panose="020F0502020204030204" pitchFamily="34" charset="0"/>
                <a:ea typeface="SimSun" panose="02010600030101010101" pitchFamily="2" charset="-122"/>
              </a:rPr>
              <a:t>National Agrofood Policy 2021-2030</a:t>
            </a:r>
          </a:p>
          <a:p>
            <a:pPr marL="273050" marR="0"/>
            <a:r>
              <a:rPr kumimoji="0" lang="en-US" sz="1000" b="0" i="1" u="none" strike="noStrike" kern="1200" cap="none" spc="0" normalizeH="0" baseline="0" noProof="0" dirty="0">
                <a:ln>
                  <a:noFill/>
                </a:ln>
                <a:solidFill>
                  <a:prstClr val="black"/>
                </a:solidFill>
                <a:uLnTx/>
                <a:uFillTx/>
                <a:latin typeface="Calibri" panose="020F0502020204030204" pitchFamily="34" charset="0"/>
                <a:ea typeface="SimSun" panose="02010600030101010101" pitchFamily="2" charset="-122"/>
                <a:cs typeface="Arial" panose="020B0604020202020204" pitchFamily="34" charset="0"/>
              </a:rPr>
              <a:t>Green Practice Guideline Agric</a:t>
            </a:r>
            <a:r>
              <a:rPr lang="en-US" sz="1000" i="1" dirty="0" err="1">
                <a:solidFill>
                  <a:prstClr val="black"/>
                </a:solidFill>
                <a:latin typeface="Calibri" panose="020F0502020204030204" pitchFamily="34" charset="0"/>
                <a:ea typeface="SimSun" panose="02010600030101010101" pitchFamily="2" charset="-122"/>
                <a:cs typeface="Arial" panose="020B0604020202020204" pitchFamily="34" charset="0"/>
              </a:rPr>
              <a:t>ulture</a:t>
            </a:r>
            <a:r>
              <a:rPr lang="en-US" sz="1000" i="1" dirty="0">
                <a:solidFill>
                  <a:prstClr val="black"/>
                </a:solidFill>
                <a:latin typeface="Calibri" panose="020F0502020204030204" pitchFamily="34" charset="0"/>
                <a:ea typeface="SimSun" panose="02010600030101010101" pitchFamily="2" charset="-122"/>
                <a:cs typeface="Arial" panose="020B0604020202020204" pitchFamily="34" charset="0"/>
              </a:rPr>
              <a:t> Sector</a:t>
            </a:r>
            <a:endParaRPr kumimoji="0" lang="en-US" sz="700" b="0" i="1" u="none" strike="noStrike" kern="1200" cap="none" spc="0" normalizeH="0" baseline="0" noProof="0" dirty="0">
              <a:ln>
                <a:noFill/>
              </a:ln>
              <a:solidFill>
                <a:prstClr val="black"/>
              </a:solidFill>
              <a:effectLst/>
              <a:uLnTx/>
              <a:uFillTx/>
              <a:ea typeface="+mn-ea"/>
              <a:cs typeface="Arial" panose="020B0604020202020204" pitchFamily="34" charset="0"/>
            </a:endParaRPr>
          </a:p>
        </p:txBody>
      </p:sp>
      <p:graphicFrame>
        <p:nvGraphicFramePr>
          <p:cNvPr id="7" name="Table 6">
            <a:extLst>
              <a:ext uri="{FF2B5EF4-FFF2-40B4-BE49-F238E27FC236}">
                <a16:creationId xmlns:a16="http://schemas.microsoft.com/office/drawing/2014/main" id="{B0426E31-76AA-733A-E40D-4A7FBD0E8291}"/>
              </a:ext>
            </a:extLst>
          </p:cNvPr>
          <p:cNvGraphicFramePr>
            <a:graphicFrameLocks noGrp="1"/>
          </p:cNvGraphicFramePr>
          <p:nvPr>
            <p:extLst>
              <p:ext uri="{D42A27DB-BD31-4B8C-83A1-F6EECF244321}">
                <p14:modId xmlns:p14="http://schemas.microsoft.com/office/powerpoint/2010/main" val="1108513264"/>
              </p:ext>
            </p:extLst>
          </p:nvPr>
        </p:nvGraphicFramePr>
        <p:xfrm>
          <a:off x="3402013" y="4862564"/>
          <a:ext cx="6986587" cy="1066800"/>
        </p:xfrm>
        <a:graphic>
          <a:graphicData uri="http://schemas.openxmlformats.org/drawingml/2006/table">
            <a:tbl>
              <a:tblPr firstRow="1" bandRow="1">
                <a:tableStyleId>{BDBED569-4797-4DF1-A0F4-6AAB3CD982D8}</a:tableStyleId>
              </a:tblPr>
              <a:tblGrid>
                <a:gridCol w="2471738">
                  <a:extLst>
                    <a:ext uri="{9D8B030D-6E8A-4147-A177-3AD203B41FA5}">
                      <a16:colId xmlns:a16="http://schemas.microsoft.com/office/drawing/2014/main" val="2786472240"/>
                    </a:ext>
                  </a:extLst>
                </a:gridCol>
                <a:gridCol w="1585912">
                  <a:extLst>
                    <a:ext uri="{9D8B030D-6E8A-4147-A177-3AD203B41FA5}">
                      <a16:colId xmlns:a16="http://schemas.microsoft.com/office/drawing/2014/main" val="167263778"/>
                    </a:ext>
                  </a:extLst>
                </a:gridCol>
                <a:gridCol w="2928937">
                  <a:extLst>
                    <a:ext uri="{9D8B030D-6E8A-4147-A177-3AD203B41FA5}">
                      <a16:colId xmlns:a16="http://schemas.microsoft.com/office/drawing/2014/main" val="3425959283"/>
                    </a:ext>
                  </a:extLst>
                </a:gridCol>
              </a:tblGrid>
              <a:tr h="370840">
                <a:tc>
                  <a:txBody>
                    <a:bodyPr/>
                    <a:lstStyle/>
                    <a:p>
                      <a:pPr algn="ctr"/>
                      <a:r>
                        <a:rPr lang="en-US" sz="1600" b="0"/>
                        <a:t>Agriculture</a:t>
                      </a:r>
                    </a:p>
                    <a:p>
                      <a:pPr algn="ctr"/>
                      <a:r>
                        <a:rPr lang="en-US" sz="1600" b="0"/>
                        <a:t>sector contributes 8.9% of Malaysia’s</a:t>
                      </a:r>
                    </a:p>
                    <a:p>
                      <a:pPr algn="ctr"/>
                      <a:r>
                        <a:rPr lang="en-US" sz="1600" b="0"/>
                        <a:t>GDP in 2022 (DOSM)</a:t>
                      </a:r>
                    </a:p>
                  </a:txBody>
                  <a:tcPr/>
                </a:tc>
                <a:tc>
                  <a:txBody>
                    <a:bodyPr/>
                    <a:lstStyle/>
                    <a:p>
                      <a:pPr algn="ctr"/>
                      <a:r>
                        <a:rPr lang="en-US" sz="1600" b="0" dirty="0"/>
                        <a:t>GDP Annual growth rate </a:t>
                      </a:r>
                    </a:p>
                    <a:p>
                      <a:pPr algn="ctr"/>
                      <a:r>
                        <a:rPr lang="en-US" sz="1600" b="0" dirty="0"/>
                        <a:t>2.9 – 3.3%</a:t>
                      </a:r>
                    </a:p>
                  </a:txBody>
                  <a:tcPr/>
                </a:tc>
                <a:tc>
                  <a:txBody>
                    <a:bodyPr/>
                    <a:lstStyle/>
                    <a:p>
                      <a:pPr algn="ctr"/>
                      <a:r>
                        <a:rPr lang="en-US" sz="1600" b="0" dirty="0"/>
                        <a:t>Agricultural exports increased from</a:t>
                      </a:r>
                    </a:p>
                    <a:p>
                      <a:pPr algn="ctr"/>
                      <a:r>
                        <a:rPr lang="en-US" sz="1600" b="0" dirty="0"/>
                        <a:t>RM115.5 billion in 2019 to RM118.6 billion in 2020</a:t>
                      </a:r>
                    </a:p>
                  </a:txBody>
                  <a:tcPr/>
                </a:tc>
                <a:extLst>
                  <a:ext uri="{0D108BD9-81ED-4DB2-BD59-A6C34878D82A}">
                    <a16:rowId xmlns:a16="http://schemas.microsoft.com/office/drawing/2014/main" val="357441080"/>
                  </a:ext>
                </a:extLst>
              </a:tr>
            </a:tbl>
          </a:graphicData>
        </a:graphic>
      </p:graphicFrame>
      <p:pic>
        <p:nvPicPr>
          <p:cNvPr id="10" name="Picture 9" descr="A diagram of a variety of information&#10;&#10;Description automatically generated with medium confidence">
            <a:extLst>
              <a:ext uri="{FF2B5EF4-FFF2-40B4-BE49-F238E27FC236}">
                <a16:creationId xmlns:a16="http://schemas.microsoft.com/office/drawing/2014/main" id="{2919FA39-F114-9A5C-F8E7-1174509DE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573" y="1710466"/>
            <a:ext cx="3812836" cy="1975882"/>
          </a:xfrm>
          <a:prstGeom prst="rect">
            <a:avLst/>
          </a:prstGeom>
        </p:spPr>
      </p:pic>
      <p:sp>
        <p:nvSpPr>
          <p:cNvPr id="9" name="TextBox 8">
            <a:extLst>
              <a:ext uri="{FF2B5EF4-FFF2-40B4-BE49-F238E27FC236}">
                <a16:creationId xmlns:a16="http://schemas.microsoft.com/office/drawing/2014/main" id="{CD8ACB86-322E-20EC-A909-DC6EA878B381}"/>
              </a:ext>
            </a:extLst>
          </p:cNvPr>
          <p:cNvSpPr txBox="1"/>
          <p:nvPr/>
        </p:nvSpPr>
        <p:spPr>
          <a:xfrm>
            <a:off x="7600866" y="3968391"/>
            <a:ext cx="3366052" cy="246221"/>
          </a:xfrm>
          <a:prstGeom prst="rect">
            <a:avLst/>
          </a:prstGeom>
          <a:noFill/>
        </p:spPr>
        <p:txBody>
          <a:bodyPr wrap="square" rtlCol="0">
            <a:spAutoFit/>
          </a:bodyPr>
          <a:lstStyle/>
          <a:p>
            <a:pPr marL="273050" marR="0"/>
            <a:r>
              <a:rPr lang="en-US" sz="1000" i="1" dirty="0">
                <a:effectLst/>
                <a:latin typeface="Calibri" panose="020F0502020204030204" pitchFamily="34" charset="0"/>
                <a:ea typeface="SimSun" panose="02010600030101010101" pitchFamily="2" charset="-122"/>
                <a:cs typeface="Calibri" panose="020F0502020204030204" pitchFamily="34" charset="0"/>
              </a:rPr>
              <a:t>Source: Department </a:t>
            </a:r>
            <a:r>
              <a:rPr lang="en-US" sz="1000" i="1" dirty="0">
                <a:latin typeface="Calibri" panose="020F0502020204030204" pitchFamily="34" charset="0"/>
                <a:ea typeface="SimSun" panose="02010600030101010101" pitchFamily="2" charset="-122"/>
                <a:cs typeface="Calibri" panose="020F0502020204030204" pitchFamily="34" charset="0"/>
              </a:rPr>
              <a:t>of Statistics Malaysia</a:t>
            </a:r>
            <a:endParaRPr kumimoji="0" lang="en-US" sz="700" b="0" i="1" u="none" strike="noStrike" kern="1200" cap="none" spc="0" normalizeH="0" baseline="0" noProof="0" dirty="0">
              <a:ln>
                <a:noFill/>
              </a:ln>
              <a:solidFill>
                <a:prstClr val="black"/>
              </a:solidFill>
              <a:effectLst/>
              <a:uLnTx/>
              <a:uFillTx/>
              <a:ea typeface="+mn-ea"/>
              <a:cs typeface="Arial" panose="020B0604020202020204" pitchFamily="34" charset="0"/>
            </a:endParaRPr>
          </a:p>
        </p:txBody>
      </p:sp>
      <p:pic>
        <p:nvPicPr>
          <p:cNvPr id="12" name="Picture 11" descr="A graph of a number of crops&#10;&#10;Description automatically generated with medium confidence">
            <a:extLst>
              <a:ext uri="{FF2B5EF4-FFF2-40B4-BE49-F238E27FC236}">
                <a16:creationId xmlns:a16="http://schemas.microsoft.com/office/drawing/2014/main" id="{7558657E-7D54-7058-6627-246C92AC4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697" y="814876"/>
            <a:ext cx="4060289" cy="3067774"/>
          </a:xfrm>
          <a:prstGeom prst="rect">
            <a:avLst/>
          </a:prstGeom>
        </p:spPr>
      </p:pic>
    </p:spTree>
    <p:extLst>
      <p:ext uri="{BB962C8B-B14F-4D97-AF65-F5344CB8AC3E}">
        <p14:creationId xmlns:p14="http://schemas.microsoft.com/office/powerpoint/2010/main" val="2371854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AAE-521E-AFC6-CEA3-F8396E5EDA88}"/>
              </a:ext>
            </a:extLst>
          </p:cNvPr>
          <p:cNvSpPr>
            <a:spLocks noGrp="1"/>
          </p:cNvSpPr>
          <p:nvPr>
            <p:ph type="title"/>
          </p:nvPr>
        </p:nvSpPr>
        <p:spPr>
          <a:xfrm>
            <a:off x="431800" y="326358"/>
            <a:ext cx="11328400" cy="535420"/>
          </a:xfrm>
        </p:spPr>
        <p:txBody>
          <a:bodyPr/>
          <a:lstStyle/>
          <a:p>
            <a:r>
              <a:rPr lang="en-US"/>
              <a:t>Agriculture (including fishery) – Scope of EE &amp; RE</a:t>
            </a:r>
          </a:p>
        </p:txBody>
      </p:sp>
      <p:sp>
        <p:nvSpPr>
          <p:cNvPr id="4" name="Slide Number Placeholder 3">
            <a:extLst>
              <a:ext uri="{FF2B5EF4-FFF2-40B4-BE49-F238E27FC236}">
                <a16:creationId xmlns:a16="http://schemas.microsoft.com/office/drawing/2014/main" id="{0C8FAA05-FAEB-3672-1B8E-8A93AB39F0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6399B-E970-48CA-821C-EAB94E252A21}" type="slidenum">
              <a:rPr kumimoji="0" lang="en-AU"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AC7FAC85-E296-7F9C-B341-F87608214D2A}"/>
              </a:ext>
            </a:extLst>
          </p:cNvPr>
          <p:cNvSpPr txBox="1"/>
          <p:nvPr/>
        </p:nvSpPr>
        <p:spPr>
          <a:xfrm>
            <a:off x="1259422" y="5929364"/>
            <a:ext cx="3366052" cy="861774"/>
          </a:xfrm>
          <a:prstGeom prst="rect">
            <a:avLst/>
          </a:prstGeom>
          <a:noFill/>
        </p:spPr>
        <p:txBody>
          <a:bodyPr wrap="square" rtlCol="0">
            <a:spAutoFit/>
          </a:bodyPr>
          <a:lstStyle/>
          <a:p>
            <a:pPr marL="27305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Calibri" panose="020F0502020204030204" pitchFamily="34" charset="0"/>
              </a:rPr>
              <a:t>Source: </a:t>
            </a: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endParaRPr>
          </a:p>
          <a:p>
            <a:pPr marL="27305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Calibri" panose="020F0502020204030204" pitchFamily="34" charset="0"/>
              </a:rPr>
              <a:t>Green Technology Masterplan 2017-2030</a:t>
            </a:r>
            <a:endParaRPr kumimoji="0" lang="en-US" sz="1000" b="0" i="0"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endParaRPr>
          </a:p>
          <a:p>
            <a:pPr marL="27305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Calibri" panose="020F0502020204030204" pitchFamily="34" charset="0"/>
              </a:rPr>
              <a:t>Green Practices Guideline for Agriculture Sector (2022) </a:t>
            </a:r>
            <a:r>
              <a:rPr kumimoji="0" lang="en-US" sz="1000" b="0" i="1"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mn-cs"/>
              </a:rPr>
              <a:t>National Agrofood Policy 2021-2030</a:t>
            </a:r>
          </a:p>
          <a:p>
            <a:pPr marL="27305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Arial" panose="020B0604020202020204" pitchFamily="34" charset="0"/>
              </a:rPr>
              <a:t>Green Practice Guideline Agric</a:t>
            </a:r>
            <a:r>
              <a:rPr kumimoji="0" lang="en-US" sz="1000" b="0" i="1" u="none" strike="noStrike" kern="1200" cap="none" spc="0" normalizeH="0" baseline="0" noProof="0" err="1">
                <a:ln>
                  <a:noFill/>
                </a:ln>
                <a:solidFill>
                  <a:prstClr val="black"/>
                </a:solidFill>
                <a:effectLst/>
                <a:uLnTx/>
                <a:uFillTx/>
                <a:latin typeface="Calibri" panose="020F0502020204030204" pitchFamily="34" charset="0"/>
                <a:ea typeface="SimSun" panose="02010600030101010101" pitchFamily="2" charset="-122"/>
                <a:cs typeface="Arial" panose="020B0604020202020204" pitchFamily="34" charset="0"/>
              </a:rPr>
              <a:t>ulture</a:t>
            </a:r>
            <a:r>
              <a:rPr kumimoji="0" lang="en-US" sz="1000" b="0" i="1" u="none" strike="noStrike" kern="1200" cap="none" spc="0" normalizeH="0" baseline="0" noProof="0">
                <a:ln>
                  <a:noFill/>
                </a:ln>
                <a:solidFill>
                  <a:prstClr val="black"/>
                </a:solidFill>
                <a:effectLst/>
                <a:uLnTx/>
                <a:uFillTx/>
                <a:latin typeface="Calibri" panose="020F0502020204030204" pitchFamily="34" charset="0"/>
                <a:ea typeface="SimSun" panose="02010600030101010101" pitchFamily="2" charset="-122"/>
                <a:cs typeface="Arial" panose="020B0604020202020204" pitchFamily="34" charset="0"/>
              </a:rPr>
              <a:t> Sector</a:t>
            </a:r>
            <a:endParaRPr kumimoji="0" lang="en-US" sz="700" b="0"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pic>
        <p:nvPicPr>
          <p:cNvPr id="10" name="Picture 9" descr="A diagram of a variety of information&#10;&#10;Description automatically generated with medium confidence">
            <a:extLst>
              <a:ext uri="{FF2B5EF4-FFF2-40B4-BE49-F238E27FC236}">
                <a16:creationId xmlns:a16="http://schemas.microsoft.com/office/drawing/2014/main" id="{2919FA39-F114-9A5C-F8E7-1174509DE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573" y="1710466"/>
            <a:ext cx="3812836" cy="1975882"/>
          </a:xfrm>
          <a:prstGeom prst="rect">
            <a:avLst/>
          </a:prstGeom>
        </p:spPr>
      </p:pic>
      <p:sp>
        <p:nvSpPr>
          <p:cNvPr id="9" name="TextBox 8">
            <a:extLst>
              <a:ext uri="{FF2B5EF4-FFF2-40B4-BE49-F238E27FC236}">
                <a16:creationId xmlns:a16="http://schemas.microsoft.com/office/drawing/2014/main" id="{14C0CFC4-1A16-8298-E39C-132FB25F6CD3}"/>
              </a:ext>
            </a:extLst>
          </p:cNvPr>
          <p:cNvSpPr txBox="1"/>
          <p:nvPr/>
        </p:nvSpPr>
        <p:spPr>
          <a:xfrm rot="16200000">
            <a:off x="-1764022" y="3210905"/>
            <a:ext cx="5001608" cy="369332"/>
          </a:xfrm>
          <a:prstGeom prst="rect">
            <a:avLst/>
          </a:prstGeom>
          <a:solidFill>
            <a:schemeClr val="accent6">
              <a:lumMod val="75000"/>
            </a:schemeClr>
          </a:solidFill>
        </p:spPr>
        <p:txBody>
          <a:bodyPr wrap="square" rtlCol="0">
            <a:spAutoFit/>
          </a:bodyPr>
          <a:lstStyle/>
          <a:p>
            <a:r>
              <a:rPr lang="en-US">
                <a:solidFill>
                  <a:schemeClr val="bg1"/>
                </a:solidFill>
              </a:rPr>
              <a:t>Green Practices Guideline for the Agriculture Sector</a:t>
            </a:r>
          </a:p>
        </p:txBody>
      </p:sp>
      <p:graphicFrame>
        <p:nvGraphicFramePr>
          <p:cNvPr id="12" name="Table 11">
            <a:extLst>
              <a:ext uri="{FF2B5EF4-FFF2-40B4-BE49-F238E27FC236}">
                <a16:creationId xmlns:a16="http://schemas.microsoft.com/office/drawing/2014/main" id="{DBA3F463-EA7D-4C5D-8B62-A33FCCE67B33}"/>
              </a:ext>
            </a:extLst>
          </p:cNvPr>
          <p:cNvGraphicFramePr>
            <a:graphicFrameLocks noGrp="1"/>
          </p:cNvGraphicFramePr>
          <p:nvPr>
            <p:extLst>
              <p:ext uri="{D42A27DB-BD31-4B8C-83A1-F6EECF244321}">
                <p14:modId xmlns:p14="http://schemas.microsoft.com/office/powerpoint/2010/main" val="3104139163"/>
              </p:ext>
            </p:extLst>
          </p:nvPr>
        </p:nvGraphicFramePr>
        <p:xfrm>
          <a:off x="1021348" y="894766"/>
          <a:ext cx="2182697" cy="5034596"/>
        </p:xfrm>
        <a:graphic>
          <a:graphicData uri="http://schemas.openxmlformats.org/drawingml/2006/table">
            <a:tbl>
              <a:tblPr firstRow="1" bandRow="1">
                <a:tableStyleId>{E8B1032C-EA38-4F05-BA0D-38AFFFC7BED3}</a:tableStyleId>
              </a:tblPr>
              <a:tblGrid>
                <a:gridCol w="2182697">
                  <a:extLst>
                    <a:ext uri="{9D8B030D-6E8A-4147-A177-3AD203B41FA5}">
                      <a16:colId xmlns:a16="http://schemas.microsoft.com/office/drawing/2014/main" val="1628328766"/>
                    </a:ext>
                  </a:extLst>
                </a:gridCol>
              </a:tblGrid>
              <a:tr h="1258649">
                <a:tc>
                  <a:txBody>
                    <a:bodyPr/>
                    <a:lstStyle/>
                    <a:p>
                      <a:pPr algn="ctr"/>
                      <a:r>
                        <a:rPr lang="en-US" b="0"/>
                        <a:t>Energy Data Strategies </a:t>
                      </a:r>
                    </a:p>
                    <a:p>
                      <a:pPr algn="ctr"/>
                      <a:r>
                        <a:rPr lang="en-US" b="0"/>
                        <a:t>(EEA1)</a:t>
                      </a:r>
                    </a:p>
                  </a:txBody>
                  <a:tcPr anchor="ctr"/>
                </a:tc>
                <a:extLst>
                  <a:ext uri="{0D108BD9-81ED-4DB2-BD59-A6C34878D82A}">
                    <a16:rowId xmlns:a16="http://schemas.microsoft.com/office/drawing/2014/main" val="1253029575"/>
                  </a:ext>
                </a:extLst>
              </a:tr>
              <a:tr h="1258649">
                <a:tc>
                  <a:txBody>
                    <a:bodyPr/>
                    <a:lstStyle/>
                    <a:p>
                      <a:pPr algn="ctr"/>
                      <a:r>
                        <a:rPr lang="en-US" b="0"/>
                        <a:t>Energy Saving Strategies (EEA2) </a:t>
                      </a:r>
                    </a:p>
                  </a:txBody>
                  <a:tcPr anchor="ctr">
                    <a:solidFill>
                      <a:schemeClr val="accent6">
                        <a:lumMod val="20000"/>
                        <a:lumOff val="80000"/>
                        <a:alpha val="20000"/>
                      </a:schemeClr>
                    </a:solidFill>
                  </a:tcPr>
                </a:tc>
                <a:extLst>
                  <a:ext uri="{0D108BD9-81ED-4DB2-BD59-A6C34878D82A}">
                    <a16:rowId xmlns:a16="http://schemas.microsoft.com/office/drawing/2014/main" val="3570211941"/>
                  </a:ext>
                </a:extLst>
              </a:tr>
              <a:tr h="1258649">
                <a:tc>
                  <a:txBody>
                    <a:bodyPr/>
                    <a:lstStyle/>
                    <a:p>
                      <a:pPr algn="ctr"/>
                      <a:r>
                        <a:rPr lang="en-US" b="0"/>
                        <a:t>Renewable Energy Strategies (EEA3)</a:t>
                      </a:r>
                    </a:p>
                  </a:txBody>
                  <a:tcPr anchor="ctr">
                    <a:solidFill>
                      <a:schemeClr val="accent6">
                        <a:lumMod val="40000"/>
                        <a:lumOff val="60000"/>
                      </a:schemeClr>
                    </a:solidFill>
                  </a:tcPr>
                </a:tc>
                <a:extLst>
                  <a:ext uri="{0D108BD9-81ED-4DB2-BD59-A6C34878D82A}">
                    <a16:rowId xmlns:a16="http://schemas.microsoft.com/office/drawing/2014/main" val="3653184778"/>
                  </a:ext>
                </a:extLst>
              </a:tr>
              <a:tr h="1258649">
                <a:tc>
                  <a:txBody>
                    <a:bodyPr/>
                    <a:lstStyle/>
                    <a:p>
                      <a:pPr algn="ctr"/>
                      <a:r>
                        <a:rPr lang="en-US" b="0"/>
                        <a:t>Eco-Labelling Strategies (EEA4) </a:t>
                      </a:r>
                    </a:p>
                  </a:txBody>
                  <a:tcPr anchor="ctr">
                    <a:solidFill>
                      <a:schemeClr val="accent6">
                        <a:lumMod val="75000"/>
                        <a:alpha val="20000"/>
                      </a:schemeClr>
                    </a:solidFill>
                  </a:tcPr>
                </a:tc>
                <a:extLst>
                  <a:ext uri="{0D108BD9-81ED-4DB2-BD59-A6C34878D82A}">
                    <a16:rowId xmlns:a16="http://schemas.microsoft.com/office/drawing/2014/main" val="3315032968"/>
                  </a:ext>
                </a:extLst>
              </a:tr>
            </a:tbl>
          </a:graphicData>
        </a:graphic>
      </p:graphicFrame>
      <p:graphicFrame>
        <p:nvGraphicFramePr>
          <p:cNvPr id="13" name="Table 12">
            <a:extLst>
              <a:ext uri="{FF2B5EF4-FFF2-40B4-BE49-F238E27FC236}">
                <a16:creationId xmlns:a16="http://schemas.microsoft.com/office/drawing/2014/main" id="{9D95797A-77F0-FF08-CCFD-5C9B1F5E1C22}"/>
              </a:ext>
            </a:extLst>
          </p:cNvPr>
          <p:cNvGraphicFramePr>
            <a:graphicFrameLocks noGrp="1"/>
          </p:cNvGraphicFramePr>
          <p:nvPr>
            <p:extLst>
              <p:ext uri="{D42A27DB-BD31-4B8C-83A1-F6EECF244321}">
                <p14:modId xmlns:p14="http://schemas.microsoft.com/office/powerpoint/2010/main" val="3523580362"/>
              </p:ext>
            </p:extLst>
          </p:nvPr>
        </p:nvGraphicFramePr>
        <p:xfrm>
          <a:off x="3303944" y="899670"/>
          <a:ext cx="8234340" cy="5034596"/>
        </p:xfrm>
        <a:graphic>
          <a:graphicData uri="http://schemas.openxmlformats.org/drawingml/2006/table">
            <a:tbl>
              <a:tblPr firstRow="1" bandRow="1">
                <a:tableStyleId>{E8B1032C-EA38-4F05-BA0D-38AFFFC7BED3}</a:tableStyleId>
              </a:tblPr>
              <a:tblGrid>
                <a:gridCol w="8234340">
                  <a:extLst>
                    <a:ext uri="{9D8B030D-6E8A-4147-A177-3AD203B41FA5}">
                      <a16:colId xmlns:a16="http://schemas.microsoft.com/office/drawing/2014/main" val="1628328766"/>
                    </a:ext>
                  </a:extLst>
                </a:gridCol>
              </a:tblGrid>
              <a:tr h="1258649">
                <a:tc>
                  <a:txBody>
                    <a:bodyPr/>
                    <a:lstStyle/>
                    <a:p>
                      <a:pPr marL="285750" indent="-285750" algn="l">
                        <a:buFont typeface="Arial" panose="020B0604020202020204" pitchFamily="34" charset="0"/>
                        <a:buChar char="•"/>
                      </a:pPr>
                      <a:r>
                        <a:rPr lang="en-US" b="0"/>
                        <a:t>Data collection on direct and indirect energy usage in agricultural production. </a:t>
                      </a:r>
                    </a:p>
                    <a:p>
                      <a:pPr marL="285750" indent="-285750" algn="l">
                        <a:buFont typeface="Arial" panose="020B0604020202020204" pitchFamily="34" charset="0"/>
                        <a:buChar char="•"/>
                      </a:pPr>
                      <a:r>
                        <a:rPr lang="en-US" b="0"/>
                        <a:t>Dedicated approaches such as LCA to access potential impacts across different product chain. </a:t>
                      </a:r>
                    </a:p>
                  </a:txBody>
                  <a:tcPr anchor="ctr"/>
                </a:tc>
                <a:extLst>
                  <a:ext uri="{0D108BD9-81ED-4DB2-BD59-A6C34878D82A}">
                    <a16:rowId xmlns:a16="http://schemas.microsoft.com/office/drawing/2014/main" val="1253029575"/>
                  </a:ext>
                </a:extLst>
              </a:tr>
              <a:tr h="1258649">
                <a:tc>
                  <a:txBody>
                    <a:bodyPr/>
                    <a:lstStyle/>
                    <a:p>
                      <a:pPr marL="285750" indent="-285750" algn="l">
                        <a:buFont typeface="Arial" panose="020B0604020202020204" pitchFamily="34" charset="0"/>
                        <a:buChar char="•"/>
                      </a:pPr>
                      <a:r>
                        <a:rPr lang="en-US" b="0"/>
                        <a:t>Adopt energy-saving measures and prioritize supply from energy-producing facilities that use renewable sources.</a:t>
                      </a:r>
                    </a:p>
                    <a:p>
                      <a:pPr marL="285750" indent="-285750" algn="l">
                        <a:buFont typeface="Arial" panose="020B0604020202020204" pitchFamily="34" charset="0"/>
                        <a:buChar char="•"/>
                      </a:pPr>
                      <a:r>
                        <a:rPr lang="en-US" b="0"/>
                        <a:t>Develop a management plan to improve energy mix.</a:t>
                      </a:r>
                    </a:p>
                  </a:txBody>
                  <a:tcPr anchor="ctr">
                    <a:solidFill>
                      <a:schemeClr val="accent6">
                        <a:lumMod val="20000"/>
                        <a:lumOff val="80000"/>
                        <a:alpha val="20000"/>
                      </a:schemeClr>
                    </a:solidFill>
                  </a:tcPr>
                </a:tc>
                <a:extLst>
                  <a:ext uri="{0D108BD9-81ED-4DB2-BD59-A6C34878D82A}">
                    <a16:rowId xmlns:a16="http://schemas.microsoft.com/office/drawing/2014/main" val="3570211941"/>
                  </a:ext>
                </a:extLst>
              </a:tr>
              <a:tr h="1258649">
                <a:tc>
                  <a:txBody>
                    <a:bodyPr/>
                    <a:lstStyle/>
                    <a:p>
                      <a:pPr marL="285750" indent="-285750" algn="l">
                        <a:buFont typeface="Arial" panose="020B0604020202020204" pitchFamily="34" charset="0"/>
                        <a:buChar char="•"/>
                      </a:pPr>
                      <a:r>
                        <a:rPr lang="en-US" b="0"/>
                        <a:t>Adopt and increase the use of renewable energy.</a:t>
                      </a:r>
                    </a:p>
                  </a:txBody>
                  <a:tcPr anchor="ctr">
                    <a:solidFill>
                      <a:schemeClr val="accent6">
                        <a:lumMod val="40000"/>
                        <a:lumOff val="60000"/>
                      </a:schemeClr>
                    </a:solidFill>
                  </a:tcPr>
                </a:tc>
                <a:extLst>
                  <a:ext uri="{0D108BD9-81ED-4DB2-BD59-A6C34878D82A}">
                    <a16:rowId xmlns:a16="http://schemas.microsoft.com/office/drawing/2014/main" val="3653184778"/>
                  </a:ext>
                </a:extLst>
              </a:tr>
              <a:tr h="1258649">
                <a:tc>
                  <a:txBody>
                    <a:bodyPr/>
                    <a:lstStyle/>
                    <a:p>
                      <a:pPr algn="l"/>
                      <a:r>
                        <a:rPr lang="en-US" b="0"/>
                        <a:t>Establish agriculture-specific eco-labelling initiatives through internal incentives and funding support for farmers.</a:t>
                      </a:r>
                    </a:p>
                  </a:txBody>
                  <a:tcPr anchor="ctr">
                    <a:solidFill>
                      <a:schemeClr val="accent6">
                        <a:lumMod val="75000"/>
                        <a:alpha val="20000"/>
                      </a:schemeClr>
                    </a:solidFill>
                  </a:tcPr>
                </a:tc>
                <a:extLst>
                  <a:ext uri="{0D108BD9-81ED-4DB2-BD59-A6C34878D82A}">
                    <a16:rowId xmlns:a16="http://schemas.microsoft.com/office/drawing/2014/main" val="3315032968"/>
                  </a:ext>
                </a:extLst>
              </a:tr>
            </a:tbl>
          </a:graphicData>
        </a:graphic>
      </p:graphicFrame>
    </p:spTree>
    <p:extLst>
      <p:ext uri="{BB962C8B-B14F-4D97-AF65-F5344CB8AC3E}">
        <p14:creationId xmlns:p14="http://schemas.microsoft.com/office/powerpoint/2010/main" val="6385598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TFKR6dcKmFxryJbIRua0U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vgvw_7H02cd0kdG2EFcEW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O.sVaL0e.ImBecBi4J1RF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S5yze538OsnTGkDYWdhQR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ykE7I7K0nIexvpd.4HyES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BUVVNQ6OUgCkRQRdSfCx1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F7NUbW7EFuwr6UdfbzI8M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W2biFUjycLnXKmCUYEp0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CNR6vBGQ1Zw9lIpTQGabe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2gX3AXFhM9RNx6wnJPAG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MRjk4_KZQQWnK4gI_kdkV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XG6E47AeIwEs0MiBiRKi8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RmdS7qXVO6.rY.FSHynhQ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CCBYBNBIeHCseJ8MntZw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VkD4uMcLpL_y92nhYo6Rm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l.vdm6bMCGrEiihqXB0Oc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cZzPj4PE1ZnIK_s62Uy7W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8qRzvm.dTKGZeooMhv5eA"/>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Rhe3SD_pQA6.eNCrPHoGA"/>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qyEiinS.JQaZxdlUPmW96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e9Joj102zR_6lCfTcWwl6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GDLpzp.LhR_5x8W_gwRD0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kkwTASXhzTM2f.E7sfT8E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45lVQ45kLKDUoWkK27n6W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spxKgVVYPTURqIhAS2e5V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f6sznwVgK04U4V9ezzepY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dl22JhS5.qUc2RBvn61kj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iFdp6uuopubYw9vHoX72t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PRAiqNVr1J7heyiKA5.bV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yCFPwshkhxZXEpaUVDwni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bPV_YXzDQUh19JlLEVo1J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re7QpAJNm8OtnzyzBDDvf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Y8ceoUmN8vrwRnHnfkUJ6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rugaMmu41pDeRhOphEVB8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KzAdBdyFDiDr.Wg0sgv_4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a_CPzn0y6DStu7mABbSTw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fDL0oHGJOhRj.CAVKs5aK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vE3jIXBhegrwgvb3p7k93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amIxyh5uop9nrvqym2moN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AnSDv4LP4zdBUWr8ngztN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NbEh.DMXn2fySU5bE2sfK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2ARNAFiMi7dbB.I1wIkb6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1Mjiar4xJPy2hC7w_xVJ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RZxhNDv.CUdNQGa732iYI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vYfePCBoJT2dIqt0lQql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4_xhLn2QUC7bXY_89SCJ1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Ajh5AYfgB_es1rNV2mZ53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LERqc4j75awssqaBQWJvQ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J5.9AxxmJQjH6dg75oQS_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f0heIKMSPuqn8Wzb4XY8.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BHTmZxBRFN9cNMzWmJMHM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n1GF7cpRXCLG6zM9trTnt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lt7V5zeNXugNxQ9uCd1Y_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UocbnPo6hiIfMCqfOHUt3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rj_R3_6MW3Ee6zYY8zpXkQ"/>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Open"/>
  <p:tag name="BJHEADERFOOTERTEXTMARKING" val="Open"/>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xR_PJie_21QhTNtFHV1Kz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2AorBUU2RAbA3wjjlXYqQg"/>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33DE4B8CEBD9304286F1E0B7BC383844" ma:contentTypeVersion="12" ma:contentTypeDescription="新しいドキュメントを作成します。" ma:contentTypeScope="" ma:versionID="f03410b33ad3cb45399ea91ebf40c6db">
  <xsd:schema xmlns:xsd="http://www.w3.org/2001/XMLSchema" xmlns:xs="http://www.w3.org/2001/XMLSchema" xmlns:p="http://schemas.microsoft.com/office/2006/metadata/properties" xmlns:ns2="339e5aef-327d-4eb6-a8e0-9b2fd01ac0fa" xmlns:ns3="3042e625-934f-4bb2-8533-cbb6446c8b2b" targetNamespace="http://schemas.microsoft.com/office/2006/metadata/properties" ma:root="true" ma:fieldsID="e8e1c1097d14208a0086d42f5107ed53" ns2:_="" ns3:_="">
    <xsd:import namespace="339e5aef-327d-4eb6-a8e0-9b2fd01ac0fa"/>
    <xsd:import namespace="3042e625-934f-4bb2-8533-cbb6446c8b2b"/>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e5aef-327d-4eb6-a8e0-9b2fd01ac0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画像タグ" ma:readOnly="false" ma:fieldId="{5cf76f15-5ced-4ddc-b409-7134ff3c332f}" ma:taxonomyMulti="true" ma:sspId="19187c13-ff0b-40b9-aedf-f4c5774af770"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2e625-934f-4bb2-8533-cbb6446c8b2b"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5420bbb-da00-4731-a94a-6eda77d9d78f}" ma:internalName="TaxCatchAll" ma:showField="CatchAllData" ma:web="3042e625-934f-4bb2-8533-cbb6446c8b2b">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39e5aef-327d-4eb6-a8e0-9b2fd01ac0fa">
      <Terms xmlns="http://schemas.microsoft.com/office/infopath/2007/PartnerControls"/>
    </lcf76f155ced4ddcb4097134ff3c332f>
    <TaxCatchAll xmlns="3042e625-934f-4bb2-8533-cbb6446c8b2b" xsi:nil="true"/>
  </documentManagement>
</p:properties>
</file>

<file path=customXml/itemProps1.xml><?xml version="1.0" encoding="utf-8"?>
<ds:datastoreItem xmlns:ds="http://schemas.openxmlformats.org/officeDocument/2006/customXml" ds:itemID="{3DF1EA5D-2C7A-466D-9601-C0F4D6103BA3}">
  <ds:schemaRefs>
    <ds:schemaRef ds:uri="3042e625-934f-4bb2-8533-cbb6446c8b2b"/>
    <ds:schemaRef ds:uri="339e5aef-327d-4eb6-a8e0-9b2fd01ac0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38E5C73-B2F4-4C5C-8CFB-690FF62FE1AF}">
  <ds:schemaRefs>
    <ds:schemaRef ds:uri="http://schemas.microsoft.com/sharepoint/v3/contenttype/forms"/>
  </ds:schemaRefs>
</ds:datastoreItem>
</file>

<file path=customXml/itemProps3.xml><?xml version="1.0" encoding="utf-8"?>
<ds:datastoreItem xmlns:ds="http://schemas.openxmlformats.org/officeDocument/2006/customXml" ds:itemID="{874A2398-1869-41F2-B5A5-2F35AD0AAAF0}">
  <ds:schemaRefs>
    <ds:schemaRef ds:uri="339e5aef-327d-4eb6-a8e0-9b2fd01ac0fa"/>
    <ds:schemaRef ds:uri="http://purl.org/dc/dcmitype/"/>
    <ds:schemaRef ds:uri="http://www.w3.org/XML/1998/namespace"/>
    <ds:schemaRef ds:uri="http://schemas.microsoft.com/office/2006/documentManagement/types"/>
    <ds:schemaRef ds:uri="http://purl.org/dc/terms/"/>
    <ds:schemaRef ds:uri="3042e625-934f-4bb2-8533-cbb6446c8b2b"/>
    <ds:schemaRef ds:uri="http://schemas.microsoft.com/office/2006/metadata/properties"/>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11</TotalTime>
  <Words>7340</Words>
  <Application>Microsoft Office PowerPoint</Application>
  <PresentationFormat>Widescreen</PresentationFormat>
  <Paragraphs>1232</Paragraphs>
  <Slides>52</Slides>
  <Notes>23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52</vt:i4>
      </vt:variant>
    </vt:vector>
  </HeadingPairs>
  <TitlesOfParts>
    <vt:vector size="68" baseType="lpstr">
      <vt:lpstr>SimSun</vt:lpstr>
      <vt:lpstr>Arial</vt:lpstr>
      <vt:lpstr>Arial Narrow</vt:lpstr>
      <vt:lpstr>Calibri</vt:lpstr>
      <vt:lpstr>CIDFont+F3</vt:lpstr>
      <vt:lpstr>Franklin Gothic Book</vt:lpstr>
      <vt:lpstr>Franklin Gothic Medium Cond</vt:lpstr>
      <vt:lpstr>Google Sans</vt:lpstr>
      <vt:lpstr>Maven Pro</vt:lpstr>
      <vt:lpstr>Poppins</vt:lpstr>
      <vt:lpstr>Segoe UI</vt:lpstr>
      <vt:lpstr>Symbol</vt:lpstr>
      <vt:lpstr>Trebuchet MS</vt:lpstr>
      <vt:lpstr>Verdana</vt:lpstr>
      <vt:lpstr>Wingdings</vt:lpstr>
      <vt:lpstr>2_Office Theme</vt:lpstr>
      <vt:lpstr>Key Assumptions of the MAS 9th Outlook</vt:lpstr>
      <vt:lpstr>Macroeconomics</vt:lpstr>
      <vt:lpstr>National Energy Balance</vt:lpstr>
      <vt:lpstr>National Energy Balance</vt:lpstr>
      <vt:lpstr>National Energy Balance</vt:lpstr>
      <vt:lpstr>Climate Change Policies and Guiding Documents</vt:lpstr>
      <vt:lpstr>National Determined Contribution (NDC) and GHG Emissions</vt:lpstr>
      <vt:lpstr>Agriculture (including fishery)</vt:lpstr>
      <vt:lpstr>Agriculture (including fishery) – Scope of EE &amp; RE</vt:lpstr>
      <vt:lpstr>Buildings </vt:lpstr>
      <vt:lpstr>Buildings </vt:lpstr>
      <vt:lpstr>Industry</vt:lpstr>
      <vt:lpstr>Industry</vt:lpstr>
      <vt:lpstr>Buildings </vt:lpstr>
      <vt:lpstr>Transport</vt:lpstr>
      <vt:lpstr>Transport - Reference</vt:lpstr>
      <vt:lpstr>Transport – Ref and TGT</vt:lpstr>
      <vt:lpstr>Transport – REF and TGT</vt:lpstr>
      <vt:lpstr>POWER</vt:lpstr>
      <vt:lpstr>Electricity Demand Profile – Pending Data from Single Buyer</vt:lpstr>
      <vt:lpstr>Installed Capacity and Generation Mix</vt:lpstr>
      <vt:lpstr>Installed Capacity and Generation Mix (1990 – 2020)</vt:lpstr>
      <vt:lpstr>Electricity</vt:lpstr>
      <vt:lpstr>Electricity</vt:lpstr>
      <vt:lpstr>Malaysia’s generation development plan and future retiring plants </vt:lpstr>
      <vt:lpstr>Fuel prices (coal, gas)</vt:lpstr>
      <vt:lpstr>Renewable Energy</vt:lpstr>
      <vt:lpstr>PowerPoint Presentation</vt:lpstr>
      <vt:lpstr>Emission Intensity Projection Target for Power Sector</vt:lpstr>
      <vt:lpstr>SUPPLY</vt:lpstr>
      <vt:lpstr>Oil</vt:lpstr>
      <vt:lpstr>Natural Gas and LNG</vt:lpstr>
      <vt:lpstr>Coal</vt:lpstr>
      <vt:lpstr>Nuclear</vt:lpstr>
      <vt:lpstr>Malaysia Hydrogen Economy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Summary</vt:lpstr>
      <vt:lpstr>PowerPoint Presentation</vt:lpstr>
      <vt:lpstr>Malaysia’s generation development plan and future retiring plants </vt:lpstr>
      <vt:lpstr>Malaysia’s generation development plan and future retiring plants </vt:lpstr>
      <vt:lpstr>PowerPoint Presentation</vt:lpstr>
      <vt:lpstr>PowerPoint Presentation</vt:lpstr>
      <vt:lpstr>PowerPoint Presentation</vt:lpstr>
      <vt:lpstr>PowerPoint Presentation</vt:lpstr>
      <vt:lpstr>Total Final Energy Consumption, by Sector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Asmayati Bt Ab Manan</dc:creator>
  <cp:lastModifiedBy>Finbar MAUNSELL</cp:lastModifiedBy>
  <cp:revision>2</cp:revision>
  <cp:lastPrinted>2022-10-04T00:53:21Z</cp:lastPrinted>
  <dcterms:created xsi:type="dcterms:W3CDTF">2022-09-22T01:55:46Z</dcterms:created>
  <dcterms:modified xsi:type="dcterms:W3CDTF">2024-01-10T08:37:19Z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0x01010033DE4B8CEBD9304286F1E0B7BC383844</vt:lpwstr>
  </property>
  <property fmtid="{D5CDD505-2E9C-101B-9397-08002B2CF9AE}" pid="3" name="MediaServiceImageTags">
    <vt:lpwstr/>
  </property>
</Properties>
</file>